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3" r:id="rId4"/>
  </p:sldMasterIdLst>
  <p:notesMasterIdLst>
    <p:notesMasterId r:id="rId64"/>
  </p:notesMasterIdLst>
  <p:sldIdLst>
    <p:sldId id="256" r:id="rId5"/>
    <p:sldId id="257" r:id="rId6"/>
    <p:sldId id="258" r:id="rId7"/>
    <p:sldId id="331" r:id="rId8"/>
    <p:sldId id="385" r:id="rId9"/>
    <p:sldId id="383" r:id="rId10"/>
    <p:sldId id="384" r:id="rId11"/>
    <p:sldId id="332" r:id="rId12"/>
    <p:sldId id="336" r:id="rId13"/>
    <p:sldId id="387" r:id="rId14"/>
    <p:sldId id="400" r:id="rId15"/>
    <p:sldId id="333" r:id="rId16"/>
    <p:sldId id="337" r:id="rId17"/>
    <p:sldId id="357" r:id="rId18"/>
    <p:sldId id="403" r:id="rId19"/>
    <p:sldId id="338" r:id="rId20"/>
    <p:sldId id="340" r:id="rId21"/>
    <p:sldId id="341" r:id="rId22"/>
    <p:sldId id="342" r:id="rId23"/>
    <p:sldId id="388" r:id="rId24"/>
    <p:sldId id="343" r:id="rId25"/>
    <p:sldId id="344" r:id="rId26"/>
    <p:sldId id="389" r:id="rId27"/>
    <p:sldId id="346" r:id="rId28"/>
    <p:sldId id="390" r:id="rId29"/>
    <p:sldId id="392" r:id="rId30"/>
    <p:sldId id="391" r:id="rId31"/>
    <p:sldId id="348" r:id="rId32"/>
    <p:sldId id="347" r:id="rId33"/>
    <p:sldId id="350" r:id="rId34"/>
    <p:sldId id="358" r:id="rId35"/>
    <p:sldId id="393" r:id="rId36"/>
    <p:sldId id="394" r:id="rId37"/>
    <p:sldId id="352" r:id="rId38"/>
    <p:sldId id="395" r:id="rId39"/>
    <p:sldId id="372" r:id="rId40"/>
    <p:sldId id="373" r:id="rId41"/>
    <p:sldId id="359" r:id="rId42"/>
    <p:sldId id="360" r:id="rId43"/>
    <p:sldId id="361" r:id="rId44"/>
    <p:sldId id="362" r:id="rId45"/>
    <p:sldId id="364" r:id="rId46"/>
    <p:sldId id="366" r:id="rId47"/>
    <p:sldId id="365" r:id="rId48"/>
    <p:sldId id="368" r:id="rId49"/>
    <p:sldId id="369" r:id="rId50"/>
    <p:sldId id="404" r:id="rId51"/>
    <p:sldId id="374" r:id="rId52"/>
    <p:sldId id="396" r:id="rId53"/>
    <p:sldId id="397" r:id="rId54"/>
    <p:sldId id="375" r:id="rId55"/>
    <p:sldId id="398" r:id="rId56"/>
    <p:sldId id="399" r:id="rId57"/>
    <p:sldId id="376" r:id="rId58"/>
    <p:sldId id="377" r:id="rId59"/>
    <p:sldId id="378" r:id="rId60"/>
    <p:sldId id="381" r:id="rId61"/>
    <p:sldId id="382" r:id="rId62"/>
    <p:sldId id="325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D5005-25E5-47DD-8F87-4FDC7521546F}" v="599" dt="2020-08-25T18:39:05.419"/>
    <p1510:client id="{0A65CC09-21E8-44A0-B9B2-2507D1A854C9}" v="404" dt="2020-08-22T22:43:21.932"/>
    <p1510:client id="{22AC2E7C-678E-4B4A-8FB7-6A9CC1B36756}" v="545" dt="2020-08-21T21:57:37.766"/>
    <p1510:client id="{230957B9-92E7-4EF9-0797-A2A8E90A32AD}" v="69" dt="2020-08-29T05:49:31.972"/>
    <p1510:client id="{2874C88C-ED33-4CFF-2616-F92D2651915A}" v="1918" dt="2020-08-28T12:41:36.886"/>
    <p1510:client id="{3E41A19F-9629-436F-BA0F-FED42891DED1}" v="341" dt="2020-08-26T22:48:23.021"/>
    <p1510:client id="{3F040C67-2277-4D16-A40A-28A9EA4B49CB}" v="2" dt="2020-08-26T06:03:49.663"/>
    <p1510:client id="{42E877B7-B190-4EBD-802F-62EDF453A9A1}" v="79" dt="2020-01-01T14:54:02.530"/>
    <p1510:client id="{4311D256-AF33-490A-98C8-BFB719974D06}" v="182" dt="2020-08-26T07:07:11.430"/>
    <p1510:client id="{452DC308-C944-4B3C-9CE5-6C8CE08B8614}" v="1838" dt="2020-08-25T16:54:55.213"/>
    <p1510:client id="{46AF648C-0F52-43DE-B660-5EC67A078CA2}" v="20" dt="2020-08-24T13:51:46.473"/>
    <p1510:client id="{477684E8-8931-4421-3528-E53AC27282AA}" v="3551" dt="2020-08-28T17:17:54.721"/>
    <p1510:client id="{56585190-DC13-473C-945D-62121A315C72}" v="197" dt="2020-08-26T14:50:52.154"/>
    <p1510:client id="{6A799EB3-7BC2-4452-9115-BEE701A55738}" v="191" dt="2020-08-25T08:02:58.633"/>
    <p1510:client id="{6E437180-EAA4-41D1-AC78-2E1E9B26CC92}" v="181" dt="2020-08-26T16:36:53.586"/>
    <p1510:client id="{739F2649-DB52-4BBA-BAAD-104C5A005567}" v="69" dt="2020-08-22T23:19:31.018"/>
    <p1510:client id="{7A99D72C-7E16-463D-EEF6-E92385896CD9}" v="7" dt="2020-08-28T13:25:35.382"/>
    <p1510:client id="{7EB8876A-9635-4D44-8F12-2C97AC998E52}" v="1794" dt="2020-08-25T21:31:58.260"/>
    <p1510:client id="{85B3A80C-9EC0-4A3D-B0CC-66B11FC140C6}" v="222" dt="2020-08-26T08:13:46.187"/>
    <p1510:client id="{8978C252-4217-46CE-1DAE-2DFF8451F4CB}" v="468" dt="2020-08-27T21:11:01.449"/>
    <p1510:client id="{98E64456-480E-4121-9B52-6DB0594B4D83}" v="486" dt="2020-08-21T19:54:31.627"/>
    <p1510:client id="{99C99DE7-FC55-4500-BE92-D88981075EC6}" v="1" dt="2020-09-21T04:04:57.383"/>
    <p1510:client id="{A2FB04BE-54DC-4B33-2276-CD781F788C50}" v="22" dt="2020-08-28T12:47:15.709"/>
    <p1510:client id="{B621ECD1-9B2A-4BE9-AFBF-A387E167271A}" v="1958" dt="2020-08-24T21:06:36.345"/>
    <p1510:client id="{B899DB89-40A9-4DC6-D11E-2860352D47BC}" v="523" dt="2020-08-27T22:00:17.875"/>
    <p1510:client id="{C59F7943-0D81-4FEE-9692-760682D545C6}" v="539" dt="2020-08-27T17:36:29.957"/>
    <p1510:client id="{C9136E86-B8BE-40E0-A48D-99C45CF179A5}" v="174" dt="2020-08-24T13:46:45.959"/>
    <p1510:client id="{E067EBF4-C35E-4AB0-545F-944FF343A192}" v="83" dt="2020-08-28T13:57:58.652"/>
    <p1510:client id="{E0D6EF66-BDEB-47FC-1313-4D7C37CF1AAB}" v="1868" dt="2020-08-28T21:54:14.41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AE7"/>
          </a:solidFill>
        </a:fill>
      </a:tcStyle>
    </a:wholeTbl>
    <a:band2H>
      <a:tcTxStyle/>
      <a:tcStyle>
        <a:tcBdr/>
        <a:fill>
          <a:solidFill>
            <a:srgbClr val="E6F5F3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F3D1"/>
          </a:solidFill>
        </a:fill>
      </a:tcStyle>
    </a:wholeTbl>
    <a:band2H>
      <a:tcTxStyle/>
      <a:tcStyle>
        <a:tcBdr/>
        <a:fill>
          <a:solidFill>
            <a:srgbClr val="F2F9E9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CFD1"/>
          </a:solidFill>
        </a:fill>
      </a:tcStyle>
    </a:wholeTbl>
    <a:band2H>
      <a:tcTxStyle/>
      <a:tcStyle>
        <a:tcBdr/>
        <a:fill>
          <a:solidFill>
            <a:srgbClr val="FCE8E9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8" name="Shape 6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6994D-5D15-4E60-80E3-71FAEC1C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16CFF-7F0D-4D25-A63F-68730A1FB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19CDA-F768-40E8-8081-1A687D3E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AE1-DA25-4F6F-A018-BB6A5818F860}" type="datetimeFigureOut">
              <a:rPr lang="en-IN" smtClean="0"/>
              <a:t>18-02-2022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2D9FD-F9BE-4B59-9E58-C6E21262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1CE7-AA9E-41CA-808F-3C3C7945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82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B913-8E57-457E-B807-02F7BDED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55213-C66E-4C9A-9BB5-3606BCE77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15428-D0BD-4351-8F0F-6E29F738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AE1-DA25-4F6F-A018-BB6A5818F860}" type="datetimeFigureOut">
              <a:rPr lang="en-IN" smtClean="0"/>
              <a:t>18-02-2022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2B713-0665-49F2-B1D9-925EF94C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6497C-0A7E-4C99-B69B-D2CC39B4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683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2B4A4B-9E18-4270-A46D-17960B22B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7D54F-6B16-48CE-8EF4-D79213376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5A65F-8E1A-4AFC-9F80-7654B819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AE1-DA25-4F6F-A018-BB6A5818F860}" type="datetimeFigureOut">
              <a:rPr lang="en-IN" smtClean="0"/>
              <a:t>18-02-2022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650FE-9F3F-4D37-A728-CD20C279A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CD90C-A48B-4059-BD43-D99F2A26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787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598805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8829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39D5-ED90-4EAF-983E-CB4E763A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E0ACF-39EB-49D7-9F0A-D012C33B4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EB3AB-3377-47F2-94FB-7308FF1A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AE1-DA25-4F6F-A018-BB6A5818F860}" type="datetimeFigureOut">
              <a:rPr lang="en-IN" smtClean="0"/>
              <a:t>18-02-2022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C79A1-C407-43A8-83D2-33363426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56761-5D35-43BE-9092-23ECEB1F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713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EBAF-13FA-4399-99C1-8613C823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42FD7-C498-458A-8DED-6D2396E19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E53AF-4AAB-443B-8346-21F2185F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AE1-DA25-4F6F-A018-BB6A5818F860}" type="datetimeFigureOut">
              <a:rPr lang="en-IN" smtClean="0"/>
              <a:t>18-02-2022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2F1A2-50AC-4DB5-942E-17A539CB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E4ECA-F404-4919-A967-4E91CC69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199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39EB-CDF7-4428-ADBE-0DA0DF59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2D51E-5C02-4A9C-B928-9B14D9311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09C1D-410B-461D-BD55-420E359F1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112BF-F64E-419A-BC07-7EEB0332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AE1-DA25-4F6F-A018-BB6A5818F860}" type="datetimeFigureOut">
              <a:rPr lang="en-IN" smtClean="0"/>
              <a:t>18-02-2022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FF98D-290D-4837-9F4A-CDE30435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842E5-8D30-4E2B-9293-96CA9401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796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B839-3073-4D3E-B3B6-C2956362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DEB19-7D13-474F-BC33-E06DC9B12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F5D10-7BD0-4901-A332-C745004C0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EBCC04-C0DD-4BCC-93A9-117C41AD6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7AB68-7B22-4377-ABBB-E074234A3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1D900-68B3-49D4-9295-5D4FF9FE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AE1-DA25-4F6F-A018-BB6A5818F860}" type="datetimeFigureOut">
              <a:rPr lang="en-IN" smtClean="0"/>
              <a:t>18-02-2022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FDC59-3332-432B-88C3-D6432220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E96D7E-3507-41AB-AD52-F30AC776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991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D82ED-775A-4D5E-A62C-7907EAFA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230DF-19B0-4F80-9D9B-32E08B6F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AE1-DA25-4F6F-A018-BB6A5818F860}" type="datetimeFigureOut">
              <a:rPr lang="en-IN" smtClean="0"/>
              <a:t>18-02-2022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FFA30-B1EF-4AA3-B452-20A662BA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C1FD1-082F-4593-BCE9-754A748F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040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D9DCA-E130-402B-9BF3-E358D039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AE1-DA25-4F6F-A018-BB6A5818F860}" type="datetimeFigureOut">
              <a:rPr lang="en-IN" smtClean="0"/>
              <a:t>18-02-2022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A0B28-8DA2-4C0D-9EDB-8048ED7FA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DFF13-EDD3-4741-9BF1-E16BD6A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979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D8FB-C580-42CE-AE8E-7FD94E84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4D56F-FD59-4F37-A5D5-7F94D4D6A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9FA5-D2B0-4AB5-9402-FCCF4BC17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CECC2-5BB4-46DA-A4E8-8C0D0301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AE1-DA25-4F6F-A018-BB6A5818F860}" type="datetimeFigureOut">
              <a:rPr lang="en-IN" smtClean="0"/>
              <a:t>18-02-2022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6F652-BF04-42B1-9A0E-E2EDF64D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FF145-1FF7-4E6F-8A2D-381312A4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37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33C2-B479-42F3-A957-CDEC082A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23F68-8813-4622-8D2C-2BBCE7ECA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D2517-9489-4954-8794-222AED8EC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6B613-B27D-464B-A050-429542DE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8AE1-DA25-4F6F-A018-BB6A5818F860}" type="datetimeFigureOut">
              <a:rPr lang="en-IN" smtClean="0"/>
              <a:t>18-02-2022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BFD01-CAED-405B-AC15-17667250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6A09F-404B-4057-8D8F-53419C59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879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9EDF4C-3905-47D0-85AE-3C8F8030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295F3-7896-42DC-BEA4-BD2B09328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12D99-C444-4814-8F0F-81EAB38D5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A8AE1-DA25-4F6F-A018-BB6A5818F860}" type="datetimeFigureOut">
              <a:rPr lang="en-IN" smtClean="0"/>
              <a:t>18-02-2022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72BB3-AA42-4402-8F69-133E8F973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9942D-AEB0-4154-9880-1A7CE9B60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196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Iqrakhalil2/white-box-crytography-in-an-insecure-enviromen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slideshare.net/Iqrakhalil2/white-box-crytography-in-an-insecure-enviroment" TargetMode="External"/><Relationship Id="rId4" Type="http://schemas.openxmlformats.org/officeDocument/2006/relationships/hyperlink" Target="http://ijiet.com/wp-content/uploads/2017/05/31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emiengineering.com/26374-2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thieurivain.com/files/slides-cardis17.pdf" TargetMode="External"/><Relationship Id="rId2" Type="http://schemas.openxmlformats.org/officeDocument/2006/relationships/hyperlink" Target="https://eprint.iacr.org/2013/104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researchgate.net/publication/221274739_White-Box_Cryptography_and_an_AES_Implementation" TargetMode="External"/><Relationship Id="rId5" Type="http://schemas.openxmlformats.org/officeDocument/2006/relationships/hyperlink" Target="https://www.iacr.org/archive/crypto2001/21390001.pdf" TargetMode="External"/><Relationship Id="rId4" Type="http://schemas.openxmlformats.org/officeDocument/2006/relationships/hyperlink" Target="https://www.ecrypt.eu.org/csa/documents/D1.3-WhiteboxCrypto-1.0.pdf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TextBox 7"/>
          <p:cNvSpPr txBox="1"/>
          <p:nvPr/>
        </p:nvSpPr>
        <p:spPr>
          <a:xfrm>
            <a:off x="5391636" y="3823592"/>
            <a:ext cx="564291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+mj-lt"/>
              </a:rPr>
              <a:t>Avik Chakraborti, </a:t>
            </a:r>
            <a:endParaRPr lang="en-GB" dirty="0" smtClean="0">
              <a:latin typeface="+mj-lt"/>
            </a:endParaRPr>
          </a:p>
          <a:p>
            <a:r>
              <a:rPr lang="en-GB" dirty="0" smtClean="0">
                <a:solidFill>
                  <a:srgbClr val="FFFFFF"/>
                </a:solidFill>
                <a:latin typeface="+mj-lt"/>
              </a:rPr>
              <a:t>Lecturer,</a:t>
            </a:r>
          </a:p>
          <a:p>
            <a:r>
              <a:rPr lang="en-GB" dirty="0" smtClean="0">
                <a:solidFill>
                  <a:srgbClr val="FFFFFF"/>
                </a:solidFill>
                <a:latin typeface="+mj-lt"/>
              </a:rPr>
              <a:t>University of Exeter, UK</a:t>
            </a:r>
            <a:endParaRPr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1" name="TextBox 6"/>
          <p:cNvSpPr txBox="1"/>
          <p:nvPr/>
        </p:nvSpPr>
        <p:spPr>
          <a:xfrm>
            <a:off x="650945" y="2108993"/>
            <a:ext cx="1100484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5400" b="1" dirty="0" smtClean="0">
                <a:latin typeface="+mj-lt"/>
              </a:rPr>
              <a:t>Obfuscation and White </a:t>
            </a:r>
            <a:r>
              <a:rPr lang="en-US" sz="5400" b="1" dirty="0">
                <a:latin typeface="+mj-lt"/>
              </a:rPr>
              <a:t>Box Crypto</a:t>
            </a:r>
            <a:endParaRPr lang="en-US" sz="5400" b="1" dirty="0"/>
          </a:p>
        </p:txBody>
      </p:sp>
      <p:sp>
        <p:nvSpPr>
          <p:cNvPr id="622" name="Straight Arrow Connector 2"/>
          <p:cNvSpPr/>
          <p:nvPr/>
        </p:nvSpPr>
        <p:spPr>
          <a:xfrm>
            <a:off x="356616" y="3319272"/>
            <a:ext cx="11411712" cy="82296"/>
          </a:xfrm>
          <a:prstGeom prst="line">
            <a:avLst/>
          </a:prstGeom>
          <a:ln w="28575" cap="rnd">
            <a:solidFill>
              <a:srgbClr val="7030A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 animBg="1" advAuto="0"/>
      <p:bldP spid="621" grpId="0" animBg="1" advAuto="0"/>
      <p:bldP spid="622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Protecting Keys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B73E96-F71C-4612-87BB-F3A852B39586}"/>
              </a:ext>
            </a:extLst>
          </p:cNvPr>
          <p:cNvSpPr txBox="1"/>
          <p:nvPr/>
        </p:nvSpPr>
        <p:spPr>
          <a:xfrm>
            <a:off x="350488" y="850044"/>
            <a:ext cx="9772358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If Attacker has access to the implementation code (binary executable)</a:t>
            </a: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Analyze the code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Find the memory access instructions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Filter those instructions involving key bits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Scan memory for secret keys</a:t>
            </a: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72476B5-8A7B-47E7-8F2E-EA2FD0B10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828" y="4001018"/>
            <a:ext cx="5513009" cy="936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D55B0-4F46-47C1-BEAB-6E8D718D4CDA}"/>
              </a:ext>
            </a:extLst>
          </p:cNvPr>
          <p:cNvSpPr txBox="1"/>
          <p:nvPr/>
        </p:nvSpPr>
        <p:spPr>
          <a:xfrm>
            <a:off x="6828972" y="5014685"/>
            <a:ext cx="506548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Adi Shamir and Van </a:t>
            </a:r>
            <a:r>
              <a:rPr lang="en-US" err="1">
                <a:solidFill>
                  <a:schemeClr val="bg1"/>
                </a:solidFill>
                <a:latin typeface="Times New Roman"/>
                <a:cs typeface="Times New Roman"/>
              </a:rPr>
              <a:t>Someron</a:t>
            </a: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: Find cryptographic keys from </a:t>
            </a:r>
            <a:r>
              <a:rPr lang="en-US" err="1">
                <a:solidFill>
                  <a:schemeClr val="bg1"/>
                </a:solidFill>
                <a:latin typeface="Times New Roman"/>
                <a:cs typeface="Times New Roman"/>
              </a:rPr>
              <a:t>GigaBytes</a:t>
            </a: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 of </a:t>
            </a:r>
            <a:r>
              <a:rPr lang="en-US" err="1">
                <a:solidFill>
                  <a:schemeClr val="bg1"/>
                </a:solidFill>
                <a:latin typeface="Times New Roman"/>
                <a:cs typeface="Times New Roman"/>
              </a:rPr>
              <a:t>datastream</a:t>
            </a: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 (Financial Crypto, 98)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Observation: 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Key information (in the middle of the figure) looks more noisy than the rest of the data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52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Protecting Keys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B73E96-F71C-4612-87BB-F3A852B39586}"/>
              </a:ext>
            </a:extLst>
          </p:cNvPr>
          <p:cNvSpPr txBox="1"/>
          <p:nvPr/>
        </p:nvSpPr>
        <p:spPr>
          <a:xfrm>
            <a:off x="350488" y="850044"/>
            <a:ext cx="9772358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If Attacker has access to the implementation code (binary executable)</a:t>
            </a:r>
          </a:p>
          <a:p>
            <a:endParaRPr lang="en-US" sz="240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Analyze the code</a:t>
            </a:r>
          </a:p>
          <a:p>
            <a:pPr marL="342900" indent="-342900">
              <a:buFont typeface="Arial"/>
              <a:buChar char="•"/>
            </a:pPr>
            <a:endParaRPr lang="en-US" sz="240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Find the memory access instructions</a:t>
            </a:r>
          </a:p>
          <a:p>
            <a:pPr marL="342900" indent="-342900">
              <a:buFont typeface="Arial"/>
              <a:buChar char="•"/>
            </a:pPr>
            <a:endParaRPr lang="en-US" sz="240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Filter those instructions involving key bits</a:t>
            </a:r>
          </a:p>
          <a:p>
            <a:pPr marL="342900" indent="-342900">
              <a:buFont typeface="Arial"/>
              <a:buChar char="•"/>
            </a:pPr>
            <a:endParaRPr lang="en-US" sz="240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Scan memory for secret keys</a:t>
            </a:r>
          </a:p>
          <a:p>
            <a:endParaRPr lang="en-US" sz="240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4E3C9-7356-476B-B625-B8B7C9403D4D}"/>
              </a:ext>
            </a:extLst>
          </p:cNvPr>
          <p:cNvSpPr txBox="1"/>
          <p:nvPr/>
        </p:nvSpPr>
        <p:spPr>
          <a:xfrm>
            <a:off x="962781" y="5861353"/>
            <a:ext cx="79562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accent2"/>
                </a:solidFill>
                <a:latin typeface="Comic Sans MS"/>
                <a:cs typeface="Helvetica"/>
              </a:rPr>
              <a:t>Obfuscate the Code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72476B5-8A7B-47E7-8F2E-EA2FD0B10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828" y="4001018"/>
            <a:ext cx="5513009" cy="936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D55B0-4F46-47C1-BEAB-6E8D718D4CDA}"/>
              </a:ext>
            </a:extLst>
          </p:cNvPr>
          <p:cNvSpPr txBox="1"/>
          <p:nvPr/>
        </p:nvSpPr>
        <p:spPr>
          <a:xfrm>
            <a:off x="6828972" y="5014685"/>
            <a:ext cx="506548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Adi Shamir and Van </a:t>
            </a:r>
            <a:r>
              <a:rPr lang="en-US" err="1">
                <a:solidFill>
                  <a:schemeClr val="bg1"/>
                </a:solidFill>
                <a:latin typeface="Times New Roman"/>
                <a:cs typeface="Times New Roman"/>
              </a:rPr>
              <a:t>Someron</a:t>
            </a: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: Find cryptographic keys from </a:t>
            </a:r>
            <a:r>
              <a:rPr lang="en-US" err="1">
                <a:solidFill>
                  <a:schemeClr val="bg1"/>
                </a:solidFill>
                <a:latin typeface="Times New Roman"/>
                <a:cs typeface="Times New Roman"/>
              </a:rPr>
              <a:t>GigaBytes</a:t>
            </a: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 of </a:t>
            </a:r>
            <a:r>
              <a:rPr lang="en-US" err="1">
                <a:solidFill>
                  <a:schemeClr val="bg1"/>
                </a:solidFill>
                <a:latin typeface="Times New Roman"/>
                <a:cs typeface="Times New Roman"/>
              </a:rPr>
              <a:t>datastream</a:t>
            </a: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 (Financial Crypto, 98)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Observation: 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Key information (in the middle of the figure) looks more noisy than the rest of the data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52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C6089582-EE44-4FC0-BE5F-C037AE58AF33}"/>
              </a:ext>
            </a:extLst>
          </p:cNvPr>
          <p:cNvSpPr txBox="1"/>
          <p:nvPr/>
        </p:nvSpPr>
        <p:spPr>
          <a:xfrm>
            <a:off x="686226" y="1666818"/>
            <a:ext cx="11105444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 </a:t>
            </a: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</a:t>
            </a:r>
            <a:endParaRPr lang="en-US" sz="2800" b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endParaRPr sz="2800">
              <a:solidFill>
                <a:schemeClr val="bg1">
                  <a:lumMod val="8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r>
              <a:rPr sz="2800">
                <a:solidFill>
                  <a:schemeClr val="bg1"/>
                </a:solidFill>
                <a:latin typeface="+mj-lt"/>
              </a:rPr>
              <a:t>2 </a:t>
            </a:r>
            <a:r>
              <a:rPr lang="en-US" sz="2800">
                <a:solidFill>
                  <a:schemeClr val="bg1"/>
                </a:solidFill>
                <a:latin typeface="+mj-lt"/>
              </a:rPr>
              <a:t>Obfuscation</a:t>
            </a:r>
            <a:endParaRPr sz="2800">
              <a:solidFill>
                <a:schemeClr val="bg1"/>
              </a:solidFill>
              <a:latin typeface="+mj-lt"/>
              <a:cs typeface="Calibri Light"/>
            </a:endParaRPr>
          </a:p>
          <a:p>
            <a:pPr>
              <a:defRPr sz="2400"/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r>
              <a:rPr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 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White Box Crypto</a:t>
            </a: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 sz="2400"/>
            </a:pPr>
            <a:r>
              <a:rPr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 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White Box AES</a:t>
            </a:r>
          </a:p>
          <a:p>
            <a:pPr>
              <a:defRPr sz="2400"/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endParaRPr sz="2800">
              <a:solidFill>
                <a:schemeClr val="bg1">
                  <a:lumMod val="85000"/>
                </a:schemeClr>
              </a:solidFill>
              <a:latin typeface="+mj-lt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AC1AF-93BD-43B3-A988-B9DF04B06550}"/>
              </a:ext>
            </a:extLst>
          </p:cNvPr>
          <p:cNvSpPr txBox="1"/>
          <p:nvPr/>
        </p:nvSpPr>
        <p:spPr>
          <a:xfrm>
            <a:off x="441676" y="335842"/>
            <a:ext cx="41543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32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accent2"/>
                </a:solidFill>
                <a:latin typeface="Comic Sans MS"/>
              </a:rPr>
              <a:t>Outline of the Talk</a:t>
            </a:r>
            <a:endParaRPr lang="en-US">
              <a:solidFill>
                <a:schemeClr val="accent2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46217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Obfuscation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164B1-4CBA-4785-B1C3-4144109B6277}"/>
              </a:ext>
            </a:extLst>
          </p:cNvPr>
          <p:cNvSpPr txBox="1"/>
          <p:nvPr/>
        </p:nvSpPr>
        <p:spPr>
          <a:xfrm>
            <a:off x="228795" y="1971261"/>
            <a:ext cx="110163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Obfuscation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 is a function/act of obfuscating a code that is difficult for humans to </a:t>
            </a:r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understand (Obfuscation takes P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as input and outputs</a:t>
            </a:r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 P’ = O(P)</a:t>
            </a:r>
            <a:endParaRPr lang="en-US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F14C6-3F7E-4E35-8987-4895FFDD54D1}"/>
              </a:ext>
            </a:extLst>
          </p:cNvPr>
          <p:cNvSpPr txBox="1"/>
          <p:nvPr/>
        </p:nvSpPr>
        <p:spPr>
          <a:xfrm>
            <a:off x="228795" y="3612267"/>
            <a:ext cx="1052043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Obfuscation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 makes a program unintelligible while preserving its </a:t>
            </a:r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functionality (P’ ≡ P, i.e., for all x, P’(x) = P(x))</a:t>
            </a: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13254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Why Obfuscation?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0BAEB-948C-4B7A-84AB-7B5CAFE8410B}"/>
              </a:ext>
            </a:extLst>
          </p:cNvPr>
          <p:cNvSpPr txBox="1"/>
          <p:nvPr/>
        </p:nvSpPr>
        <p:spPr>
          <a:xfrm>
            <a:off x="902305" y="926495"/>
            <a:ext cx="102543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To protect some secret inside a program 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      - Secret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algorithm or key  (e.g. a factoring program)</a:t>
            </a:r>
          </a:p>
          <a:p>
            <a:endParaRPr lang="en-US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C2D08E-1513-4583-8D71-BCCABA8B7711}"/>
              </a:ext>
            </a:extLst>
          </p:cNvPr>
          <p:cNvSpPr/>
          <p:nvPr/>
        </p:nvSpPr>
        <p:spPr>
          <a:xfrm>
            <a:off x="2796419" y="2052562"/>
            <a:ext cx="3156857" cy="14877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B2FA5-1EA2-45E3-9F8E-F50E15F8F164}"/>
              </a:ext>
            </a:extLst>
          </p:cNvPr>
          <p:cNvSpPr/>
          <p:nvPr/>
        </p:nvSpPr>
        <p:spPr>
          <a:xfrm>
            <a:off x="3544056" y="2219627"/>
            <a:ext cx="1862666" cy="9192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Calibri"/>
              </a:rPr>
              <a:t>Efficient Factoring </a:t>
            </a:r>
            <a:r>
              <a:rPr lang="en-US" dirty="0" smtClean="0">
                <a:solidFill>
                  <a:schemeClr val="bg1"/>
                </a:solidFill>
                <a:cs typeface="Calibri"/>
              </a:rPr>
              <a:t>Algorithm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cs typeface="Calibri"/>
              </a:rPr>
              <a:t>(factor n = </a:t>
            </a:r>
            <a:r>
              <a:rPr lang="en-US" dirty="0" err="1" smtClean="0">
                <a:solidFill>
                  <a:schemeClr val="bg1"/>
                </a:solidFill>
                <a:cs typeface="Calibri"/>
              </a:rPr>
              <a:t>pq</a:t>
            </a:r>
            <a:r>
              <a:rPr lang="en-US" dirty="0" smtClean="0">
                <a:solidFill>
                  <a:schemeClr val="bg1"/>
                </a:solidFill>
                <a:cs typeface="Calibri"/>
              </a:rPr>
              <a:t>)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5C2ADD-3703-47CD-8658-B0995510301F}"/>
              </a:ext>
            </a:extLst>
          </p:cNvPr>
          <p:cNvSpPr txBox="1"/>
          <p:nvPr/>
        </p:nvSpPr>
        <p:spPr>
          <a:xfrm>
            <a:off x="3770754" y="31630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Breaking RSA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491BC-1EF2-4689-A330-5591D6E190B7}"/>
              </a:ext>
            </a:extLst>
          </p:cNvPr>
          <p:cNvSpPr txBox="1"/>
          <p:nvPr/>
        </p:nvSpPr>
        <p:spPr>
          <a:xfrm>
            <a:off x="986971" y="3732590"/>
            <a:ext cx="99398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     - some private data used by the program (e.g. conditional data access)</a:t>
            </a:r>
            <a:endParaRPr lang="en-US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32CBEA-2CC2-4100-916D-79843CC233E2}"/>
              </a:ext>
            </a:extLst>
          </p:cNvPr>
          <p:cNvSpPr/>
          <p:nvPr/>
        </p:nvSpPr>
        <p:spPr>
          <a:xfrm>
            <a:off x="2772230" y="4302276"/>
            <a:ext cx="3398761" cy="14514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D3CB6-856B-4353-AE26-E5380E376B6C}"/>
              </a:ext>
            </a:extLst>
          </p:cNvPr>
          <p:cNvSpPr/>
          <p:nvPr/>
        </p:nvSpPr>
        <p:spPr>
          <a:xfrm>
            <a:off x="3568246" y="4469341"/>
            <a:ext cx="1862666" cy="9192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Private: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6E62D7-ECC9-47E2-8D4A-1859F83D4B94}"/>
              </a:ext>
            </a:extLst>
          </p:cNvPr>
          <p:cNvSpPr txBox="1"/>
          <p:nvPr/>
        </p:nvSpPr>
        <p:spPr>
          <a:xfrm>
            <a:off x="3043162" y="5353352"/>
            <a:ext cx="31665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If (</a:t>
            </a:r>
            <a:r>
              <a:rPr lang="en-US" dirty="0" err="1">
                <a:solidFill>
                  <a:srgbClr val="FFFFFF"/>
                </a:solidFill>
              </a:rPr>
              <a:t>pwd</a:t>
            </a:r>
            <a:r>
              <a:rPr lang="en-US" dirty="0">
                <a:solidFill>
                  <a:srgbClr val="FFFFFF"/>
                </a:solidFill>
              </a:rPr>
              <a:t> is correct) then f(data)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A96478-7F46-4EC2-91E3-85AEF6F78A01}"/>
              </a:ext>
            </a:extLst>
          </p:cNvPr>
          <p:cNvCxnSpPr>
            <a:cxnSpLocks/>
          </p:cNvCxnSpPr>
          <p:nvPr/>
        </p:nvCxnSpPr>
        <p:spPr>
          <a:xfrm flipV="1">
            <a:off x="1973942" y="5011057"/>
            <a:ext cx="1591733" cy="4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810C20-7318-4965-A8E3-39D03051050D}"/>
              </a:ext>
            </a:extLst>
          </p:cNvPr>
          <p:cNvCxnSpPr>
            <a:cxnSpLocks/>
          </p:cNvCxnSpPr>
          <p:nvPr/>
        </p:nvCxnSpPr>
        <p:spPr>
          <a:xfrm flipV="1">
            <a:off x="5433180" y="4986867"/>
            <a:ext cx="1591733" cy="48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516462-14B4-4218-A066-3D2E58C23712}"/>
              </a:ext>
            </a:extLst>
          </p:cNvPr>
          <p:cNvSpPr txBox="1"/>
          <p:nvPr/>
        </p:nvSpPr>
        <p:spPr>
          <a:xfrm>
            <a:off x="1023258" y="474859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Pwd, f</a:t>
            </a:r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09DD64-D8DF-4892-8F4C-6094FBC48A68}"/>
              </a:ext>
            </a:extLst>
          </p:cNvPr>
          <p:cNvSpPr txBox="1"/>
          <p:nvPr/>
        </p:nvSpPr>
        <p:spPr>
          <a:xfrm>
            <a:off x="6974115" y="474859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cs typeface="Calibri"/>
              </a:rPr>
              <a:t>f(data)</a:t>
            </a:r>
          </a:p>
        </p:txBody>
      </p:sp>
    </p:spTree>
    <p:extLst>
      <p:ext uri="{BB962C8B-B14F-4D97-AF65-F5344CB8AC3E}">
        <p14:creationId xmlns:p14="http://schemas.microsoft.com/office/powerpoint/2010/main" val="537849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Why Obfuscation?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0BAEB-948C-4B7A-84AB-7B5CAFE8410B}"/>
              </a:ext>
            </a:extLst>
          </p:cNvPr>
          <p:cNvSpPr txBox="1"/>
          <p:nvPr/>
        </p:nvSpPr>
        <p:spPr>
          <a:xfrm>
            <a:off x="902305" y="926495"/>
            <a:ext cx="10254342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Create a Public Key Encryption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 smtClean="0">
                <a:solidFill>
                  <a:schemeClr val="bg1"/>
                </a:solidFill>
              </a:rPr>
              <a:t>from Symmetric Key Encryption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      - 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Obfuscate E</a:t>
            </a:r>
            <a:r>
              <a:rPr lang="en-US" sz="1600" dirty="0" smtClean="0">
                <a:solidFill>
                  <a:schemeClr val="bg1"/>
                </a:solidFill>
                <a:cs typeface="Calibri"/>
              </a:rPr>
              <a:t>K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 with embedded K</a:t>
            </a:r>
          </a:p>
          <a:p>
            <a:endParaRPr lang="en-US" sz="2400" dirty="0" smtClean="0">
              <a:solidFill>
                <a:schemeClr val="bg1"/>
              </a:solidFill>
              <a:ea typeface="+mn-lt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ea typeface="+mn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a typeface="+mn-lt"/>
                <a:cs typeface="Calibri"/>
              </a:rPr>
              <a:t>Watermarking Software: Obfuscate the watermark</a:t>
            </a:r>
          </a:p>
          <a:p>
            <a:r>
              <a:rPr lang="en-US" sz="2400" dirty="0">
                <a:solidFill>
                  <a:schemeClr val="bg1"/>
                </a:solidFill>
                <a:ea typeface="+mn-lt"/>
                <a:cs typeface="Calibri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a typeface="+mn-lt"/>
                <a:cs typeface="Calibri"/>
              </a:rPr>
              <a:t>    - A software designer is selling his software by individualizing his program to </a:t>
            </a:r>
          </a:p>
          <a:p>
            <a:r>
              <a:rPr lang="en-US" sz="2400" dirty="0">
                <a:solidFill>
                  <a:schemeClr val="bg1"/>
                </a:solidFill>
                <a:ea typeface="+mn-lt"/>
                <a:cs typeface="Calibri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a typeface="+mn-lt"/>
                <a:cs typeface="Calibri"/>
              </a:rPr>
              <a:t>      each customer</a:t>
            </a:r>
          </a:p>
          <a:p>
            <a:endParaRPr lang="en-US" sz="2400" dirty="0" smtClean="0">
              <a:solidFill>
                <a:schemeClr val="bg1"/>
              </a:solidFill>
              <a:ea typeface="+mn-lt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ea typeface="+mn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a typeface="+mn-lt"/>
                <a:cs typeface="Calibri"/>
              </a:rPr>
              <a:t>OTT platform (say Netflix) can obfuscate the decryption function for the subscribers</a:t>
            </a:r>
            <a:endParaRPr lang="en-US" sz="2400" dirty="0">
              <a:solidFill>
                <a:schemeClr val="bg1"/>
              </a:solidFill>
              <a:ea typeface="+mn-lt"/>
              <a:cs typeface="Calibri"/>
            </a:endParaRPr>
          </a:p>
          <a:p>
            <a:endParaRPr lang="en-US" sz="2400" dirty="0" smtClean="0">
              <a:solidFill>
                <a:schemeClr val="bg1"/>
              </a:solidFill>
              <a:ea typeface="+mn-lt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ea typeface="+mn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961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What is Program?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164B1-4CBA-4785-B1C3-4144109B6277}"/>
              </a:ext>
            </a:extLst>
          </p:cNvPr>
          <p:cNvSpPr txBox="1"/>
          <p:nvPr/>
        </p:nvSpPr>
        <p:spPr>
          <a:xfrm>
            <a:off x="696685" y="1712686"/>
            <a:ext cx="1101634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F14C6-3F7E-4E35-8987-4895FFDD54D1}"/>
              </a:ext>
            </a:extLst>
          </p:cNvPr>
          <p:cNvSpPr txBox="1"/>
          <p:nvPr/>
        </p:nvSpPr>
        <p:spPr>
          <a:xfrm>
            <a:off x="575734" y="1457088"/>
            <a:ext cx="11185674" cy="50937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Comic Sans MS"/>
                <a:cs typeface="Helvetica"/>
              </a:rPr>
              <a:t>Few Points</a:t>
            </a:r>
          </a:p>
          <a:p>
            <a:endParaRPr lang="en-US" sz="2500" dirty="0">
              <a:solidFill>
                <a:schemeClr val="bg1"/>
              </a:solidFill>
              <a:latin typeface="Comic Sans MS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500" dirty="0">
                <a:solidFill>
                  <a:schemeClr val="bg1"/>
                </a:solidFill>
                <a:latin typeface="Helvetica"/>
                <a:cs typeface="Helvetica"/>
              </a:rPr>
              <a:t>  A word in language 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  </a:t>
            </a:r>
            <a:r>
              <a:rPr lang="en-US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∈ </a:t>
            </a:r>
            <a:r>
              <a:rPr lang="en-US" sz="25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L</a:t>
            </a:r>
            <a:r>
              <a:rPr lang="en-US" sz="2500" b="1" dirty="0">
                <a:solidFill>
                  <a:schemeClr val="bg1"/>
                </a:solidFill>
                <a:latin typeface="Helvetica"/>
                <a:cs typeface="Helvetica"/>
              </a:rPr>
              <a:t> (some encoded string)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sz="2500" b="1" i="1" dirty="0">
              <a:solidFill>
                <a:schemeClr val="bg1"/>
              </a:solidFill>
              <a:latin typeface="Helvetica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500" dirty="0">
                <a:solidFill>
                  <a:schemeClr val="bg1"/>
                </a:solidFill>
                <a:latin typeface="Helvetica"/>
                <a:cs typeface="Calibri"/>
              </a:rPr>
              <a:t>  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/>
              </a:rPr>
              <a:t>execute</a:t>
            </a:r>
            <a:r>
              <a:rPr lang="en-US" sz="2500" i="1" dirty="0">
                <a:solidFill>
                  <a:schemeClr val="bg1"/>
                </a:solidFill>
                <a:latin typeface="Helvetica"/>
                <a:cs typeface="Calibri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Calibri"/>
              </a:rPr>
              <a:t>: </a:t>
            </a:r>
            <a:r>
              <a:rPr lang="en-US" sz="25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/>
              </a:rPr>
              <a:t>L 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× D 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→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  R</a:t>
            </a:r>
            <a:r>
              <a:rPr lang="en-US" sz="2500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 s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Calibri"/>
              </a:rPr>
              <a:t>.t  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/>
              </a:rPr>
              <a:t>out 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Calibri"/>
              </a:rPr>
              <a:t>=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/>
              </a:rPr>
              <a:t> 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/>
              </a:rPr>
              <a:t>execute (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/>
              </a:rPr>
              <a:t>P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/>
              </a:rPr>
              <a:t>, in)</a:t>
            </a:r>
            <a:r>
              <a:rPr lang="en-US" sz="2500" i="1" dirty="0">
                <a:solidFill>
                  <a:schemeClr val="accent2"/>
                </a:solidFill>
                <a:latin typeface="Helvetica"/>
                <a:cs typeface="Calibri"/>
              </a:rPr>
              <a:t> 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Helvetica"/>
              </a:rPr>
              <a:t>       </a:t>
            </a:r>
            <a:endParaRPr lang="en-US" sz="2500" dirty="0">
              <a:solidFill>
                <a:schemeClr val="bg1"/>
              </a:solidFill>
              <a:latin typeface="Helvetica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5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500" dirty="0">
                <a:solidFill>
                  <a:schemeClr val="bg1"/>
                </a:solidFill>
                <a:latin typeface="Helvetica"/>
                <a:cs typeface="Helvetica"/>
              </a:rPr>
              <a:t>  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 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Helvetica"/>
              </a:rPr>
              <a:t>implements 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f: D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→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R</a:t>
            </a:r>
            <a:r>
              <a:rPr lang="en-US" sz="2500" i="1" dirty="0">
                <a:solidFill>
                  <a:schemeClr val="bg1"/>
                </a:solidFill>
                <a:latin typeface="Helvetica"/>
                <a:cs typeface="Helvetica"/>
              </a:rPr>
              <a:t>, 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Helvetica"/>
              </a:rPr>
              <a:t>if for all 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a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</a:t>
            </a:r>
            <a:r>
              <a:rPr lang="en-US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∈  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Times New Roman"/>
              </a:rPr>
              <a:t>D</a:t>
            </a:r>
            <a:r>
              <a:rPr lang="en-US" sz="25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Times New Roman"/>
              </a:rPr>
              <a:t>,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Times New Roman"/>
              </a:rPr>
              <a:t> 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e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xecute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Times New Roman"/>
              </a:rPr>
              <a:t> (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Times New Roman"/>
              </a:rPr>
              <a:t>P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Times New Roman"/>
              </a:rPr>
              <a:t>, a) </a:t>
            </a:r>
            <a:r>
              <a:rPr lang="en-US" sz="2500" i="1" dirty="0">
                <a:solidFill>
                  <a:schemeClr val="bg1"/>
                </a:solidFill>
                <a:latin typeface="Helvetica"/>
                <a:ea typeface="+mn-lt"/>
                <a:cs typeface="Times New Roman"/>
              </a:rPr>
              <a:t>=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Times New Roman"/>
              </a:rPr>
              <a:t> f(a)</a:t>
            </a:r>
            <a:r>
              <a:rPr lang="en-US" sz="2500" i="1" dirty="0">
                <a:solidFill>
                  <a:schemeClr val="bg1"/>
                </a:solidFill>
                <a:latin typeface="Helvetica"/>
                <a:ea typeface="+mn-lt"/>
                <a:cs typeface="Times New Roman"/>
              </a:rPr>
              <a:t>, </a:t>
            </a:r>
            <a:r>
              <a:rPr lang="en-US" sz="2500" dirty="0">
                <a:solidFill>
                  <a:schemeClr val="bg1"/>
                </a:solidFill>
                <a:latin typeface="Helvetica"/>
                <a:ea typeface="+mn-lt"/>
                <a:cs typeface="Times New Roman"/>
              </a:rPr>
              <a:t>we say 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Times New Roman"/>
              </a:rPr>
              <a:t>P </a:t>
            </a:r>
            <a:r>
              <a:rPr lang="en-US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≡ 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Times New Roman"/>
              </a:rPr>
              <a:t>f </a:t>
            </a:r>
          </a:p>
          <a:p>
            <a:endParaRPr lang="en-US" sz="2500" i="1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500" dirty="0">
                <a:solidFill>
                  <a:schemeClr val="bg1"/>
                </a:solidFill>
                <a:latin typeface="Helvetica"/>
                <a:cs typeface="Times New Roman"/>
              </a:rPr>
              <a:t> 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P1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Times New Roman"/>
              </a:rPr>
              <a:t> and 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P2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Times New Roman"/>
              </a:rPr>
              <a:t> are 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functionally equivalent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Times New Roman"/>
              </a:rPr>
              <a:t> if for some 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f</a:t>
            </a:r>
            <a:r>
              <a:rPr lang="en-US" sz="2500" i="1" dirty="0">
                <a:solidFill>
                  <a:schemeClr val="bg1"/>
                </a:solidFill>
                <a:latin typeface="Helvetica"/>
                <a:cs typeface="Times New Roman"/>
              </a:rPr>
              <a:t>,  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P1 </a:t>
            </a:r>
            <a:r>
              <a:rPr lang="en-US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≡ 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f </a:t>
            </a:r>
            <a:r>
              <a:rPr lang="en-US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≡ </a:t>
            </a:r>
            <a:r>
              <a:rPr lang="en-US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P2,</a:t>
            </a:r>
            <a:endParaRPr lang="en-US" sz="25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Calibri" panose="020F0502020204030204"/>
            </a:endParaRPr>
          </a:p>
          <a:p>
            <a:r>
              <a:rPr lang="en-US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                                         </a:t>
            </a:r>
            <a:r>
              <a:rPr lang="en-US" sz="2500" b="1" dirty="0">
                <a:solidFill>
                  <a:schemeClr val="bg1"/>
                </a:solidFill>
                <a:latin typeface="Helvetica"/>
                <a:cs typeface="Times New Roman"/>
              </a:rPr>
              <a:t>we denote it 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P1 </a:t>
            </a:r>
            <a:r>
              <a:rPr lang="en-US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≡ </a:t>
            </a:r>
            <a:r>
              <a:rPr lang="en-US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P2</a:t>
            </a:r>
          </a:p>
          <a:p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                                         </a:t>
            </a:r>
            <a:endParaRPr lang="en-US" sz="25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/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endParaRPr lang="en-US" sz="2500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500" dirty="0">
              <a:solidFill>
                <a:schemeClr val="bg1"/>
              </a:solidFill>
              <a:latin typeface="Times New Roman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83491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Obfuscation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164B1-4CBA-4785-B1C3-4144109B6277}"/>
              </a:ext>
            </a:extLst>
          </p:cNvPr>
          <p:cNvSpPr txBox="1"/>
          <p:nvPr/>
        </p:nvSpPr>
        <p:spPr>
          <a:xfrm>
            <a:off x="696685" y="1712686"/>
            <a:ext cx="1101634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F14C6-3F7E-4E35-8987-4895FFDD54D1}"/>
              </a:ext>
            </a:extLst>
          </p:cNvPr>
          <p:cNvSpPr txBox="1"/>
          <p:nvPr/>
        </p:nvSpPr>
        <p:spPr>
          <a:xfrm>
            <a:off x="305531" y="1336136"/>
            <a:ext cx="11943794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Comic Sans MS"/>
                <a:cs typeface="Helvetica"/>
              </a:rPr>
              <a:t>Obfuscator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sz="2500" dirty="0">
              <a:solidFill>
                <a:schemeClr val="bg1"/>
              </a:solidFill>
              <a:latin typeface="Times New Roman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500" dirty="0">
                <a:solidFill>
                  <a:schemeClr val="bg1"/>
                </a:solidFill>
                <a:latin typeface="Times New Roman"/>
                <a:cs typeface="Helvetica"/>
              </a:rPr>
              <a:t> 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Helvetica"/>
              </a:rPr>
              <a:t> An algorithm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O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Helvetica"/>
              </a:rPr>
              <a:t> with input 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</a:t>
            </a:r>
            <a:r>
              <a:rPr lang="en-US" sz="2500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,</a:t>
            </a:r>
            <a:r>
              <a:rPr lang="en-US" sz="25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such that</a:t>
            </a:r>
            <a:endParaRPr lang="en-US" sz="25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500" b="1" i="1" dirty="0">
              <a:solidFill>
                <a:schemeClr val="bg1"/>
              </a:solidFill>
              <a:latin typeface="Helvetica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500" dirty="0">
                <a:solidFill>
                  <a:schemeClr val="bg1"/>
                </a:solidFill>
                <a:latin typeface="Helvetica"/>
                <a:cs typeface="Calibri"/>
              </a:rPr>
              <a:t>  Functionality: </a:t>
            </a:r>
            <a:r>
              <a:rPr lang="en-US" sz="2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/>
              </a:rPr>
              <a:t>P’=</a:t>
            </a:r>
            <a:r>
              <a:rPr lang="en-US" sz="25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O</a:t>
            </a:r>
            <a:r>
              <a:rPr lang="en-US" sz="25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 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(P)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Helvetica"/>
                <a:cs typeface="Times New Roman"/>
              </a:rPr>
              <a:t> </a:t>
            </a:r>
            <a:r>
              <a:rPr lang="en-US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≡ </a:t>
            </a:r>
            <a:r>
              <a:rPr lang="en-US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P</a:t>
            </a:r>
            <a:endParaRPr lang="en-US" sz="25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5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500" dirty="0">
                <a:solidFill>
                  <a:schemeClr val="bg1"/>
                </a:solidFill>
                <a:latin typeface="Helvetica"/>
                <a:cs typeface="Helvetica"/>
              </a:rPr>
              <a:t>  Efficiency: </a:t>
            </a:r>
            <a:r>
              <a:rPr lang="en-US" sz="2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P’ 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Times New Roman"/>
              </a:rPr>
              <a:t>is efficiently executable </a:t>
            </a:r>
          </a:p>
          <a:p>
            <a:r>
              <a:rPr lang="en-US" sz="2500" dirty="0">
                <a:solidFill>
                  <a:schemeClr val="bg1"/>
                </a:solidFill>
                <a:latin typeface="Helvetica"/>
                <a:cs typeface="Times New Roman"/>
              </a:rPr>
              <a:t>      (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n</a:t>
            </a:r>
            <a:r>
              <a:rPr lang="en-US" sz="2500" dirty="0">
                <a:solidFill>
                  <a:schemeClr val="bg1"/>
                </a:solidFill>
                <a:latin typeface="Helvetica"/>
                <a:cs typeface="Times New Roman"/>
              </a:rPr>
              <a:t> to </a:t>
            </a:r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poly (n))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Calibri" panose="020F0502020204030204"/>
            </a:endParaRPr>
          </a:p>
          <a:p>
            <a:endParaRPr lang="en-US" sz="25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2500" dirty="0">
                <a:solidFill>
                  <a:schemeClr val="bg1"/>
                </a:solidFill>
                <a:latin typeface="Helvetica"/>
                <a:cs typeface="Times New Roman"/>
              </a:rPr>
              <a:t> Security: </a:t>
            </a:r>
            <a:endParaRPr lang="en-US" sz="2500" dirty="0">
              <a:solidFill>
                <a:schemeClr val="bg1"/>
              </a:solidFill>
              <a:latin typeface="Helvetica"/>
              <a:ea typeface="+mn-lt"/>
              <a:cs typeface="+mn-lt"/>
            </a:endParaRPr>
          </a:p>
          <a:p>
            <a:r>
              <a:rPr lang="en-US" sz="2500" dirty="0">
                <a:solidFill>
                  <a:schemeClr val="bg1"/>
                </a:solidFill>
                <a:latin typeface="Times New Roman"/>
                <a:cs typeface="Times New Roman"/>
              </a:rPr>
              <a:t>             </a:t>
            </a:r>
            <a:endParaRPr lang="en-US" sz="2500" dirty="0">
              <a:solidFill>
                <a:schemeClr val="bg1"/>
              </a:solidFill>
              <a:latin typeface="Times New Roman"/>
              <a:cs typeface="Calibri"/>
            </a:endParaRPr>
          </a:p>
          <a:p>
            <a:endParaRPr lang="en-US" sz="2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endParaRPr lang="en-US" sz="2500" i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500" dirty="0">
              <a:solidFill>
                <a:schemeClr val="bg1"/>
              </a:solidFill>
              <a:latin typeface="Times New Roman"/>
              <a:cs typeface="Helvetica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75F01A9-B955-4111-B1D7-F116E3BB71D7}"/>
              </a:ext>
            </a:extLst>
          </p:cNvPr>
          <p:cNvCxnSpPr/>
          <p:nvPr/>
        </p:nvCxnSpPr>
        <p:spPr>
          <a:xfrm flipV="1">
            <a:off x="2217216" y="5063092"/>
            <a:ext cx="1101305" cy="5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7FC97B0-7A36-4826-BC86-753AE367C49D}"/>
              </a:ext>
            </a:extLst>
          </p:cNvPr>
          <p:cNvSpPr txBox="1"/>
          <p:nvPr/>
        </p:nvSpPr>
        <p:spPr>
          <a:xfrm>
            <a:off x="3314278" y="4834399"/>
            <a:ext cx="48710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Comic Sans MS"/>
              </a:rPr>
              <a:t>Next Slides</a:t>
            </a:r>
            <a:endParaRPr lang="en-US" sz="2400">
              <a:solidFill>
                <a:schemeClr val="accent1"/>
              </a:solidFill>
              <a:latin typeface="Comic Sans MS"/>
              <a:cs typeface="Times New Roman"/>
            </a:endParaRPr>
          </a:p>
        </p:txBody>
      </p:sp>
      <p:pic>
        <p:nvPicPr>
          <p:cNvPr id="5" name="Graphic 5" descr="Needle">
            <a:extLst>
              <a:ext uri="{FF2B5EF4-FFF2-40B4-BE49-F238E27FC236}">
                <a16:creationId xmlns:a16="http://schemas.microsoft.com/office/drawing/2014/main" id="{B8DF45CC-2046-4E04-B6EC-5732F12B7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3466" y="3116944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BBC7BD-0FF7-4651-A395-FB3434A88009}"/>
              </a:ext>
            </a:extLst>
          </p:cNvPr>
          <p:cNvSpPr txBox="1"/>
          <p:nvPr/>
        </p:nvSpPr>
        <p:spPr>
          <a:xfrm>
            <a:off x="7010398" y="327297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A9D18E"/>
                </a:solidFill>
                <a:latin typeface="Helvetica"/>
                <a:cs typeface="Helvetica"/>
              </a:rPr>
              <a:t>P</a:t>
            </a:r>
            <a:endParaRPr lang="en-US"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BB25BC0-A5C2-4924-A381-AB54CA4E3684}"/>
              </a:ext>
            </a:extLst>
          </p:cNvPr>
          <p:cNvSpPr/>
          <p:nvPr/>
        </p:nvSpPr>
        <p:spPr>
          <a:xfrm>
            <a:off x="7360605" y="3392302"/>
            <a:ext cx="979714" cy="229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90C3A0E-806C-42A8-98FC-EA7ACCA3468E}"/>
              </a:ext>
            </a:extLst>
          </p:cNvPr>
          <p:cNvSpPr/>
          <p:nvPr/>
        </p:nvSpPr>
        <p:spPr>
          <a:xfrm>
            <a:off x="9186985" y="3392301"/>
            <a:ext cx="979714" cy="229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8D89FAB-2684-477C-B89E-EAF19DCC6E26}"/>
              </a:ext>
            </a:extLst>
          </p:cNvPr>
          <p:cNvSpPr/>
          <p:nvPr/>
        </p:nvSpPr>
        <p:spPr>
          <a:xfrm>
            <a:off x="8597034" y="2538385"/>
            <a:ext cx="241905" cy="65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20A614-6697-460A-BCF6-5A926D8F3CEC}"/>
              </a:ext>
            </a:extLst>
          </p:cNvPr>
          <p:cNvSpPr txBox="1"/>
          <p:nvPr/>
        </p:nvSpPr>
        <p:spPr>
          <a:xfrm>
            <a:off x="7844969" y="207554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Times New Roman"/>
                <a:cs typeface="Times New Roman"/>
              </a:rPr>
              <a:t>randomness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3CC4A-93FE-435F-83F8-C93DEB90D01B}"/>
              </a:ext>
            </a:extLst>
          </p:cNvPr>
          <p:cNvSpPr txBox="1"/>
          <p:nvPr/>
        </p:nvSpPr>
        <p:spPr>
          <a:xfrm>
            <a:off x="10167257" y="327297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P’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Helvetica"/>
                <a:cs typeface="Helvetica"/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Helvetica"/>
                <a:cs typeface="Helvetica"/>
              </a:rPr>
              <a:t>≡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Helvetica"/>
                <a:cs typeface="Helvetica"/>
              </a:rPr>
              <a:t> 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​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813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Virtual Black Box (VBB) Security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164B1-4CBA-4785-B1C3-4144109B6277}"/>
              </a:ext>
            </a:extLst>
          </p:cNvPr>
          <p:cNvSpPr txBox="1"/>
          <p:nvPr/>
        </p:nvSpPr>
        <p:spPr>
          <a:xfrm>
            <a:off x="418495" y="3018971"/>
            <a:ext cx="12165388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mic Sans MS"/>
                <a:ea typeface="+mn-lt"/>
                <a:cs typeface="+mn-lt"/>
              </a:rPr>
              <a:t>Interpretation</a:t>
            </a:r>
            <a:endParaRPr lang="en-US" dirty="0">
              <a:solidFill>
                <a:schemeClr val="bg1"/>
              </a:solidFill>
              <a:latin typeface="Calibri" panose="020F0502020204030204"/>
              <a:ea typeface="+mn-lt"/>
              <a:cs typeface="+mn-lt"/>
            </a:endParaRPr>
          </a:p>
          <a:p>
            <a:r>
              <a:rPr lang="en-US" sz="2400" i="1" dirty="0">
                <a:solidFill>
                  <a:schemeClr val="bg1"/>
                </a:solidFill>
                <a:ea typeface="+mn-lt"/>
                <a:cs typeface="+mn-lt"/>
              </a:rPr>
              <a:t>- 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O 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is a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VBB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obfuscator in the sense that anything one can efficiently compute given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P’=</a:t>
            </a:r>
            <a:r>
              <a:rPr lang="en-US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O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(P)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, 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  one could also </a:t>
            </a:r>
            <a:r>
              <a:rPr lang="en-US" sz="2400" dirty="0" smtClean="0">
                <a:solidFill>
                  <a:schemeClr val="bg1"/>
                </a:solidFill>
                <a:ea typeface="+mn-lt"/>
                <a:cs typeface="+mn-lt"/>
              </a:rPr>
              <a:t>efficiently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compute given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Black Box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oracle access to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</a:t>
            </a:r>
            <a:endParaRPr lang="en-US" sz="2400" dirty="0" smtClean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400" dirty="0" smtClean="0">
                <a:solidFill>
                  <a:schemeClr val="bg1"/>
                </a:solidFill>
                <a:ea typeface="+mn-lt"/>
                <a:cs typeface="+mn-lt"/>
              </a:rPr>
              <a:t>- Simply: </a:t>
            </a:r>
            <a:r>
              <a:rPr lang="en-US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P’ </a:t>
            </a:r>
            <a:r>
              <a:rPr lang="en-US" sz="2400" dirty="0" smtClean="0">
                <a:solidFill>
                  <a:schemeClr val="bg1"/>
                </a:solidFill>
                <a:ea typeface="+mn-lt"/>
                <a:cs typeface="+mn-lt"/>
              </a:rPr>
              <a:t>reveals as little as possible about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641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Strong VBB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164B1-4CBA-4785-B1C3-4144109B6277}"/>
              </a:ext>
            </a:extLst>
          </p:cNvPr>
          <p:cNvSpPr txBox="1"/>
          <p:nvPr/>
        </p:nvSpPr>
        <p:spPr>
          <a:xfrm>
            <a:off x="805543" y="1144209"/>
            <a:ext cx="1216538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An adversary</a:t>
            </a:r>
            <a:r>
              <a:rPr lang="en-US" sz="2400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A</a:t>
            </a:r>
            <a:r>
              <a:rPr lang="en-US" sz="2400" i="1" dirty="0">
                <a:solidFill>
                  <a:schemeClr val="bg1"/>
                </a:solidFill>
                <a:ea typeface="+mn-lt"/>
                <a:cs typeface="+mn-lt"/>
              </a:rPr>
              <a:t> on </a:t>
            </a:r>
            <a:r>
              <a:rPr lang="en-US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P’ </a:t>
            </a:r>
            <a:r>
              <a:rPr lang="en-US" sz="2400" dirty="0" smtClean="0">
                <a:solidFill>
                  <a:schemeClr val="bg1"/>
                </a:solidFill>
                <a:ea typeface="+mn-lt"/>
                <a:cs typeface="+mn-lt"/>
              </a:rPr>
              <a:t>can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be simulated with a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black box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access to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189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Box 1"/>
          <p:cNvSpPr txBox="1"/>
          <p:nvPr/>
        </p:nvSpPr>
        <p:spPr>
          <a:xfrm>
            <a:off x="441676" y="335842"/>
            <a:ext cx="41543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32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accent2"/>
                </a:solidFill>
                <a:latin typeface="Comic Sans MS"/>
              </a:rPr>
              <a:t>Outline of the Talk</a:t>
            </a:r>
            <a:endParaRPr lang="en-US">
              <a:solidFill>
                <a:schemeClr val="accent2"/>
              </a:solidFill>
              <a:latin typeface="Comic Sans MS"/>
            </a:endParaRPr>
          </a:p>
        </p:txBody>
      </p:sp>
      <p:sp>
        <p:nvSpPr>
          <p:cNvPr id="625" name="TextBox 8"/>
          <p:cNvSpPr txBox="1"/>
          <p:nvPr/>
        </p:nvSpPr>
        <p:spPr>
          <a:xfrm>
            <a:off x="686226" y="1666818"/>
            <a:ext cx="11105444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1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Intro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endParaRPr sz="2800" dirty="0">
              <a:solidFill>
                <a:schemeClr val="bg1">
                  <a:lumMod val="8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r>
              <a:rPr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Obfuscation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r>
              <a:rPr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White Box Crypto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 sz="2400"/>
            </a:pPr>
            <a:r>
              <a:rPr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White Box AES</a:t>
            </a:r>
          </a:p>
          <a:p>
            <a:pPr>
              <a:defRPr sz="2400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endParaRPr sz="2800" dirty="0">
              <a:solidFill>
                <a:schemeClr val="bg1">
                  <a:lumMod val="85000"/>
                </a:schemeClr>
              </a:solidFill>
              <a:latin typeface="+mj-lt"/>
              <a:cs typeface="Calibri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Strong VBB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164B1-4CBA-4785-B1C3-4144109B6277}"/>
              </a:ext>
            </a:extLst>
          </p:cNvPr>
          <p:cNvSpPr txBox="1"/>
          <p:nvPr/>
        </p:nvSpPr>
        <p:spPr>
          <a:xfrm>
            <a:off x="805543" y="1144209"/>
            <a:ext cx="1216538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An adversary</a:t>
            </a:r>
            <a:r>
              <a:rPr lang="en-US" sz="2400" i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i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A</a:t>
            </a:r>
            <a:r>
              <a:rPr lang="en-US" sz="2400" i="1">
                <a:solidFill>
                  <a:schemeClr val="bg1"/>
                </a:solidFill>
                <a:ea typeface="+mn-lt"/>
                <a:cs typeface="+mn-lt"/>
              </a:rPr>
              <a:t> on </a:t>
            </a:r>
            <a:r>
              <a:rPr lang="en-US" sz="2400" i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O 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(P)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 can be simulated with a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black box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 access to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en-US" sz="240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>
              <a:solidFill>
                <a:schemeClr val="bg1"/>
              </a:solidFill>
              <a:latin typeface="Comic Sans MS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9DB0A9-94DF-4C3F-AD39-2A7F7BE51762}"/>
              </a:ext>
            </a:extLst>
          </p:cNvPr>
          <p:cNvSpPr/>
          <p:nvPr/>
        </p:nvSpPr>
        <p:spPr>
          <a:xfrm>
            <a:off x="1429657" y="3685419"/>
            <a:ext cx="919238" cy="919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  <a:ea typeface="+mn-lt"/>
                <a:cs typeface="+mn-lt"/>
              </a:rPr>
              <a:t>P’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9DBC14-0F01-44BB-A1EF-167FFE6A539A}"/>
              </a:ext>
            </a:extLst>
          </p:cNvPr>
          <p:cNvCxnSpPr/>
          <p:nvPr/>
        </p:nvCxnSpPr>
        <p:spPr>
          <a:xfrm flipV="1">
            <a:off x="2346627" y="4150027"/>
            <a:ext cx="817639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3A59673-75F1-4ACF-8EFD-460E2CEBDF63}"/>
              </a:ext>
            </a:extLst>
          </p:cNvPr>
          <p:cNvSpPr/>
          <p:nvPr/>
        </p:nvSpPr>
        <p:spPr>
          <a:xfrm>
            <a:off x="3166836" y="3692979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tx1"/>
                </a:solidFill>
                <a:ea typeface="+mn-lt"/>
                <a:cs typeface="+mn-lt"/>
              </a:rPr>
              <a:t>A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550C53-D1A3-4F67-A717-60A946506435}"/>
              </a:ext>
            </a:extLst>
          </p:cNvPr>
          <p:cNvCxnSpPr>
            <a:cxnSpLocks/>
          </p:cNvCxnSpPr>
          <p:nvPr/>
        </p:nvCxnSpPr>
        <p:spPr>
          <a:xfrm flipV="1">
            <a:off x="4088340" y="4150026"/>
            <a:ext cx="587830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>
            <a:extLst>
              <a:ext uri="{FF2B5EF4-FFF2-40B4-BE49-F238E27FC236}">
                <a16:creationId xmlns:a16="http://schemas.microsoft.com/office/drawing/2014/main" id="{8309485E-6DFC-45C5-9470-2C346B48F151}"/>
              </a:ext>
            </a:extLst>
          </p:cNvPr>
          <p:cNvSpPr/>
          <p:nvPr/>
        </p:nvSpPr>
        <p:spPr>
          <a:xfrm>
            <a:off x="4680996" y="3690711"/>
            <a:ext cx="423333" cy="919238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B7465-0130-4B68-BB7D-750199E7E682}"/>
              </a:ext>
            </a:extLst>
          </p:cNvPr>
          <p:cNvSpPr txBox="1"/>
          <p:nvPr/>
        </p:nvSpPr>
        <p:spPr>
          <a:xfrm>
            <a:off x="4942114" y="3962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n-bit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38032-23A8-4EB5-9707-3070CFC214C1}"/>
              </a:ext>
            </a:extLst>
          </p:cNvPr>
          <p:cNvSpPr txBox="1"/>
          <p:nvPr/>
        </p:nvSpPr>
        <p:spPr>
          <a:xfrm>
            <a:off x="5631543" y="388982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Georgia"/>
              </a:rPr>
              <a:t>≃</a:t>
            </a:r>
            <a:endParaRPr lang="en-US" sz="280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7FBEAE-331A-4930-8407-378CBD54A2CE}"/>
              </a:ext>
            </a:extLst>
          </p:cNvPr>
          <p:cNvCxnSpPr/>
          <p:nvPr/>
        </p:nvCxnSpPr>
        <p:spPr>
          <a:xfrm>
            <a:off x="5823253" y="3144157"/>
            <a:ext cx="0" cy="907143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575562-B870-45B6-874B-C089D47C6A85}"/>
              </a:ext>
            </a:extLst>
          </p:cNvPr>
          <p:cNvCxnSpPr>
            <a:cxnSpLocks/>
          </p:cNvCxnSpPr>
          <p:nvPr/>
        </p:nvCxnSpPr>
        <p:spPr>
          <a:xfrm>
            <a:off x="5823252" y="4329490"/>
            <a:ext cx="0" cy="907143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6AA503B-C191-4719-B958-6D5311FBA6AB}"/>
              </a:ext>
            </a:extLst>
          </p:cNvPr>
          <p:cNvSpPr/>
          <p:nvPr/>
        </p:nvSpPr>
        <p:spPr>
          <a:xfrm>
            <a:off x="7085693" y="3692978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i="1">
                <a:solidFill>
                  <a:schemeClr val="tx1"/>
                </a:solidFill>
                <a:ea typeface="+mn-lt"/>
                <a:cs typeface="+mn-lt"/>
              </a:rPr>
              <a:t>S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86D0D7-C3F6-4FDF-9B10-F3B5AA765D5B}"/>
              </a:ext>
            </a:extLst>
          </p:cNvPr>
          <p:cNvSpPr/>
          <p:nvPr/>
        </p:nvSpPr>
        <p:spPr>
          <a:xfrm>
            <a:off x="7090228" y="2052561"/>
            <a:ext cx="919238" cy="9192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A72C3DB0-674F-4BB2-B4D1-E97BDDB859D5}"/>
              </a:ext>
            </a:extLst>
          </p:cNvPr>
          <p:cNvSpPr/>
          <p:nvPr/>
        </p:nvSpPr>
        <p:spPr>
          <a:xfrm>
            <a:off x="6807472" y="2761203"/>
            <a:ext cx="278191" cy="1245809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F9E6D6AD-E1AC-46D0-9765-E132CDF93929}"/>
              </a:ext>
            </a:extLst>
          </p:cNvPr>
          <p:cNvSpPr/>
          <p:nvPr/>
        </p:nvSpPr>
        <p:spPr>
          <a:xfrm flipV="1">
            <a:off x="8002633" y="2758934"/>
            <a:ext cx="302382" cy="1270000"/>
          </a:xfrm>
          <a:prstGeom prst="curved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3D0F71-E83B-4FF8-9D64-EEC7DD773583}"/>
              </a:ext>
            </a:extLst>
          </p:cNvPr>
          <p:cNvCxnSpPr>
            <a:cxnSpLocks/>
          </p:cNvCxnSpPr>
          <p:nvPr/>
        </p:nvCxnSpPr>
        <p:spPr>
          <a:xfrm flipV="1">
            <a:off x="8019292" y="4210501"/>
            <a:ext cx="587830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91DE145A-C84D-4200-8C1F-409D6B19B8C6}"/>
              </a:ext>
            </a:extLst>
          </p:cNvPr>
          <p:cNvSpPr/>
          <p:nvPr/>
        </p:nvSpPr>
        <p:spPr>
          <a:xfrm>
            <a:off x="8611948" y="3751186"/>
            <a:ext cx="423333" cy="919238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AE40D5-27CC-44C3-BFAE-2DF60BCC6A5D}"/>
              </a:ext>
            </a:extLst>
          </p:cNvPr>
          <p:cNvSpPr txBox="1"/>
          <p:nvPr/>
        </p:nvSpPr>
        <p:spPr>
          <a:xfrm>
            <a:off x="6804781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</a:t>
            </a:r>
            <a:r>
              <a:rPr lang="en-US">
                <a:solidFill>
                  <a:schemeClr val="bg1"/>
                </a:solidFill>
                <a:cs typeface="Calibri"/>
              </a:rPr>
              <a:t>​(x)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EC63BE-16D8-4C7C-BC28-518ED2700100}"/>
              </a:ext>
            </a:extLst>
          </p:cNvPr>
          <p:cNvSpPr txBox="1"/>
          <p:nvPr/>
        </p:nvSpPr>
        <p:spPr>
          <a:xfrm>
            <a:off x="8316686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F8FAB6-A765-45B8-96F1-E7CE120E5BD2}"/>
              </a:ext>
            </a:extLst>
          </p:cNvPr>
          <p:cNvSpPr txBox="1"/>
          <p:nvPr/>
        </p:nvSpPr>
        <p:spPr>
          <a:xfrm>
            <a:off x="8824685" y="397449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n-bit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4A6109-8FFF-4A03-BE02-2C9036D2F682}"/>
              </a:ext>
            </a:extLst>
          </p:cNvPr>
          <p:cNvCxnSpPr>
            <a:cxnSpLocks/>
          </p:cNvCxnSpPr>
          <p:nvPr/>
        </p:nvCxnSpPr>
        <p:spPr>
          <a:xfrm flipV="1">
            <a:off x="6495292" y="4210502"/>
            <a:ext cx="587830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493ABD0-B2B4-40D2-BFA2-5B576615D2EA}"/>
              </a:ext>
            </a:extLst>
          </p:cNvPr>
          <p:cNvSpPr txBox="1"/>
          <p:nvPr/>
        </p:nvSpPr>
        <p:spPr>
          <a:xfrm>
            <a:off x="6187924" y="40591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⊥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9519BA-CC5B-4258-9A2D-DE72148269A8}"/>
              </a:ext>
            </a:extLst>
          </p:cNvPr>
          <p:cNvSpPr txBox="1"/>
          <p:nvPr/>
        </p:nvSpPr>
        <p:spPr>
          <a:xfrm>
            <a:off x="3031067" y="46760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Adversary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E1FBDB-225D-4779-9EC1-76C34CC9402F}"/>
              </a:ext>
            </a:extLst>
          </p:cNvPr>
          <p:cNvSpPr txBox="1"/>
          <p:nvPr/>
        </p:nvSpPr>
        <p:spPr>
          <a:xfrm>
            <a:off x="7046685" y="46760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Simulator</a:t>
            </a: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A0288E-831C-4AB8-9DB2-B6A0C4941D8A}"/>
              </a:ext>
            </a:extLst>
          </p:cNvPr>
          <p:cNvSpPr txBox="1"/>
          <p:nvPr/>
        </p:nvSpPr>
        <p:spPr>
          <a:xfrm>
            <a:off x="4385733" y="5800875"/>
            <a:ext cx="33963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{</a:t>
            </a:r>
            <a:r>
              <a:rPr lang="en-US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(P’)}</a:t>
            </a:r>
            <a:r>
              <a:rPr lang="en-US" sz="2400" i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n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/>
                <a:cs typeface="Helvetica"/>
              </a:rPr>
              <a:t>≃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 {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S </a:t>
            </a:r>
            <a:r>
              <a:rPr lang="en-US" sz="2400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(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⊥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)}</a:t>
            </a:r>
            <a:r>
              <a:rPr lang="en-US" sz="2400" i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n</a:t>
            </a:r>
            <a:endParaRPr lang="en-US" sz="2400" i="1" baseline="300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03291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Strong VBB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164B1-4CBA-4785-B1C3-4144109B6277}"/>
              </a:ext>
            </a:extLst>
          </p:cNvPr>
          <p:cNvSpPr txBox="1"/>
          <p:nvPr/>
        </p:nvSpPr>
        <p:spPr>
          <a:xfrm>
            <a:off x="745067" y="2015066"/>
            <a:ext cx="11028436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mic Sans MS"/>
                <a:ea typeface="+mn-lt"/>
                <a:cs typeface="+mn-lt"/>
              </a:rPr>
              <a:t>Too Strong</a:t>
            </a:r>
            <a:endParaRPr lang="en-US" sz="2400" dirty="0">
              <a:solidFill>
                <a:schemeClr val="bg1"/>
              </a:solidFill>
              <a:latin typeface="Comic Sans MS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omic Sans MS"/>
              <a:cs typeface="Calibri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/>
                <a:cs typeface="Calibri"/>
              </a:rPr>
              <a:t>-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/>
              </a:rPr>
              <a:t> Consider an adversary</a:t>
            </a:r>
            <a:r>
              <a:rPr lang="en-US" sz="2400" i="1" dirty="0">
                <a:solidFill>
                  <a:schemeClr val="bg1"/>
                </a:solidFill>
                <a:latin typeface="Helvetica"/>
                <a:cs typeface="Calibri"/>
              </a:rPr>
              <a:t> 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/>
              </a:rPr>
              <a:t>A</a:t>
            </a:r>
            <a:r>
              <a:rPr lang="en-US" sz="2400" i="1" dirty="0">
                <a:solidFill>
                  <a:schemeClr val="bg1"/>
                </a:solidFill>
                <a:latin typeface="Helvetica"/>
                <a:cs typeface="Calibri"/>
              </a:rPr>
              <a:t>, such that </a:t>
            </a:r>
            <a:r>
              <a:rPr lang="en-US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(</a:t>
            </a:r>
            <a:r>
              <a:rPr lang="en-US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P’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)</a:t>
            </a:r>
            <a:r>
              <a:rPr lang="en-US" sz="2400" dirty="0" smtClean="0">
                <a:solidFill>
                  <a:schemeClr val="accent2"/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outputs</a:t>
            </a:r>
            <a:r>
              <a:rPr lang="en-US" sz="2400" dirty="0">
                <a:solidFill>
                  <a:schemeClr val="accent2"/>
                </a:solidFill>
                <a:latin typeface="Helvetica"/>
                <a:cs typeface="Helvetica"/>
              </a:rPr>
              <a:t> </a:t>
            </a:r>
            <a:r>
              <a:rPr lang="en-US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P’</a:t>
            </a:r>
            <a:endParaRPr lang="en-US" sz="2400" i="1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Calibri"/>
            </a:endParaRPr>
          </a:p>
          <a:p>
            <a:endParaRPr lang="en-US" sz="2400" dirty="0">
              <a:solidFill>
                <a:schemeClr val="accent2"/>
              </a:solidFill>
              <a:latin typeface="Helvetica"/>
              <a:cs typeface="Helvetica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- 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S</a:t>
            </a:r>
            <a:r>
              <a:rPr lang="en-US" sz="2400" i="1" dirty="0">
                <a:solidFill>
                  <a:schemeClr val="accent2"/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has black-box access to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 and it is really hard to simulate </a:t>
            </a:r>
            <a:r>
              <a:rPr lang="en-US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P’, </a:t>
            </a:r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as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S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 knows</a:t>
            </a:r>
            <a:r>
              <a:rPr lang="en-US" sz="2400" dirty="0">
                <a:solidFill>
                  <a:schemeClr val="accent2"/>
                </a:solidFill>
                <a:latin typeface="Helvetica"/>
                <a:cs typeface="Helvetica"/>
              </a:rPr>
              <a:t> </a:t>
            </a:r>
            <a:endParaRPr lang="en-US" sz="2400" dirty="0">
              <a:solidFill>
                <a:schemeClr val="accent2"/>
              </a:solidFill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accent2"/>
                </a:solidFill>
                <a:latin typeface="Helvetica"/>
                <a:cs typeface="Helvetica"/>
              </a:rPr>
              <a:t>  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only several input / output pairs corresponding to</a:t>
            </a:r>
            <a:r>
              <a:rPr lang="en-US" sz="2400" dirty="0">
                <a:solidFill>
                  <a:schemeClr val="accent2"/>
                </a:solidFill>
                <a:latin typeface="Helvetica"/>
                <a:cs typeface="Helvetica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its queries to</a:t>
            </a:r>
            <a:r>
              <a:rPr lang="en-US" sz="2400" dirty="0">
                <a:solidFill>
                  <a:schemeClr val="accent2"/>
                </a:solidFill>
                <a:latin typeface="Helvetica"/>
                <a:cs typeface="Helvetica"/>
              </a:rPr>
              <a:t> 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 (P’ </a:t>
            </a:r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is nothing but an encoded string and it is in the language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L)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accent2"/>
              </a:solidFill>
              <a:latin typeface="Helvetica"/>
              <a:cs typeface="Helvetica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- Weaker: Reduce the output length of 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A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and 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S</a:t>
            </a:r>
            <a:r>
              <a:rPr lang="en-US" sz="2400" i="1" dirty="0">
                <a:solidFill>
                  <a:schemeClr val="bg1"/>
                </a:solidFill>
                <a:latin typeface="Helvetica"/>
                <a:cs typeface="Helvetica"/>
              </a:rPr>
              <a:t>. </a:t>
            </a:r>
            <a:r>
              <a:rPr lang="en-US" sz="2400" i="1" dirty="0" smtClean="0">
                <a:solidFill>
                  <a:schemeClr val="bg1"/>
                </a:solidFill>
                <a:latin typeface="Helvetica"/>
                <a:cs typeface="Helvetica"/>
              </a:rPr>
              <a:t>Ex: </a:t>
            </a:r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Let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 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A</a:t>
            </a:r>
            <a:r>
              <a:rPr lang="en-US" sz="2400" dirty="0">
                <a:solidFill>
                  <a:schemeClr val="accent2"/>
                </a:solidFill>
                <a:latin typeface="Helvetica"/>
                <a:cs typeface="Helvetica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and 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S</a:t>
            </a:r>
            <a:r>
              <a:rPr lang="en-US" sz="2400" i="1" dirty="0">
                <a:solidFill>
                  <a:schemeClr val="accent2"/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are 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predicates</a:t>
            </a: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436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VBB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164B1-4CBA-4785-B1C3-4144109B6277}"/>
              </a:ext>
            </a:extLst>
          </p:cNvPr>
          <p:cNvSpPr txBox="1"/>
          <p:nvPr/>
        </p:nvSpPr>
        <p:spPr>
          <a:xfrm>
            <a:off x="805543" y="1144209"/>
            <a:ext cx="1216538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An adversary</a:t>
            </a:r>
            <a:r>
              <a:rPr lang="en-US" sz="2400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A</a:t>
            </a:r>
            <a:r>
              <a:rPr lang="en-US" sz="2400" i="1" dirty="0">
                <a:solidFill>
                  <a:schemeClr val="bg1"/>
                </a:solidFill>
                <a:ea typeface="+mn-lt"/>
                <a:cs typeface="+mn-lt"/>
              </a:rPr>
              <a:t> on </a:t>
            </a:r>
            <a:r>
              <a:rPr lang="en-US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P’ </a:t>
            </a:r>
            <a:r>
              <a:rPr lang="en-US" sz="2400" dirty="0" smtClean="0">
                <a:solidFill>
                  <a:schemeClr val="bg1"/>
                </a:solidFill>
                <a:ea typeface="+mn-lt"/>
                <a:cs typeface="+mn-lt"/>
              </a:rPr>
              <a:t>can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be simulated with a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black box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access to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1287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VBB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164B1-4CBA-4785-B1C3-4144109B6277}"/>
              </a:ext>
            </a:extLst>
          </p:cNvPr>
          <p:cNvSpPr txBox="1"/>
          <p:nvPr/>
        </p:nvSpPr>
        <p:spPr>
          <a:xfrm>
            <a:off x="805543" y="1144209"/>
            <a:ext cx="1216538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An adversary</a:t>
            </a:r>
            <a:r>
              <a:rPr lang="en-US" sz="2400" i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A</a:t>
            </a:r>
            <a:r>
              <a:rPr lang="en-US" sz="2400" i="1" dirty="0">
                <a:solidFill>
                  <a:schemeClr val="bg1"/>
                </a:solidFill>
                <a:ea typeface="+mn-lt"/>
                <a:cs typeface="+mn-lt"/>
              </a:rPr>
              <a:t> on 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P’ </a:t>
            </a:r>
            <a:r>
              <a:rPr lang="en-US" sz="2400" dirty="0" smtClean="0">
                <a:solidFill>
                  <a:schemeClr val="bg1"/>
                </a:solidFill>
                <a:ea typeface="+mn-lt"/>
                <a:cs typeface="+mn-lt"/>
              </a:rPr>
              <a:t>can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be simulated with a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black box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access to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omic Sans MS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9DB0A9-94DF-4C3F-AD39-2A7F7BE51762}"/>
              </a:ext>
            </a:extLst>
          </p:cNvPr>
          <p:cNvSpPr/>
          <p:nvPr/>
        </p:nvSpPr>
        <p:spPr>
          <a:xfrm>
            <a:off x="1429657" y="3685419"/>
            <a:ext cx="919238" cy="919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  <a:ea typeface="+mn-lt"/>
                <a:cs typeface="+mn-lt"/>
              </a:rPr>
              <a:t>P’</a:t>
            </a:r>
            <a:endParaRPr lang="en-US" dirty="0" smtClean="0">
              <a:solidFill>
                <a:schemeClr val="tx1"/>
              </a:solidFill>
              <a:ea typeface="+mn-lt"/>
              <a:cs typeface="+mn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9DBC14-0F01-44BB-A1EF-167FFE6A539A}"/>
              </a:ext>
            </a:extLst>
          </p:cNvPr>
          <p:cNvCxnSpPr/>
          <p:nvPr/>
        </p:nvCxnSpPr>
        <p:spPr>
          <a:xfrm flipV="1">
            <a:off x="2346627" y="4150027"/>
            <a:ext cx="817639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3A59673-75F1-4ACF-8EFD-460E2CEBDF63}"/>
              </a:ext>
            </a:extLst>
          </p:cNvPr>
          <p:cNvSpPr/>
          <p:nvPr/>
        </p:nvSpPr>
        <p:spPr>
          <a:xfrm>
            <a:off x="3166836" y="3692979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tx1"/>
                </a:solidFill>
                <a:ea typeface="+mn-lt"/>
                <a:cs typeface="+mn-lt"/>
              </a:rPr>
              <a:t>A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550C53-D1A3-4F67-A717-60A946506435}"/>
              </a:ext>
            </a:extLst>
          </p:cNvPr>
          <p:cNvCxnSpPr>
            <a:cxnSpLocks/>
          </p:cNvCxnSpPr>
          <p:nvPr/>
        </p:nvCxnSpPr>
        <p:spPr>
          <a:xfrm flipV="1">
            <a:off x="4088340" y="4150026"/>
            <a:ext cx="587830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>
            <a:extLst>
              <a:ext uri="{FF2B5EF4-FFF2-40B4-BE49-F238E27FC236}">
                <a16:creationId xmlns:a16="http://schemas.microsoft.com/office/drawing/2014/main" id="{8309485E-6DFC-45C5-9470-2C346B48F151}"/>
              </a:ext>
            </a:extLst>
          </p:cNvPr>
          <p:cNvSpPr/>
          <p:nvPr/>
        </p:nvSpPr>
        <p:spPr>
          <a:xfrm>
            <a:off x="4680996" y="3690711"/>
            <a:ext cx="423333" cy="919238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B7465-0130-4B68-BB7D-750199E7E682}"/>
              </a:ext>
            </a:extLst>
          </p:cNvPr>
          <p:cNvSpPr txBox="1"/>
          <p:nvPr/>
        </p:nvSpPr>
        <p:spPr>
          <a:xfrm>
            <a:off x="4930019" y="369630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bg1"/>
                </a:solidFill>
                <a:cs typeface="Calibri"/>
              </a:rPr>
              <a:t>0</a:t>
            </a:r>
          </a:p>
          <a:p>
            <a:endParaRPr lang="en-US" i="1">
              <a:solidFill>
                <a:schemeClr val="bg1"/>
              </a:solidFill>
              <a:cs typeface="Calibri"/>
            </a:endParaRPr>
          </a:p>
          <a:p>
            <a:r>
              <a:rPr lang="en-US" i="1">
                <a:solidFill>
                  <a:schemeClr val="bg1"/>
                </a:solidFill>
                <a:cs typeface="Calibri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38032-23A8-4EB5-9707-3070CFC214C1}"/>
              </a:ext>
            </a:extLst>
          </p:cNvPr>
          <p:cNvSpPr txBox="1"/>
          <p:nvPr/>
        </p:nvSpPr>
        <p:spPr>
          <a:xfrm>
            <a:off x="5631543" y="388982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Georgia"/>
              </a:rPr>
              <a:t>≃</a:t>
            </a:r>
            <a:endParaRPr lang="en-US" sz="280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7FBEAE-331A-4930-8407-378CBD54A2CE}"/>
              </a:ext>
            </a:extLst>
          </p:cNvPr>
          <p:cNvCxnSpPr/>
          <p:nvPr/>
        </p:nvCxnSpPr>
        <p:spPr>
          <a:xfrm>
            <a:off x="5823253" y="3144157"/>
            <a:ext cx="0" cy="907143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575562-B870-45B6-874B-C089D47C6A85}"/>
              </a:ext>
            </a:extLst>
          </p:cNvPr>
          <p:cNvCxnSpPr>
            <a:cxnSpLocks/>
          </p:cNvCxnSpPr>
          <p:nvPr/>
        </p:nvCxnSpPr>
        <p:spPr>
          <a:xfrm>
            <a:off x="5823252" y="4329490"/>
            <a:ext cx="0" cy="907143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6AA503B-C191-4719-B958-6D5311FBA6AB}"/>
              </a:ext>
            </a:extLst>
          </p:cNvPr>
          <p:cNvSpPr/>
          <p:nvPr/>
        </p:nvSpPr>
        <p:spPr>
          <a:xfrm>
            <a:off x="7085693" y="3692978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i="1">
                <a:solidFill>
                  <a:schemeClr val="tx1"/>
                </a:solidFill>
                <a:ea typeface="+mn-lt"/>
                <a:cs typeface="+mn-lt"/>
              </a:rPr>
              <a:t>S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86D0D7-C3F6-4FDF-9B10-F3B5AA765D5B}"/>
              </a:ext>
            </a:extLst>
          </p:cNvPr>
          <p:cNvSpPr/>
          <p:nvPr/>
        </p:nvSpPr>
        <p:spPr>
          <a:xfrm>
            <a:off x="7090228" y="2052561"/>
            <a:ext cx="919238" cy="91923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A72C3DB0-674F-4BB2-B4D1-E97BDDB859D5}"/>
              </a:ext>
            </a:extLst>
          </p:cNvPr>
          <p:cNvSpPr/>
          <p:nvPr/>
        </p:nvSpPr>
        <p:spPr>
          <a:xfrm>
            <a:off x="6807472" y="2761203"/>
            <a:ext cx="278191" cy="1245809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F9E6D6AD-E1AC-46D0-9765-E132CDF93929}"/>
              </a:ext>
            </a:extLst>
          </p:cNvPr>
          <p:cNvSpPr/>
          <p:nvPr/>
        </p:nvSpPr>
        <p:spPr>
          <a:xfrm flipV="1">
            <a:off x="8002633" y="2758934"/>
            <a:ext cx="302382" cy="1270000"/>
          </a:xfrm>
          <a:prstGeom prst="curved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3D0F71-E83B-4FF8-9D64-EEC7DD773583}"/>
              </a:ext>
            </a:extLst>
          </p:cNvPr>
          <p:cNvCxnSpPr>
            <a:cxnSpLocks/>
          </p:cNvCxnSpPr>
          <p:nvPr/>
        </p:nvCxnSpPr>
        <p:spPr>
          <a:xfrm flipV="1">
            <a:off x="8019292" y="4210501"/>
            <a:ext cx="587830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91DE145A-C84D-4200-8C1F-409D6B19B8C6}"/>
              </a:ext>
            </a:extLst>
          </p:cNvPr>
          <p:cNvSpPr/>
          <p:nvPr/>
        </p:nvSpPr>
        <p:spPr>
          <a:xfrm>
            <a:off x="8611948" y="3751186"/>
            <a:ext cx="423333" cy="919238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AE40D5-27CC-44C3-BFAE-2DF60BCC6A5D}"/>
              </a:ext>
            </a:extLst>
          </p:cNvPr>
          <p:cNvSpPr txBox="1"/>
          <p:nvPr/>
        </p:nvSpPr>
        <p:spPr>
          <a:xfrm>
            <a:off x="6804781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</a:t>
            </a:r>
            <a:r>
              <a:rPr lang="en-US">
                <a:solidFill>
                  <a:schemeClr val="bg1"/>
                </a:solidFill>
                <a:cs typeface="Calibri"/>
              </a:rPr>
              <a:t>​(x)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EC63BE-16D8-4C7C-BC28-518ED2700100}"/>
              </a:ext>
            </a:extLst>
          </p:cNvPr>
          <p:cNvSpPr txBox="1"/>
          <p:nvPr/>
        </p:nvSpPr>
        <p:spPr>
          <a:xfrm>
            <a:off x="8316686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x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4A6109-8FFF-4A03-BE02-2C9036D2F682}"/>
              </a:ext>
            </a:extLst>
          </p:cNvPr>
          <p:cNvCxnSpPr>
            <a:cxnSpLocks/>
          </p:cNvCxnSpPr>
          <p:nvPr/>
        </p:nvCxnSpPr>
        <p:spPr>
          <a:xfrm flipV="1">
            <a:off x="6495292" y="4210502"/>
            <a:ext cx="587830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493ABD0-B2B4-40D2-BFA2-5B576615D2EA}"/>
              </a:ext>
            </a:extLst>
          </p:cNvPr>
          <p:cNvSpPr txBox="1"/>
          <p:nvPr/>
        </p:nvSpPr>
        <p:spPr>
          <a:xfrm>
            <a:off x="6187924" y="40591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⊥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9519BA-CC5B-4258-9A2D-DE72148269A8}"/>
              </a:ext>
            </a:extLst>
          </p:cNvPr>
          <p:cNvSpPr txBox="1"/>
          <p:nvPr/>
        </p:nvSpPr>
        <p:spPr>
          <a:xfrm>
            <a:off x="3031067" y="46760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Adversary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E1FBDB-225D-4779-9EC1-76C34CC9402F}"/>
              </a:ext>
            </a:extLst>
          </p:cNvPr>
          <p:cNvSpPr txBox="1"/>
          <p:nvPr/>
        </p:nvSpPr>
        <p:spPr>
          <a:xfrm>
            <a:off x="7046685" y="46760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Simulator</a:t>
            </a: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A0288E-831C-4AB8-9DB2-B6A0C4941D8A}"/>
              </a:ext>
            </a:extLst>
          </p:cNvPr>
          <p:cNvSpPr txBox="1"/>
          <p:nvPr/>
        </p:nvSpPr>
        <p:spPr>
          <a:xfrm>
            <a:off x="4385733" y="5800875"/>
            <a:ext cx="33963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{</a:t>
            </a:r>
            <a:r>
              <a:rPr lang="en-US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A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(P’)}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1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/>
                <a:cs typeface="Helvetica"/>
              </a:rPr>
              <a:t>≃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 {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S </a:t>
            </a:r>
            <a:r>
              <a:rPr lang="en-US" sz="2400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(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⊥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)}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1</a:t>
            </a:r>
            <a:endParaRPr lang="en-US" sz="2400" i="1" baseline="-250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A0E3C2-FA6E-4A25-A04A-46D867AA70C5}"/>
              </a:ext>
            </a:extLst>
          </p:cNvPr>
          <p:cNvSpPr txBox="1"/>
          <p:nvPr/>
        </p:nvSpPr>
        <p:spPr>
          <a:xfrm>
            <a:off x="8824685" y="3756779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bg1"/>
                </a:solidFill>
                <a:cs typeface="Calibri"/>
              </a:rPr>
              <a:t>0</a:t>
            </a:r>
          </a:p>
          <a:p>
            <a:endParaRPr lang="en-US" i="1">
              <a:solidFill>
                <a:schemeClr val="bg1"/>
              </a:solidFill>
              <a:cs typeface="Calibri"/>
            </a:endParaRPr>
          </a:p>
          <a:p>
            <a:r>
              <a:rPr lang="en-US" i="1">
                <a:solidFill>
                  <a:schemeClr val="bg1"/>
                </a:solidFill>
                <a:cs typeface="Calibr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14467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956036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halkboard"/>
              </a:rPr>
              <a:t>Impossibility of </a:t>
            </a:r>
            <a:r>
              <a:rPr lang="en-US" dirty="0">
                <a:solidFill>
                  <a:schemeClr val="accent2"/>
                </a:solidFill>
                <a:latin typeface="Chalkboard"/>
              </a:rPr>
              <a:t>VBB (Barak et al., CRYPTO, 2001)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3D1EA-A112-415E-B626-F9742A16F563}"/>
              </a:ext>
            </a:extLst>
          </p:cNvPr>
          <p:cNvSpPr txBox="1"/>
          <p:nvPr/>
        </p:nvSpPr>
        <p:spPr>
          <a:xfrm>
            <a:off x="732971" y="1688495"/>
            <a:ext cx="10726056" cy="3477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uint128_t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cannibal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(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prog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uint128_t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password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)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{</a:t>
            </a:r>
          </a:p>
          <a:p>
            <a:r>
              <a:rPr lang="en-US" sz="2000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 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     uint128_t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secret1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= 0xe075b4f4eabf4377c1aa7202c8cc1ccb ;</a:t>
            </a:r>
            <a:endParaRPr lang="en-US" sz="2000" dirty="0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       uint128_t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secret2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= 0x94ff8ec818de3bd8223a62e4cb7c84a4 ;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       if </a:t>
            </a:r>
            <a:r>
              <a:rPr lang="en-US" sz="2000" dirty="0" smtClean="0">
                <a:solidFill>
                  <a:schemeClr val="bg1"/>
                </a:solidFill>
                <a:ea typeface="+mn-lt"/>
                <a:cs typeface="+mn-lt"/>
              </a:rPr>
              <a:t>(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password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== secret1 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) return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secret2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;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       if (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execute (P, 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+mn-lt"/>
                <a:cs typeface="Arial"/>
              </a:rPr>
              <a:t>⊥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 , secret1 ) == secret2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) return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secret1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;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       return 0;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}</a:t>
            </a:r>
          </a:p>
          <a:p>
            <a:endParaRPr lang="en-US" sz="2000" dirty="0">
              <a:solidFill>
                <a:schemeClr val="bg1"/>
              </a:solidFill>
              <a:latin typeface="Helvetica"/>
              <a:ea typeface="+mn-lt"/>
              <a:cs typeface="Helvetic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E3CB84-48A1-4E1F-943F-796E0A701E2C}"/>
              </a:ext>
            </a:extLst>
          </p:cNvPr>
          <p:cNvSpPr txBox="1"/>
          <p:nvPr/>
        </p:nvSpPr>
        <p:spPr>
          <a:xfrm>
            <a:off x="648305" y="1095829"/>
            <a:ext cx="40736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“self-eating” programs</a:t>
            </a:r>
            <a:endParaRPr lang="en-US" sz="24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258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95603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halkboard"/>
              </a:rPr>
              <a:t>Impossibility of VBB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3D1EA-A112-415E-B626-F9742A16F563}"/>
              </a:ext>
            </a:extLst>
          </p:cNvPr>
          <p:cNvSpPr txBox="1"/>
          <p:nvPr/>
        </p:nvSpPr>
        <p:spPr>
          <a:xfrm>
            <a:off x="732971" y="1688495"/>
            <a:ext cx="10726056" cy="3477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uint128_t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cannibal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( prog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, uint128_t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password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)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{</a:t>
            </a:r>
          </a:p>
          <a:p>
            <a:r>
              <a:rPr lang="en-US" sz="2000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 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     uint128_t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secret1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= 0xe075b4f4eabf4377c1aa7202c8cc1ccb ;</a:t>
            </a:r>
            <a:endParaRPr lang="en-US" sz="2000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      uint128_t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secret2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= 0x94ff8ec818de3bd8223a62e4cb7c84a4 ;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      if (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password == secret1 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) return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secret2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;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      if (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execute (P, </a:t>
            </a:r>
            <a:r>
              <a:rPr 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+mn-lt"/>
                <a:cs typeface="Arial"/>
              </a:rPr>
              <a:t>⊥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 , secret1 ) == secret2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) return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secret1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;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      </a:t>
            </a:r>
            <a:r>
              <a:rPr lang="en-US" sz="2000" dirty="0">
                <a:solidFill>
                  <a:schemeClr val="accent2"/>
                </a:solidFill>
                <a:ea typeface="+mn-lt"/>
                <a:cs typeface="+mn-lt"/>
              </a:rPr>
              <a:t> 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return 0;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}</a:t>
            </a:r>
          </a:p>
          <a:p>
            <a:endParaRPr lang="en-US" sz="2000">
              <a:solidFill>
                <a:schemeClr val="bg1"/>
              </a:solidFill>
              <a:latin typeface="Helvetica"/>
              <a:ea typeface="+mn-lt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07813-DB28-42C6-B74F-3D985E65769E}"/>
              </a:ext>
            </a:extLst>
          </p:cNvPr>
          <p:cNvSpPr txBox="1"/>
          <p:nvPr/>
        </p:nvSpPr>
        <p:spPr>
          <a:xfrm>
            <a:off x="3660018" y="4700209"/>
            <a:ext cx="52952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accent1"/>
                </a:solidFill>
                <a:latin typeface="Helvetica"/>
                <a:cs typeface="Helvetica"/>
              </a:rPr>
              <a:t>O</a:t>
            </a:r>
            <a:r>
              <a:rPr lang="en-US">
                <a:solidFill>
                  <a:schemeClr val="accent1"/>
                </a:solidFill>
                <a:latin typeface="Helvetica"/>
                <a:cs typeface="Helvetica"/>
              </a:rPr>
              <a:t>(cannibal) (</a:t>
            </a:r>
            <a:r>
              <a:rPr lang="en-US" i="1">
                <a:solidFill>
                  <a:schemeClr val="accent1"/>
                </a:solidFill>
                <a:latin typeface="Helvetica"/>
                <a:cs typeface="Helvetica"/>
              </a:rPr>
              <a:t>O</a:t>
            </a:r>
            <a:r>
              <a:rPr lang="en-US">
                <a:solidFill>
                  <a:schemeClr val="accent1"/>
                </a:solidFill>
                <a:latin typeface="Helvetica"/>
                <a:cs typeface="Helvetica"/>
              </a:rPr>
              <a:t>(cannibal); 0) = secret1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E3CB84-48A1-4E1F-943F-796E0A701E2C}"/>
              </a:ext>
            </a:extLst>
          </p:cNvPr>
          <p:cNvSpPr txBox="1"/>
          <p:nvPr/>
        </p:nvSpPr>
        <p:spPr>
          <a:xfrm>
            <a:off x="648305" y="1095829"/>
            <a:ext cx="40736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“self-eating” programs</a:t>
            </a:r>
            <a:endParaRPr lang="en-US" sz="24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439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95603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halkboard"/>
              </a:rPr>
              <a:t>Impossibility of </a:t>
            </a:r>
            <a:r>
              <a:rPr lang="en-US" dirty="0" smtClean="0">
                <a:solidFill>
                  <a:schemeClr val="accent2"/>
                </a:solidFill>
                <a:latin typeface="Chalkboard"/>
              </a:rPr>
              <a:t>VBB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3D1EA-A112-415E-B626-F9742A16F563}"/>
              </a:ext>
            </a:extLst>
          </p:cNvPr>
          <p:cNvSpPr txBox="1"/>
          <p:nvPr/>
        </p:nvSpPr>
        <p:spPr>
          <a:xfrm>
            <a:off x="732971" y="1688495"/>
            <a:ext cx="10726056" cy="3477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uint128_t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cannibal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(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prog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, uint128_t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password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)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{</a:t>
            </a:r>
          </a:p>
          <a:p>
            <a:r>
              <a:rPr lang="en-US" sz="2000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 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     uint128_t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secret1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= 0xe075b4f4eabf4377c1aa7202c8cc1ccb ;</a:t>
            </a:r>
            <a:endParaRPr lang="en-US" sz="2000" dirty="0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       uint128_t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secret2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= 0x94ff8ec818de3bd8223a62e4cb7c84a4 ;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       if (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password == secret1 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) return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secret2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;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       if (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execute (P, 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+mn-lt"/>
                <a:cs typeface="Arial"/>
              </a:rPr>
              <a:t>⊥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 , secret1 ) == secret2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) return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secret1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;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       return 0;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}</a:t>
            </a:r>
          </a:p>
          <a:p>
            <a:endParaRPr lang="en-US" sz="2000" dirty="0">
              <a:solidFill>
                <a:schemeClr val="bg1"/>
              </a:solidFill>
              <a:latin typeface="Helvetica"/>
              <a:ea typeface="+mn-lt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07813-DB28-42C6-B74F-3D985E65769E}"/>
              </a:ext>
            </a:extLst>
          </p:cNvPr>
          <p:cNvSpPr txBox="1"/>
          <p:nvPr/>
        </p:nvSpPr>
        <p:spPr>
          <a:xfrm>
            <a:off x="3660018" y="4700209"/>
            <a:ext cx="52952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Helvetica"/>
                <a:cs typeface="Helvetica"/>
              </a:rPr>
              <a:t>O</a:t>
            </a:r>
            <a:r>
              <a:rPr lang="en-US" dirty="0">
                <a:solidFill>
                  <a:schemeClr val="accent1"/>
                </a:solidFill>
                <a:latin typeface="Helvetica"/>
                <a:cs typeface="Helvetica"/>
              </a:rPr>
              <a:t>(cannibal) (</a:t>
            </a:r>
            <a:r>
              <a:rPr lang="en-US" i="1" dirty="0">
                <a:solidFill>
                  <a:schemeClr val="accent1"/>
                </a:solidFill>
                <a:latin typeface="Helvetica"/>
                <a:cs typeface="Helvetica"/>
              </a:rPr>
              <a:t>O</a:t>
            </a:r>
            <a:r>
              <a:rPr lang="en-US" dirty="0">
                <a:solidFill>
                  <a:schemeClr val="accent1"/>
                </a:solidFill>
                <a:latin typeface="Helvetica"/>
                <a:cs typeface="Helvetica"/>
              </a:rPr>
              <a:t>(cannibal); 0) = secret1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B8891D-7D2D-4326-B790-1E17B29E45FB}"/>
              </a:ext>
            </a:extLst>
          </p:cNvPr>
          <p:cNvCxnSpPr/>
          <p:nvPr/>
        </p:nvCxnSpPr>
        <p:spPr>
          <a:xfrm flipV="1">
            <a:off x="3376990" y="3184676"/>
            <a:ext cx="1942495" cy="101600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E0ADEC-9178-491D-B087-CA7892F83D5E}"/>
              </a:ext>
            </a:extLst>
          </p:cNvPr>
          <p:cNvSpPr txBox="1"/>
          <p:nvPr/>
        </p:nvSpPr>
        <p:spPr>
          <a:xfrm>
            <a:off x="5280781" y="299478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</a:rPr>
              <a:t>(0 == secret1)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1"/>
                </a:solidFill>
              </a:rPr>
              <a:t>is False</a:t>
            </a:r>
            <a:endParaRPr lang="en-US" sz="2000">
              <a:solidFill>
                <a:schemeClr val="accent1"/>
              </a:solidFill>
              <a:cs typeface="Calibri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13ACE1-EA97-4B7E-9A40-F91B64D650A7}"/>
              </a:ext>
            </a:extLst>
          </p:cNvPr>
          <p:cNvCxnSpPr>
            <a:cxnSpLocks/>
          </p:cNvCxnSpPr>
          <p:nvPr/>
        </p:nvCxnSpPr>
        <p:spPr>
          <a:xfrm>
            <a:off x="3376990" y="3854753"/>
            <a:ext cx="2148114" cy="224971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9B52E1-AE44-427E-AA32-C8505B04BA15}"/>
              </a:ext>
            </a:extLst>
          </p:cNvPr>
          <p:cNvSpPr txBox="1"/>
          <p:nvPr/>
        </p:nvSpPr>
        <p:spPr>
          <a:xfrm>
            <a:off x="5486400" y="3962399"/>
            <a:ext cx="55855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execute (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O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(cannibal), 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⊥, secret1)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Arial"/>
                <a:cs typeface="Arial"/>
              </a:rPr>
              <a:t>will r</a:t>
            </a:r>
            <a:r>
              <a:rPr lang="en-US" b="1" dirty="0">
                <a:solidFill>
                  <a:schemeClr val="accent1"/>
                </a:solidFill>
              </a:rPr>
              <a:t>eturn secret2</a:t>
            </a:r>
            <a:endParaRPr lang="en-US" b="1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E3CB84-48A1-4E1F-943F-796E0A701E2C}"/>
              </a:ext>
            </a:extLst>
          </p:cNvPr>
          <p:cNvSpPr txBox="1"/>
          <p:nvPr/>
        </p:nvSpPr>
        <p:spPr>
          <a:xfrm>
            <a:off x="648305" y="1095829"/>
            <a:ext cx="40736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“self-eating” programs</a:t>
            </a:r>
            <a:endParaRPr lang="en-US" sz="24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252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95603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halkboard"/>
              </a:rPr>
              <a:t>Impossibility of </a:t>
            </a:r>
            <a:r>
              <a:rPr lang="en-US" dirty="0" smtClean="0">
                <a:solidFill>
                  <a:schemeClr val="accent2"/>
                </a:solidFill>
                <a:latin typeface="Chalkboard"/>
              </a:rPr>
              <a:t>VBB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3D1EA-A112-415E-B626-F9742A16F563}"/>
              </a:ext>
            </a:extLst>
          </p:cNvPr>
          <p:cNvSpPr txBox="1"/>
          <p:nvPr/>
        </p:nvSpPr>
        <p:spPr>
          <a:xfrm>
            <a:off x="732971" y="1688495"/>
            <a:ext cx="10726056" cy="3477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uint128_t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cannibal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( prog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, uint128_t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password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)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{</a:t>
            </a:r>
          </a:p>
          <a:p>
            <a:r>
              <a:rPr lang="en-US" sz="2000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 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     uint128_t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secret1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= 0xe075b4f4eabf4377c1aa7202c8cc1ccb ;</a:t>
            </a:r>
            <a:endParaRPr lang="en-US" sz="2000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      uint128_t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secret2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= 0x94ff8ec818de3bd8223a62e4cb7c84a4 ;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      if (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password == secret1 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) return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secret2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;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      if (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execute (P, </a:t>
            </a:r>
            <a:r>
              <a:rPr 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+mn-lt"/>
                <a:cs typeface="Arial"/>
              </a:rPr>
              <a:t>⊥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 , secret1 ) == secret2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) return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secret1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;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      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return 0;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sz="200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}</a:t>
            </a:r>
          </a:p>
          <a:p>
            <a:endParaRPr lang="en-US" sz="2000">
              <a:solidFill>
                <a:schemeClr val="bg1"/>
              </a:solidFill>
              <a:latin typeface="Helvetica"/>
              <a:ea typeface="+mn-lt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07813-DB28-42C6-B74F-3D985E65769E}"/>
              </a:ext>
            </a:extLst>
          </p:cNvPr>
          <p:cNvSpPr txBox="1"/>
          <p:nvPr/>
        </p:nvSpPr>
        <p:spPr>
          <a:xfrm>
            <a:off x="3660018" y="4700209"/>
            <a:ext cx="52952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Helvetica"/>
                <a:cs typeface="Helvetica"/>
              </a:rPr>
              <a:t>O</a:t>
            </a:r>
            <a:r>
              <a:rPr lang="en-US" dirty="0">
                <a:solidFill>
                  <a:schemeClr val="accent1"/>
                </a:solidFill>
                <a:latin typeface="Helvetica"/>
                <a:cs typeface="Helvetica"/>
              </a:rPr>
              <a:t>(cannibal) (</a:t>
            </a:r>
            <a:r>
              <a:rPr lang="en-US" i="1" dirty="0">
                <a:solidFill>
                  <a:schemeClr val="accent1"/>
                </a:solidFill>
                <a:latin typeface="Helvetica"/>
                <a:cs typeface="Helvetica"/>
              </a:rPr>
              <a:t>O</a:t>
            </a:r>
            <a:r>
              <a:rPr lang="en-US" dirty="0">
                <a:solidFill>
                  <a:schemeClr val="accent1"/>
                </a:solidFill>
                <a:latin typeface="Helvetica"/>
                <a:cs typeface="Helvetica"/>
              </a:rPr>
              <a:t>(cannibal); 0) = secret1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B8891D-7D2D-4326-B790-1E17B29E45FB}"/>
              </a:ext>
            </a:extLst>
          </p:cNvPr>
          <p:cNvCxnSpPr/>
          <p:nvPr/>
        </p:nvCxnSpPr>
        <p:spPr>
          <a:xfrm flipV="1">
            <a:off x="3376990" y="3184676"/>
            <a:ext cx="1942495" cy="101600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E0ADEC-9178-491D-B087-CA7892F83D5E}"/>
              </a:ext>
            </a:extLst>
          </p:cNvPr>
          <p:cNvSpPr txBox="1"/>
          <p:nvPr/>
        </p:nvSpPr>
        <p:spPr>
          <a:xfrm>
            <a:off x="5280781" y="299478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</a:rPr>
              <a:t>(0 == secret1)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1"/>
                </a:solidFill>
              </a:rPr>
              <a:t>is False</a:t>
            </a:r>
            <a:endParaRPr lang="en-US" sz="2000">
              <a:solidFill>
                <a:schemeClr val="accent1"/>
              </a:solidFill>
              <a:cs typeface="Calibri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13ACE1-EA97-4B7E-9A40-F91B64D650A7}"/>
              </a:ext>
            </a:extLst>
          </p:cNvPr>
          <p:cNvCxnSpPr>
            <a:cxnSpLocks/>
          </p:cNvCxnSpPr>
          <p:nvPr/>
        </p:nvCxnSpPr>
        <p:spPr>
          <a:xfrm>
            <a:off x="3376990" y="3854753"/>
            <a:ext cx="2148114" cy="224971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9B52E1-AE44-427E-AA32-C8505B04BA15}"/>
              </a:ext>
            </a:extLst>
          </p:cNvPr>
          <p:cNvSpPr txBox="1"/>
          <p:nvPr/>
        </p:nvSpPr>
        <p:spPr>
          <a:xfrm>
            <a:off x="5486400" y="3962399"/>
            <a:ext cx="55855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execute (</a:t>
            </a:r>
            <a:r>
              <a: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O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(cannibal), </a:t>
            </a:r>
            <a:r>
              <a:rPr lang="en-US" b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⊥, secret1)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>
                <a:solidFill>
                  <a:schemeClr val="accent1"/>
                </a:solidFill>
                <a:latin typeface="Arial"/>
                <a:cs typeface="Arial"/>
              </a:rPr>
              <a:t>will r</a:t>
            </a:r>
            <a:r>
              <a:rPr lang="en-US">
                <a:solidFill>
                  <a:schemeClr val="accent1"/>
                </a:solidFill>
              </a:rPr>
              <a:t>eturn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secret2</a:t>
            </a:r>
            <a:endParaRPr lang="en-US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DA6D9-F675-4CEA-8B7B-49F90ECFDD3E}"/>
              </a:ext>
            </a:extLst>
          </p:cNvPr>
          <p:cNvSpPr txBox="1"/>
          <p:nvPr/>
        </p:nvSpPr>
        <p:spPr>
          <a:xfrm>
            <a:off x="720876" y="5776686"/>
            <a:ext cx="10871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/>
              </a:rPr>
              <a:t>“A generic obfuscator does not exist, i.e., there exist programs that cannot be VBB-obfuscated.”</a:t>
            </a:r>
            <a:endParaRPr lang="en-US">
              <a:solidFill>
                <a:schemeClr val="accent1"/>
              </a:solidFill>
              <a:latin typeface="Comic Sans MS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E3CB84-48A1-4E1F-943F-796E0A701E2C}"/>
              </a:ext>
            </a:extLst>
          </p:cNvPr>
          <p:cNvSpPr txBox="1"/>
          <p:nvPr/>
        </p:nvSpPr>
        <p:spPr>
          <a:xfrm>
            <a:off x="648305" y="1095829"/>
            <a:ext cx="40736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“self-eating” programs</a:t>
            </a:r>
            <a:endParaRPr lang="en-US" sz="24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819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95603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halkboard"/>
              </a:rPr>
              <a:t>The Good News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B6F0A-B2D0-4A7B-AD67-6A8A08F1BCA4}"/>
              </a:ext>
            </a:extLst>
          </p:cNvPr>
          <p:cNvSpPr txBox="1"/>
          <p:nvPr/>
        </p:nvSpPr>
        <p:spPr>
          <a:xfrm>
            <a:off x="902305" y="1398210"/>
            <a:ext cx="1053253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The impossibility result does not apply to a specific encryption algorithm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VBB AES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might exist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E03FAC-5DA9-4C0A-9E79-4F20B2A9BAFD}"/>
              </a:ext>
            </a:extLst>
          </p:cNvPr>
          <p:cNvSpPr/>
          <p:nvPr/>
        </p:nvSpPr>
        <p:spPr>
          <a:xfrm>
            <a:off x="1187753" y="3685419"/>
            <a:ext cx="1161142" cy="919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O(AES</a:t>
            </a:r>
            <a:r>
              <a:rPr lang="en-US" baseline="-25000">
                <a:solidFill>
                  <a:schemeClr val="tx1"/>
                </a:solidFill>
                <a:ea typeface="+mn-lt"/>
                <a:cs typeface="+mn-lt"/>
              </a:rPr>
              <a:t>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baseline="-2500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B8D870-AF59-4B09-800B-E5A386915200}"/>
              </a:ext>
            </a:extLst>
          </p:cNvPr>
          <p:cNvCxnSpPr/>
          <p:nvPr/>
        </p:nvCxnSpPr>
        <p:spPr>
          <a:xfrm flipV="1">
            <a:off x="2346627" y="4150027"/>
            <a:ext cx="817639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67151B4-ADA2-4474-9591-089B2AE65F0B}"/>
              </a:ext>
            </a:extLst>
          </p:cNvPr>
          <p:cNvSpPr/>
          <p:nvPr/>
        </p:nvSpPr>
        <p:spPr>
          <a:xfrm>
            <a:off x="3166836" y="3692979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tx1"/>
                </a:solidFill>
                <a:ea typeface="+mn-lt"/>
                <a:cs typeface="+mn-lt"/>
              </a:rPr>
              <a:t>A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7D7B1A-3E17-4BA3-9F99-36E060009BEB}"/>
              </a:ext>
            </a:extLst>
          </p:cNvPr>
          <p:cNvCxnSpPr>
            <a:cxnSpLocks/>
          </p:cNvCxnSpPr>
          <p:nvPr/>
        </p:nvCxnSpPr>
        <p:spPr>
          <a:xfrm flipV="1">
            <a:off x="4088340" y="4150026"/>
            <a:ext cx="587830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>
            <a:extLst>
              <a:ext uri="{FF2B5EF4-FFF2-40B4-BE49-F238E27FC236}">
                <a16:creationId xmlns:a16="http://schemas.microsoft.com/office/drawing/2014/main" id="{69E2F73B-3B4E-452F-9E98-384C2E4BF699}"/>
              </a:ext>
            </a:extLst>
          </p:cNvPr>
          <p:cNvSpPr/>
          <p:nvPr/>
        </p:nvSpPr>
        <p:spPr>
          <a:xfrm>
            <a:off x="4680996" y="3690711"/>
            <a:ext cx="423333" cy="919238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5AE541-FEE2-44FA-9D92-82A954C66493}"/>
              </a:ext>
            </a:extLst>
          </p:cNvPr>
          <p:cNvSpPr txBox="1"/>
          <p:nvPr/>
        </p:nvSpPr>
        <p:spPr>
          <a:xfrm>
            <a:off x="4930019" y="369630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bg1"/>
                </a:solidFill>
                <a:cs typeface="Calibri"/>
              </a:rPr>
              <a:t>0</a:t>
            </a:r>
          </a:p>
          <a:p>
            <a:endParaRPr lang="en-US" i="1">
              <a:solidFill>
                <a:schemeClr val="bg1"/>
              </a:solidFill>
              <a:cs typeface="Calibri"/>
            </a:endParaRPr>
          </a:p>
          <a:p>
            <a:r>
              <a:rPr lang="en-US" i="1">
                <a:solidFill>
                  <a:schemeClr val="bg1"/>
                </a:solidFill>
                <a:cs typeface="Calibri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9EFF6F-0B21-481A-9676-EA1E8664CDBF}"/>
              </a:ext>
            </a:extLst>
          </p:cNvPr>
          <p:cNvSpPr txBox="1"/>
          <p:nvPr/>
        </p:nvSpPr>
        <p:spPr>
          <a:xfrm>
            <a:off x="5631543" y="388982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Georgia"/>
              </a:rPr>
              <a:t>≃</a:t>
            </a:r>
            <a:endParaRPr lang="en-US" sz="280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A5187D-6656-4694-8513-2C6AAA988547}"/>
              </a:ext>
            </a:extLst>
          </p:cNvPr>
          <p:cNvCxnSpPr/>
          <p:nvPr/>
        </p:nvCxnSpPr>
        <p:spPr>
          <a:xfrm>
            <a:off x="5823253" y="3144157"/>
            <a:ext cx="0" cy="907143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05C678B-FA8A-4614-8AEA-689AB992DAE1}"/>
              </a:ext>
            </a:extLst>
          </p:cNvPr>
          <p:cNvCxnSpPr>
            <a:cxnSpLocks/>
          </p:cNvCxnSpPr>
          <p:nvPr/>
        </p:nvCxnSpPr>
        <p:spPr>
          <a:xfrm>
            <a:off x="5823252" y="4329490"/>
            <a:ext cx="0" cy="907143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3AEBA44-BD22-4267-8594-901DDBE345F3}"/>
              </a:ext>
            </a:extLst>
          </p:cNvPr>
          <p:cNvSpPr/>
          <p:nvPr/>
        </p:nvSpPr>
        <p:spPr>
          <a:xfrm>
            <a:off x="7085693" y="3692978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i="1">
                <a:solidFill>
                  <a:schemeClr val="tx1"/>
                </a:solidFill>
                <a:ea typeface="+mn-lt"/>
                <a:cs typeface="+mn-lt"/>
              </a:rPr>
              <a:t>S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52D6F9-EEBF-445F-BC1D-23240A2691AB}"/>
              </a:ext>
            </a:extLst>
          </p:cNvPr>
          <p:cNvSpPr/>
          <p:nvPr/>
        </p:nvSpPr>
        <p:spPr>
          <a:xfrm>
            <a:off x="7090228" y="2052561"/>
            <a:ext cx="919238" cy="91923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AES</a:t>
            </a:r>
            <a:r>
              <a:rPr lang="en-US" baseline="-25000">
                <a:solidFill>
                  <a:schemeClr val="bg1"/>
                </a:solidFill>
                <a:cs typeface="Calibri"/>
              </a:rPr>
              <a:t>K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34" name="Arrow: Curved Right 33">
            <a:extLst>
              <a:ext uri="{FF2B5EF4-FFF2-40B4-BE49-F238E27FC236}">
                <a16:creationId xmlns:a16="http://schemas.microsoft.com/office/drawing/2014/main" id="{30517D25-2BF0-4888-83B8-F28F7A2877AC}"/>
              </a:ext>
            </a:extLst>
          </p:cNvPr>
          <p:cNvSpPr/>
          <p:nvPr/>
        </p:nvSpPr>
        <p:spPr>
          <a:xfrm>
            <a:off x="6807472" y="2761203"/>
            <a:ext cx="278191" cy="1245809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Curved Left 35">
            <a:extLst>
              <a:ext uri="{FF2B5EF4-FFF2-40B4-BE49-F238E27FC236}">
                <a16:creationId xmlns:a16="http://schemas.microsoft.com/office/drawing/2014/main" id="{1DD6897A-C9AE-4142-9AE2-03ABC3464AF7}"/>
              </a:ext>
            </a:extLst>
          </p:cNvPr>
          <p:cNvSpPr/>
          <p:nvPr/>
        </p:nvSpPr>
        <p:spPr>
          <a:xfrm flipV="1">
            <a:off x="8002633" y="2758934"/>
            <a:ext cx="302382" cy="1270000"/>
          </a:xfrm>
          <a:prstGeom prst="curved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19210AF-E0E6-4A31-BAB1-771F33481299}"/>
              </a:ext>
            </a:extLst>
          </p:cNvPr>
          <p:cNvCxnSpPr>
            <a:cxnSpLocks/>
          </p:cNvCxnSpPr>
          <p:nvPr/>
        </p:nvCxnSpPr>
        <p:spPr>
          <a:xfrm flipV="1">
            <a:off x="8019292" y="4210501"/>
            <a:ext cx="587830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>
            <a:extLst>
              <a:ext uri="{FF2B5EF4-FFF2-40B4-BE49-F238E27FC236}">
                <a16:creationId xmlns:a16="http://schemas.microsoft.com/office/drawing/2014/main" id="{FAC9E90A-9449-4215-A296-87FA50190166}"/>
              </a:ext>
            </a:extLst>
          </p:cNvPr>
          <p:cNvSpPr/>
          <p:nvPr/>
        </p:nvSpPr>
        <p:spPr>
          <a:xfrm>
            <a:off x="8611948" y="3751186"/>
            <a:ext cx="423333" cy="919238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6A0813-11BB-48A2-BA33-3BD3969A561C}"/>
              </a:ext>
            </a:extLst>
          </p:cNvPr>
          <p:cNvSpPr txBox="1"/>
          <p:nvPr/>
        </p:nvSpPr>
        <p:spPr>
          <a:xfrm>
            <a:off x="6804781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156546-F0DF-448B-8F56-D6929F6AF7B0}"/>
              </a:ext>
            </a:extLst>
          </p:cNvPr>
          <p:cNvSpPr txBox="1"/>
          <p:nvPr/>
        </p:nvSpPr>
        <p:spPr>
          <a:xfrm>
            <a:off x="8316686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AB0AE0-534A-47B7-BA97-6AF337247EA0}"/>
              </a:ext>
            </a:extLst>
          </p:cNvPr>
          <p:cNvCxnSpPr>
            <a:cxnSpLocks/>
          </p:cNvCxnSpPr>
          <p:nvPr/>
        </p:nvCxnSpPr>
        <p:spPr>
          <a:xfrm flipV="1">
            <a:off x="6495292" y="4210502"/>
            <a:ext cx="587830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BF49F0F-4893-4742-AC0F-7080DFF06C80}"/>
              </a:ext>
            </a:extLst>
          </p:cNvPr>
          <p:cNvSpPr txBox="1"/>
          <p:nvPr/>
        </p:nvSpPr>
        <p:spPr>
          <a:xfrm>
            <a:off x="6187924" y="40591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⊥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78A00F-B960-4062-89D4-54F624C01595}"/>
              </a:ext>
            </a:extLst>
          </p:cNvPr>
          <p:cNvSpPr txBox="1"/>
          <p:nvPr/>
        </p:nvSpPr>
        <p:spPr>
          <a:xfrm>
            <a:off x="3031067" y="46760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Adversary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277769-AD85-47BE-B3BE-55373A57A141}"/>
              </a:ext>
            </a:extLst>
          </p:cNvPr>
          <p:cNvSpPr txBox="1"/>
          <p:nvPr/>
        </p:nvSpPr>
        <p:spPr>
          <a:xfrm>
            <a:off x="7046685" y="46760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Simulator</a:t>
            </a:r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8BABF1-592B-4A88-A0BA-68799EA52927}"/>
              </a:ext>
            </a:extLst>
          </p:cNvPr>
          <p:cNvSpPr txBox="1"/>
          <p:nvPr/>
        </p:nvSpPr>
        <p:spPr>
          <a:xfrm>
            <a:off x="8824685" y="3756779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bg1"/>
                </a:solidFill>
                <a:cs typeface="Calibri"/>
              </a:rPr>
              <a:t>0</a:t>
            </a:r>
          </a:p>
          <a:p>
            <a:endParaRPr lang="en-US" i="1">
              <a:solidFill>
                <a:schemeClr val="bg1"/>
              </a:solidFill>
              <a:cs typeface="Calibri"/>
            </a:endParaRPr>
          </a:p>
          <a:p>
            <a:r>
              <a:rPr lang="en-US" i="1">
                <a:solidFill>
                  <a:schemeClr val="bg1"/>
                </a:solidFill>
                <a:cs typeface="Calibri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600F4C5-FD36-4EB5-BD05-896AA2729A1C}"/>
              </a:ext>
            </a:extLst>
          </p:cNvPr>
          <p:cNvSpPr txBox="1"/>
          <p:nvPr/>
        </p:nvSpPr>
        <p:spPr>
          <a:xfrm>
            <a:off x="938590" y="5946019"/>
            <a:ext cx="53159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Bad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 News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: Hard to achieve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579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271424" y="320445"/>
            <a:ext cx="1205197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Indistinguishability Obfuscation (IO), a Reasonably Weak Notion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164B1-4CBA-4785-B1C3-4144109B6277}"/>
              </a:ext>
            </a:extLst>
          </p:cNvPr>
          <p:cNvSpPr txBox="1"/>
          <p:nvPr/>
        </p:nvSpPr>
        <p:spPr>
          <a:xfrm>
            <a:off x="805543" y="1144209"/>
            <a:ext cx="12165388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General purpose obfuscation is impossible</a:t>
            </a:r>
            <a:endParaRPr lang="en-US" sz="2400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cs typeface="Calibri"/>
              </a:rPr>
              <a:t>Weaker Notion but covers a lot: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cs typeface="Calibri"/>
              </a:rPr>
              <a:t>IO</a:t>
            </a:r>
          </a:p>
          <a:p>
            <a:pPr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   For any 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P1 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and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P2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, 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P1 </a:t>
            </a:r>
            <a:r>
              <a:rPr lang="en-US" sz="2400" b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≡ 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P2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 , implies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O(P1)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O(P2) 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are indistinguishable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endParaRPr lang="en-US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>
              <a:solidFill>
                <a:schemeClr val="bg1"/>
              </a:solidFill>
              <a:latin typeface="Comic Sans MS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9DB0A9-94DF-4C3F-AD39-2A7F7BE51762}"/>
              </a:ext>
            </a:extLst>
          </p:cNvPr>
          <p:cNvSpPr/>
          <p:nvPr/>
        </p:nvSpPr>
        <p:spPr>
          <a:xfrm>
            <a:off x="1429657" y="3685419"/>
            <a:ext cx="919238" cy="919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i="1">
                <a:solidFill>
                  <a:schemeClr val="tx1"/>
                </a:solidFill>
                <a:ea typeface="+mn-lt"/>
                <a:cs typeface="+mn-lt"/>
              </a:rPr>
              <a:t>O 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(P1)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9DBC14-0F01-44BB-A1EF-167FFE6A539A}"/>
              </a:ext>
            </a:extLst>
          </p:cNvPr>
          <p:cNvCxnSpPr/>
          <p:nvPr/>
        </p:nvCxnSpPr>
        <p:spPr>
          <a:xfrm flipV="1">
            <a:off x="2346627" y="4150027"/>
            <a:ext cx="817639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3A59673-75F1-4ACF-8EFD-460E2CEBDF63}"/>
              </a:ext>
            </a:extLst>
          </p:cNvPr>
          <p:cNvSpPr/>
          <p:nvPr/>
        </p:nvSpPr>
        <p:spPr>
          <a:xfrm>
            <a:off x="3166836" y="3692979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tx1"/>
                </a:solidFill>
                <a:ea typeface="+mn-lt"/>
                <a:cs typeface="+mn-lt"/>
              </a:rPr>
              <a:t>A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550C53-D1A3-4F67-A717-60A946506435}"/>
              </a:ext>
            </a:extLst>
          </p:cNvPr>
          <p:cNvCxnSpPr>
            <a:cxnSpLocks/>
          </p:cNvCxnSpPr>
          <p:nvPr/>
        </p:nvCxnSpPr>
        <p:spPr>
          <a:xfrm flipV="1">
            <a:off x="4088340" y="4150026"/>
            <a:ext cx="587830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>
            <a:extLst>
              <a:ext uri="{FF2B5EF4-FFF2-40B4-BE49-F238E27FC236}">
                <a16:creationId xmlns:a16="http://schemas.microsoft.com/office/drawing/2014/main" id="{8309485E-6DFC-45C5-9470-2C346B48F151}"/>
              </a:ext>
            </a:extLst>
          </p:cNvPr>
          <p:cNvSpPr/>
          <p:nvPr/>
        </p:nvSpPr>
        <p:spPr>
          <a:xfrm>
            <a:off x="4680996" y="3690711"/>
            <a:ext cx="423333" cy="919238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B7465-0130-4B68-BB7D-750199E7E682}"/>
              </a:ext>
            </a:extLst>
          </p:cNvPr>
          <p:cNvSpPr txBox="1"/>
          <p:nvPr/>
        </p:nvSpPr>
        <p:spPr>
          <a:xfrm>
            <a:off x="4930019" y="369630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bg1"/>
                </a:solidFill>
                <a:cs typeface="Calibri"/>
              </a:rPr>
              <a:t>0</a:t>
            </a:r>
          </a:p>
          <a:p>
            <a:endParaRPr lang="en-US" i="1">
              <a:solidFill>
                <a:schemeClr val="bg1"/>
              </a:solidFill>
              <a:cs typeface="Calibri"/>
            </a:endParaRPr>
          </a:p>
          <a:p>
            <a:r>
              <a:rPr lang="en-US" i="1">
                <a:solidFill>
                  <a:schemeClr val="bg1"/>
                </a:solidFill>
                <a:cs typeface="Calibri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38032-23A8-4EB5-9707-3070CFC214C1}"/>
              </a:ext>
            </a:extLst>
          </p:cNvPr>
          <p:cNvSpPr txBox="1"/>
          <p:nvPr/>
        </p:nvSpPr>
        <p:spPr>
          <a:xfrm>
            <a:off x="5631543" y="388982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Georgia"/>
              </a:rPr>
              <a:t>≃</a:t>
            </a:r>
            <a:endParaRPr lang="en-US" sz="280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7FBEAE-331A-4930-8407-378CBD54A2CE}"/>
              </a:ext>
            </a:extLst>
          </p:cNvPr>
          <p:cNvCxnSpPr/>
          <p:nvPr/>
        </p:nvCxnSpPr>
        <p:spPr>
          <a:xfrm>
            <a:off x="5823253" y="3144157"/>
            <a:ext cx="0" cy="907143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575562-B870-45B6-874B-C089D47C6A85}"/>
              </a:ext>
            </a:extLst>
          </p:cNvPr>
          <p:cNvCxnSpPr>
            <a:cxnSpLocks/>
          </p:cNvCxnSpPr>
          <p:nvPr/>
        </p:nvCxnSpPr>
        <p:spPr>
          <a:xfrm>
            <a:off x="5823252" y="4329490"/>
            <a:ext cx="0" cy="907143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8A0288E-831C-4AB8-9DB2-B6A0C4941D8A}"/>
              </a:ext>
            </a:extLst>
          </p:cNvPr>
          <p:cNvSpPr txBox="1"/>
          <p:nvPr/>
        </p:nvSpPr>
        <p:spPr>
          <a:xfrm>
            <a:off x="4047066" y="5873446"/>
            <a:ext cx="505338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{</a:t>
            </a:r>
            <a:r>
              <a:rPr lang="en-US" sz="2400" i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A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(O(P1))}</a:t>
            </a:r>
            <a:r>
              <a:rPr lang="en-US" sz="2400" baseline="-250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1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</a:t>
            </a:r>
            <a:r>
              <a:rPr lang="en-US" sz="2400" b="1">
                <a:solidFill>
                  <a:schemeClr val="accent6">
                    <a:lumMod val="60000"/>
                    <a:lumOff val="40000"/>
                  </a:schemeClr>
                </a:solidFill>
                <a:latin typeface="Georgia"/>
                <a:cs typeface="Helvetica"/>
              </a:rPr>
              <a:t>≃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 {</a:t>
            </a:r>
            <a:r>
              <a:rPr lang="en-US" sz="2400" i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A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(O(P2))}</a:t>
            </a:r>
            <a:r>
              <a:rPr lang="en-US" sz="2400" baseline="-250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1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  </a:t>
            </a:r>
            <a:endParaRPr lang="en-US" sz="2400" i="1" baseline="-2500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A0E3C2-FA6E-4A25-A04A-46D867AA70C5}"/>
              </a:ext>
            </a:extLst>
          </p:cNvPr>
          <p:cNvSpPr txBox="1"/>
          <p:nvPr/>
        </p:nvSpPr>
        <p:spPr>
          <a:xfrm>
            <a:off x="9864875" y="3708398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bg1"/>
                </a:solidFill>
                <a:cs typeface="Calibri"/>
              </a:rPr>
              <a:t>0</a:t>
            </a:r>
          </a:p>
          <a:p>
            <a:endParaRPr lang="en-US" i="1">
              <a:solidFill>
                <a:schemeClr val="bg1"/>
              </a:solidFill>
              <a:cs typeface="Calibri"/>
            </a:endParaRPr>
          </a:p>
          <a:p>
            <a:r>
              <a:rPr lang="en-US" i="1">
                <a:solidFill>
                  <a:schemeClr val="bg1"/>
                </a:solidFill>
                <a:cs typeface="Calibri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D460BD-9542-4446-874E-25A9EAAFC2CE}"/>
              </a:ext>
            </a:extLst>
          </p:cNvPr>
          <p:cNvSpPr/>
          <p:nvPr/>
        </p:nvSpPr>
        <p:spPr>
          <a:xfrm>
            <a:off x="6400799" y="3697513"/>
            <a:ext cx="919238" cy="919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i="1">
                <a:solidFill>
                  <a:schemeClr val="tx1"/>
                </a:solidFill>
                <a:ea typeface="+mn-lt"/>
                <a:cs typeface="+mn-lt"/>
              </a:rPr>
              <a:t>O 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(P2)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C83CCE3-28B1-403D-AFC0-AC9CF642FF1C}"/>
              </a:ext>
            </a:extLst>
          </p:cNvPr>
          <p:cNvCxnSpPr>
            <a:cxnSpLocks/>
          </p:cNvCxnSpPr>
          <p:nvPr/>
        </p:nvCxnSpPr>
        <p:spPr>
          <a:xfrm flipV="1">
            <a:off x="7317769" y="4162121"/>
            <a:ext cx="817639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C20AAB5B-3D38-4DA4-B2CA-886E35FCFD94}"/>
              </a:ext>
            </a:extLst>
          </p:cNvPr>
          <p:cNvSpPr/>
          <p:nvPr/>
        </p:nvSpPr>
        <p:spPr>
          <a:xfrm>
            <a:off x="8137978" y="3705073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tx1"/>
                </a:solidFill>
                <a:ea typeface="+mn-lt"/>
                <a:cs typeface="+mn-lt"/>
              </a:rPr>
              <a:t>A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DA7E757-F887-4C82-A2E8-10920FF80E01}"/>
              </a:ext>
            </a:extLst>
          </p:cNvPr>
          <p:cNvCxnSpPr>
            <a:cxnSpLocks/>
          </p:cNvCxnSpPr>
          <p:nvPr/>
        </p:nvCxnSpPr>
        <p:spPr>
          <a:xfrm flipV="1">
            <a:off x="9059482" y="4162120"/>
            <a:ext cx="587830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E8901C57-B792-4259-A96C-849D1C6958C0}"/>
              </a:ext>
            </a:extLst>
          </p:cNvPr>
          <p:cNvSpPr/>
          <p:nvPr/>
        </p:nvSpPr>
        <p:spPr>
          <a:xfrm>
            <a:off x="9652138" y="3702805"/>
            <a:ext cx="423333" cy="919238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24A39A-1F1B-4EF4-9353-FF4AFED51C18}"/>
              </a:ext>
            </a:extLst>
          </p:cNvPr>
          <p:cNvSpPr txBox="1"/>
          <p:nvPr/>
        </p:nvSpPr>
        <p:spPr>
          <a:xfrm>
            <a:off x="1386114" y="277706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A9D18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44794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extBox 1"/>
          <p:cNvSpPr txBox="1"/>
          <p:nvPr/>
        </p:nvSpPr>
        <p:spPr>
          <a:xfrm>
            <a:off x="706624" y="398265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Cryptographic Key Protection</a:t>
            </a:r>
          </a:p>
        </p:txBody>
      </p:sp>
      <p:pic>
        <p:nvPicPr>
          <p:cNvPr id="2" name="Picture 2" descr="A close up of electronics&#10;&#10;Description automatically generated">
            <a:extLst>
              <a:ext uri="{FF2B5EF4-FFF2-40B4-BE49-F238E27FC236}">
                <a16:creationId xmlns:a16="http://schemas.microsoft.com/office/drawing/2014/main" id="{05982870-8423-4923-AA25-B44C44239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004" y="2838290"/>
            <a:ext cx="3071647" cy="2406965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03BE8B2A-9497-40FB-B9BD-1E26CF207A59}"/>
              </a:ext>
            </a:extLst>
          </p:cNvPr>
          <p:cNvSpPr txBox="1"/>
          <p:nvPr/>
        </p:nvSpPr>
        <p:spPr>
          <a:xfrm>
            <a:off x="1395411" y="2311967"/>
            <a:ext cx="624626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Chalkboard"/>
              </a:rPr>
              <a:t>Hardware Security </a:t>
            </a:r>
            <a:r>
              <a:rPr lang="en-US" sz="2400" dirty="0" smtClean="0">
                <a:solidFill>
                  <a:schemeClr val="bg1"/>
                </a:solidFill>
                <a:latin typeface="Chalkboard"/>
              </a:rPr>
              <a:t>Module</a:t>
            </a:r>
            <a:endParaRPr lang="en-US" sz="2400" dirty="0">
              <a:solidFill>
                <a:schemeClr val="bg1"/>
              </a:solidFill>
              <a:latin typeface="Chalkboard"/>
            </a:endParaRPr>
          </a:p>
        </p:txBody>
      </p:sp>
      <p:pic>
        <p:nvPicPr>
          <p:cNvPr id="17" name="Picture 17" descr="A circuit board&#10;&#10;Description automatically generated">
            <a:extLst>
              <a:ext uri="{FF2B5EF4-FFF2-40B4-BE49-F238E27FC236}">
                <a16:creationId xmlns:a16="http://schemas.microsoft.com/office/drawing/2014/main" id="{722541DA-472F-4A2E-ABBF-82FAADFA1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676" y="2838290"/>
            <a:ext cx="2743200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01FC19-AF44-450B-85FA-4288C35BBD47}"/>
              </a:ext>
            </a:extLst>
          </p:cNvPr>
          <p:cNvSpPr txBox="1"/>
          <p:nvPr/>
        </p:nvSpPr>
        <p:spPr>
          <a:xfrm>
            <a:off x="8241850" y="231623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halkboard"/>
              </a:rPr>
              <a:t>Others........</a:t>
            </a:r>
            <a:endParaRPr lang="en-US" sz="2400" dirty="0">
              <a:cs typeface="Calibri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3BE8B2A-9497-40FB-B9BD-1E26CF207A59}"/>
              </a:ext>
            </a:extLst>
          </p:cNvPr>
          <p:cNvSpPr txBox="1"/>
          <p:nvPr/>
        </p:nvSpPr>
        <p:spPr>
          <a:xfrm>
            <a:off x="1513926" y="1782431"/>
            <a:ext cx="624626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Online Payment Market</a:t>
            </a:r>
            <a:endParaRPr lang="en-US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50E0B52C-471C-425A-B303-B8F6802CC7C2}"/>
              </a:ext>
            </a:extLst>
          </p:cNvPr>
          <p:cNvSpPr txBox="1"/>
          <p:nvPr/>
        </p:nvSpPr>
        <p:spPr>
          <a:xfrm>
            <a:off x="686226" y="1666818"/>
            <a:ext cx="11105444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 </a:t>
            </a: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</a:t>
            </a:r>
            <a:endParaRPr lang="en-US" sz="2800" b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endParaRPr sz="2800">
              <a:solidFill>
                <a:schemeClr val="bg1">
                  <a:lumMod val="8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r>
              <a:rPr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 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Obfuscation</a:t>
            </a:r>
            <a:endParaRPr sz="28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r>
              <a:rPr sz="2800">
                <a:solidFill>
                  <a:schemeClr val="bg1"/>
                </a:solidFill>
                <a:latin typeface="+mj-lt"/>
              </a:rPr>
              <a:t>3 </a:t>
            </a:r>
            <a:r>
              <a:rPr lang="en-US" sz="2800">
                <a:solidFill>
                  <a:schemeClr val="bg1"/>
                </a:solidFill>
                <a:latin typeface="+mj-lt"/>
              </a:rPr>
              <a:t>White Box Crypto</a:t>
            </a:r>
            <a:endParaRPr lang="en-US" sz="2800">
              <a:solidFill>
                <a:schemeClr val="bg1"/>
              </a:solidFill>
              <a:latin typeface="+mj-lt"/>
              <a:cs typeface="Calibri Light"/>
            </a:endParaRPr>
          </a:p>
          <a:p>
            <a:pPr>
              <a:defRPr sz="2400"/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 sz="2400"/>
            </a:pPr>
            <a:r>
              <a:rPr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 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White Box AES</a:t>
            </a:r>
          </a:p>
          <a:p>
            <a:pPr>
              <a:defRPr sz="2400"/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endParaRPr sz="2800">
              <a:solidFill>
                <a:schemeClr val="bg1">
                  <a:lumMod val="85000"/>
                </a:schemeClr>
              </a:solidFill>
              <a:latin typeface="+mj-l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F78DF-4A1C-4B81-9B7C-E13258E1427B}"/>
              </a:ext>
            </a:extLst>
          </p:cNvPr>
          <p:cNvSpPr txBox="1"/>
          <p:nvPr/>
        </p:nvSpPr>
        <p:spPr>
          <a:xfrm>
            <a:off x="441676" y="335842"/>
            <a:ext cx="41543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32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accent2"/>
                </a:solidFill>
                <a:latin typeface="Comic Sans MS"/>
              </a:rPr>
              <a:t>Outline of the Talk</a:t>
            </a:r>
            <a:endParaRPr lang="en-US">
              <a:solidFill>
                <a:schemeClr val="accent2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71129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703245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What is White Box Crypto (WBC)?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805376-3857-4D09-BD57-A538DEB52902}"/>
              </a:ext>
            </a:extLst>
          </p:cNvPr>
          <p:cNvSpPr txBox="1"/>
          <p:nvPr/>
        </p:nvSpPr>
        <p:spPr>
          <a:xfrm>
            <a:off x="587829" y="2611983"/>
            <a:ext cx="1073815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“the attacker is assumed to have full access to the encrypting software and control of the execution environment” 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“Our main goal is to make key extraction difficult.” </a:t>
            </a:r>
            <a:endParaRPr lang="en-US" sz="2400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2F0DB-3565-471D-BA9E-F9EC3811666F}"/>
              </a:ext>
            </a:extLst>
          </p:cNvPr>
          <p:cNvSpPr txBox="1"/>
          <p:nvPr/>
        </p:nvSpPr>
        <p:spPr>
          <a:xfrm>
            <a:off x="8582781" y="547430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– Chow et al. (DRM 2002)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4037" y="1341543"/>
            <a:ext cx="9005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Obfuscation </a:t>
            </a:r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restricted to a specific class of crypto primitives </a:t>
            </a:r>
          </a:p>
        </p:txBody>
      </p:sp>
    </p:spTree>
    <p:extLst>
      <p:ext uri="{BB962C8B-B14F-4D97-AF65-F5344CB8AC3E}">
        <p14:creationId xmlns:p14="http://schemas.microsoft.com/office/powerpoint/2010/main" val="2425032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703245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What is White Box Crypto (WBC)?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805376-3857-4D09-BD57-A538DEB52902}"/>
              </a:ext>
            </a:extLst>
          </p:cNvPr>
          <p:cNvSpPr txBox="1"/>
          <p:nvPr/>
        </p:nvSpPr>
        <p:spPr>
          <a:xfrm>
            <a:off x="612019" y="2347079"/>
            <a:ext cx="10738152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“the attacker is assumed to have full access to the encrypting software and control of the execution environment” 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     ⇒ obfuscation restricted to encryption (or another crypto primitive) 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“Our main goal is to make key extraction difficult.” </a:t>
            </a:r>
            <a:endParaRPr lang="en-US" sz="2400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2F0DB-3565-471D-BA9E-F9EC3811666F}"/>
              </a:ext>
            </a:extLst>
          </p:cNvPr>
          <p:cNvSpPr txBox="1"/>
          <p:nvPr/>
        </p:nvSpPr>
        <p:spPr>
          <a:xfrm>
            <a:off x="8606971" y="5486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– Chow et al. (DRM 2002)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8227" y="1221665"/>
            <a:ext cx="9005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Obfuscation </a:t>
            </a:r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restricted to a specific class of crypto primitives </a:t>
            </a:r>
          </a:p>
        </p:txBody>
      </p:sp>
    </p:spTree>
    <p:extLst>
      <p:ext uri="{BB962C8B-B14F-4D97-AF65-F5344CB8AC3E}">
        <p14:creationId xmlns:p14="http://schemas.microsoft.com/office/powerpoint/2010/main" val="928860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703245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What is White Box Crypto (WBC)?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805376-3857-4D09-BD57-A538DEB52902}"/>
              </a:ext>
            </a:extLst>
          </p:cNvPr>
          <p:cNvSpPr txBox="1"/>
          <p:nvPr/>
        </p:nvSpPr>
        <p:spPr>
          <a:xfrm>
            <a:off x="757163" y="2292223"/>
            <a:ext cx="10738152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“the attacker is assumed to have full access to the encrypting software and control of the execution environment” 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     ⇒ obfuscation restricted to encryption (or another crypto primitive) 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“Our main goal is to make key extraction difficult.” </a:t>
            </a:r>
            <a:endParaRPr lang="en-US" sz="2400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       ⇒ relaxed security requirements 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2F0DB-3565-471D-BA9E-F9EC3811666F}"/>
              </a:ext>
            </a:extLst>
          </p:cNvPr>
          <p:cNvSpPr txBox="1"/>
          <p:nvPr/>
        </p:nvSpPr>
        <p:spPr>
          <a:xfrm>
            <a:off x="8752115" y="58008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– Chow et al. (DRM 2002)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3371" y="1337111"/>
            <a:ext cx="9005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Obfuscation </a:t>
            </a:r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restricted to a specific class of crypto primitives </a:t>
            </a:r>
          </a:p>
        </p:txBody>
      </p:sp>
    </p:spTree>
    <p:extLst>
      <p:ext uri="{BB962C8B-B14F-4D97-AF65-F5344CB8AC3E}">
        <p14:creationId xmlns:p14="http://schemas.microsoft.com/office/powerpoint/2010/main" val="1706550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703245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What is White Box Crypto (WBC)?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258D5D-4D6F-415A-B63F-D2766C2A07C2}"/>
              </a:ext>
            </a:extLst>
          </p:cNvPr>
          <p:cNvSpPr txBox="1"/>
          <p:nvPr/>
        </p:nvSpPr>
        <p:spPr>
          <a:xfrm>
            <a:off x="732971" y="1761068"/>
            <a:ext cx="86365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Helvetica"/>
                <a:cs typeface="Helvetica"/>
              </a:rPr>
              <a:t>White-box cryptography is obfuscation of crypto code</a:t>
            </a:r>
            <a:r>
              <a:rPr lang="en-US" sz="2400">
                <a:latin typeface="Helvetica"/>
                <a:cs typeface="Calibri"/>
              </a:rPr>
              <a:t>​</a:t>
            </a:r>
            <a:endParaRPr lang="en-US" sz="2400">
              <a:latin typeface="Helvetica"/>
              <a:cs typeface="Helvetica"/>
            </a:endParaRPr>
          </a:p>
        </p:txBody>
      </p:sp>
      <p:pic>
        <p:nvPicPr>
          <p:cNvPr id="14" name="Graphic 5" descr="Needle">
            <a:extLst>
              <a:ext uri="{FF2B5EF4-FFF2-40B4-BE49-F238E27FC236}">
                <a16:creationId xmlns:a16="http://schemas.microsoft.com/office/drawing/2014/main" id="{B850B4C4-59F4-479E-9620-0AF132B9F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6895" y="3310468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052DA9-F54A-47EB-A89A-BDEA00A0AB00}"/>
              </a:ext>
            </a:extLst>
          </p:cNvPr>
          <p:cNvSpPr txBox="1"/>
          <p:nvPr/>
        </p:nvSpPr>
        <p:spPr>
          <a:xfrm>
            <a:off x="1575073" y="3495252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A9D18E"/>
                </a:solidFill>
                <a:latin typeface="Helvetica"/>
                <a:cs typeface="Helvetica"/>
              </a:rPr>
              <a:t>K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5C6A027-3523-4FD3-9ACC-485605A8EE64}"/>
              </a:ext>
            </a:extLst>
          </p:cNvPr>
          <p:cNvSpPr/>
          <p:nvPr/>
        </p:nvSpPr>
        <p:spPr>
          <a:xfrm>
            <a:off x="1954034" y="3585826"/>
            <a:ext cx="979714" cy="229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BD7129B-6A35-48FE-A953-1D30D0E6ED96}"/>
              </a:ext>
            </a:extLst>
          </p:cNvPr>
          <p:cNvSpPr/>
          <p:nvPr/>
        </p:nvSpPr>
        <p:spPr>
          <a:xfrm>
            <a:off x="3780414" y="3585826"/>
            <a:ext cx="979714" cy="229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5A27A7B-D2ED-4FFF-9069-C3BE3131196A}"/>
              </a:ext>
            </a:extLst>
          </p:cNvPr>
          <p:cNvSpPr/>
          <p:nvPr/>
        </p:nvSpPr>
        <p:spPr>
          <a:xfrm>
            <a:off x="3190464" y="2731910"/>
            <a:ext cx="241905" cy="65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2B5DC6-4747-476A-8760-419BD1B03D1E}"/>
              </a:ext>
            </a:extLst>
          </p:cNvPr>
          <p:cNvSpPr txBox="1"/>
          <p:nvPr/>
        </p:nvSpPr>
        <p:spPr>
          <a:xfrm>
            <a:off x="2438398" y="226906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Times New Roman"/>
                <a:cs typeface="Times New Roman"/>
              </a:rPr>
              <a:t>randomness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CFBF02-E7CE-4DFD-8F3C-FC85BC23B53D}"/>
              </a:ext>
            </a:extLst>
          </p:cNvPr>
          <p:cNvSpPr txBox="1"/>
          <p:nvPr/>
        </p:nvSpPr>
        <p:spPr>
          <a:xfrm>
            <a:off x="4760686" y="346649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[E</a:t>
            </a:r>
            <a:r>
              <a:rPr lang="en-US" sz="2400" baseline="-250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K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] </a:t>
            </a:r>
            <a:r>
              <a:rPr lang="en-US" sz="2400" b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≡ E</a:t>
            </a:r>
            <a:r>
              <a:rPr lang="en-US" sz="2400" b="1" baseline="-250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K</a:t>
            </a:r>
            <a:r>
              <a:rPr lang="en-US" sz="2400" b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(.)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Times New Roman"/>
              </a:rPr>
              <a:t>​</a:t>
            </a:r>
            <a:endParaRPr lang="en-US" sz="240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ED454B-4079-461C-9E67-46739886D194}"/>
              </a:ext>
            </a:extLst>
          </p:cNvPr>
          <p:cNvSpPr txBox="1"/>
          <p:nvPr/>
        </p:nvSpPr>
        <p:spPr>
          <a:xfrm>
            <a:off x="839548" y="4599341"/>
            <a:ext cx="910894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 It is an obfuscator that only resists 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Key Extraction</a:t>
            </a:r>
            <a:endParaRPr lang="en-US" sz="240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36517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703245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Why the Term "White Box"?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258D5D-4D6F-415A-B63F-D2766C2A07C2}"/>
              </a:ext>
            </a:extLst>
          </p:cNvPr>
          <p:cNvSpPr txBox="1"/>
          <p:nvPr/>
        </p:nvSpPr>
        <p:spPr>
          <a:xfrm>
            <a:off x="732971" y="1361925"/>
            <a:ext cx="8636547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mic Sans MS"/>
                <a:cs typeface="Helvetica"/>
              </a:rPr>
              <a:t>Black Box</a:t>
            </a:r>
          </a:p>
          <a:p>
            <a:endParaRPr lang="en-US" sz="2400" dirty="0">
              <a:solidFill>
                <a:schemeClr val="accent1"/>
              </a:solidFill>
              <a:latin typeface="Comic Sans MS"/>
              <a:cs typeface="Helvetica"/>
            </a:endParaRPr>
          </a:p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- Zero visibility to code</a:t>
            </a:r>
          </a:p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- Visibility to external info</a:t>
            </a:r>
          </a:p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- Secure if the cipher has no weakness</a:t>
            </a:r>
          </a:p>
        </p:txBody>
      </p:sp>
      <p:pic>
        <p:nvPicPr>
          <p:cNvPr id="2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162583-1BF0-404C-98B5-B3EB85D9D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54" y="3086149"/>
            <a:ext cx="4022784" cy="2945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D6639-6FEA-4D12-9623-1EEB59A3DD94}"/>
              </a:ext>
            </a:extLst>
          </p:cNvPr>
          <p:cNvSpPr txBox="1"/>
          <p:nvPr/>
        </p:nvSpPr>
        <p:spPr>
          <a:xfrm>
            <a:off x="769257" y="6042782"/>
            <a:ext cx="50775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https://www.slideshare.net/Iqrakhalil2/white-box-crytography-in-an-insecure-enviroment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78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703245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Why the Term "White Box"?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258D5D-4D6F-415A-B63F-D2766C2A07C2}"/>
              </a:ext>
            </a:extLst>
          </p:cNvPr>
          <p:cNvSpPr txBox="1"/>
          <p:nvPr/>
        </p:nvSpPr>
        <p:spPr>
          <a:xfrm>
            <a:off x="745066" y="1168401"/>
            <a:ext cx="8636547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mic Sans MS"/>
                <a:cs typeface="Helvetica"/>
              </a:rPr>
              <a:t>Black Box</a:t>
            </a:r>
            <a:endParaRPr lang="en-US" sz="2400">
              <a:solidFill>
                <a:schemeClr val="accent1"/>
              </a:solidFill>
              <a:latin typeface="Comic Sans MS"/>
              <a:cs typeface="Helvetica"/>
            </a:endParaRPr>
          </a:p>
          <a:p>
            <a:endParaRPr lang="en-US" sz="2400" dirty="0">
              <a:solidFill>
                <a:schemeClr val="accent1"/>
              </a:solidFill>
              <a:latin typeface="Comic Sans MS"/>
              <a:cs typeface="Helvetica"/>
            </a:endParaRPr>
          </a:p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- Zero visibility to code</a:t>
            </a:r>
          </a:p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- Visibility to external info</a:t>
            </a:r>
          </a:p>
          <a:p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- Secure if the cipher has no weakness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2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162583-1BF0-404C-98B5-B3EB85D9D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49" y="2892625"/>
            <a:ext cx="4022784" cy="2945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559F2-BA0E-4F26-9D53-6C6105F29DCE}"/>
              </a:ext>
            </a:extLst>
          </p:cNvPr>
          <p:cNvSpPr txBox="1"/>
          <p:nvPr/>
        </p:nvSpPr>
        <p:spPr>
          <a:xfrm>
            <a:off x="6071534" y="1192592"/>
            <a:ext cx="8636547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mic Sans MS"/>
                <a:cs typeface="Helvetica"/>
              </a:rPr>
              <a:t>Gray Box</a:t>
            </a:r>
          </a:p>
          <a:p>
            <a:endParaRPr lang="en-US" sz="2400" dirty="0">
              <a:solidFill>
                <a:schemeClr val="accent1"/>
              </a:solidFill>
              <a:latin typeface="Comic Sans MS"/>
              <a:cs typeface="Helvetica"/>
            </a:endParaRPr>
          </a:p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- Partial physical access to key due to information leakage</a:t>
            </a:r>
          </a:p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  Such as EM radiation, power consumption....</a:t>
            </a:r>
          </a:p>
          <a:p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4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2B85F8-B801-4402-A9F6-19FA4F103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078" y="2868805"/>
            <a:ext cx="5374256" cy="3031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6C5F44-1AD2-44D6-BB26-ED24788B871B}"/>
              </a:ext>
            </a:extLst>
          </p:cNvPr>
          <p:cNvSpPr txBox="1"/>
          <p:nvPr/>
        </p:nvSpPr>
        <p:spPr>
          <a:xfrm>
            <a:off x="6115353" y="5861353"/>
            <a:ext cx="53315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4"/>
              </a:rPr>
              <a:t>http://ijiet.com/wp-content/uploads/2017/05/31.pdf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A6C34-BF4D-4936-AD61-A40703B38C17}"/>
              </a:ext>
            </a:extLst>
          </p:cNvPr>
          <p:cNvSpPr txBox="1"/>
          <p:nvPr/>
        </p:nvSpPr>
        <p:spPr>
          <a:xfrm>
            <a:off x="793447" y="5909734"/>
            <a:ext cx="50775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5"/>
              </a:rPr>
              <a:t>https://www.slideshare.net/Iqrakhalil2/white-box-crytography-in-an-insecure-enviroment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81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703245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Why the Term "White Box"?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258D5D-4D6F-415A-B63F-D2766C2A07C2}"/>
              </a:ext>
            </a:extLst>
          </p:cNvPr>
          <p:cNvSpPr txBox="1"/>
          <p:nvPr/>
        </p:nvSpPr>
        <p:spPr>
          <a:xfrm>
            <a:off x="718594" y="1487898"/>
            <a:ext cx="8636547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mic Sans MS"/>
                <a:cs typeface="Helvetica"/>
              </a:rPr>
              <a:t>White Box</a:t>
            </a:r>
          </a:p>
          <a:p>
            <a:endParaRPr lang="en-US" sz="2400" dirty="0">
              <a:solidFill>
                <a:schemeClr val="accent1"/>
              </a:solidFill>
              <a:latin typeface="Comic Sans MS"/>
              <a:cs typeface="Helvetica"/>
            </a:endParaRPr>
          </a:p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- Full visibility to code</a:t>
            </a:r>
          </a:p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- Input, output, memory, internal computations</a:t>
            </a:r>
          </a:p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- Traditional Crypto is not secure under white box visibility</a:t>
            </a:r>
          </a:p>
        </p:txBody>
      </p:sp>
      <p:pic>
        <p:nvPicPr>
          <p:cNvPr id="7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525E7B50-A95C-4D6F-BF16-96C89D291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23" y="3475906"/>
            <a:ext cx="6337539" cy="2767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20B2C2-B2B0-4028-A63D-0762311DF68A}"/>
              </a:ext>
            </a:extLst>
          </p:cNvPr>
          <p:cNvSpPr txBox="1"/>
          <p:nvPr/>
        </p:nvSpPr>
        <p:spPr>
          <a:xfrm>
            <a:off x="829733" y="6284686"/>
            <a:ext cx="41462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https://semiengineering.com/26374-2/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49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703245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omic Sans MS"/>
              </a:rPr>
              <a:t>Strongest possible 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WBC: VBB AES</a:t>
            </a:r>
            <a:endParaRPr lang="en-US" dirty="0">
              <a:solidFill>
                <a:schemeClr val="accent2"/>
              </a:solidFill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015C-5AB4-4D42-A29D-DDB33BA2493F}"/>
              </a:ext>
            </a:extLst>
          </p:cNvPr>
          <p:cNvSpPr txBox="1"/>
          <p:nvPr/>
        </p:nvSpPr>
        <p:spPr>
          <a:xfrm>
            <a:off x="741415" y="1190080"/>
            <a:ext cx="47147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VBB obfuscation restricted to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AES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219A50-5043-4668-8302-780F001D4350}"/>
              </a:ext>
            </a:extLst>
          </p:cNvPr>
          <p:cNvSpPr/>
          <p:nvPr/>
        </p:nvSpPr>
        <p:spPr>
          <a:xfrm>
            <a:off x="1502229" y="2778276"/>
            <a:ext cx="1161142" cy="919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WB-AES</a:t>
            </a:r>
            <a:r>
              <a:rPr lang="en-US" baseline="-25000">
                <a:solidFill>
                  <a:schemeClr val="tx1"/>
                </a:solidFill>
                <a:ea typeface="+mn-lt"/>
                <a:cs typeface="+mn-lt"/>
              </a:rPr>
              <a:t>K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E43B45-FA37-42B8-B521-63D118483391}"/>
              </a:ext>
            </a:extLst>
          </p:cNvPr>
          <p:cNvCxnSpPr/>
          <p:nvPr/>
        </p:nvCxnSpPr>
        <p:spPr>
          <a:xfrm flipV="1">
            <a:off x="2661103" y="3242884"/>
            <a:ext cx="817639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0C9FE1B-177B-4B4D-A68E-E21511B88C70}"/>
              </a:ext>
            </a:extLst>
          </p:cNvPr>
          <p:cNvSpPr/>
          <p:nvPr/>
        </p:nvSpPr>
        <p:spPr>
          <a:xfrm>
            <a:off x="3481312" y="278583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tx1"/>
                </a:solidFill>
                <a:ea typeface="+mn-lt"/>
                <a:cs typeface="+mn-lt"/>
              </a:rPr>
              <a:t>A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D97DB4-200B-4A8D-A114-207CC93E470F}"/>
              </a:ext>
            </a:extLst>
          </p:cNvPr>
          <p:cNvCxnSpPr>
            <a:cxnSpLocks/>
          </p:cNvCxnSpPr>
          <p:nvPr/>
        </p:nvCxnSpPr>
        <p:spPr>
          <a:xfrm flipV="1">
            <a:off x="4402816" y="3242883"/>
            <a:ext cx="587830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1CDCF61B-1257-42C6-A89A-07F071931EF7}"/>
              </a:ext>
            </a:extLst>
          </p:cNvPr>
          <p:cNvSpPr/>
          <p:nvPr/>
        </p:nvSpPr>
        <p:spPr>
          <a:xfrm>
            <a:off x="4995472" y="2783568"/>
            <a:ext cx="423333" cy="919238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EFA44A-24E0-42CC-A07B-70A354942BB5}"/>
              </a:ext>
            </a:extLst>
          </p:cNvPr>
          <p:cNvSpPr txBox="1"/>
          <p:nvPr/>
        </p:nvSpPr>
        <p:spPr>
          <a:xfrm>
            <a:off x="5244495" y="2789161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bg1"/>
                </a:solidFill>
                <a:cs typeface="Calibri"/>
              </a:rPr>
              <a:t>0</a:t>
            </a:r>
          </a:p>
          <a:p>
            <a:endParaRPr lang="en-US" i="1">
              <a:solidFill>
                <a:schemeClr val="bg1"/>
              </a:solidFill>
              <a:cs typeface="Calibri"/>
            </a:endParaRPr>
          </a:p>
          <a:p>
            <a:r>
              <a:rPr lang="en-US" i="1">
                <a:solidFill>
                  <a:schemeClr val="bg1"/>
                </a:solidFill>
                <a:cs typeface="Calibri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CF1DF2-35C6-4214-9BCE-FD07DBC23058}"/>
              </a:ext>
            </a:extLst>
          </p:cNvPr>
          <p:cNvSpPr txBox="1"/>
          <p:nvPr/>
        </p:nvSpPr>
        <p:spPr>
          <a:xfrm>
            <a:off x="5946019" y="298268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Georgia"/>
              </a:rPr>
              <a:t>≃</a:t>
            </a:r>
            <a:endParaRPr lang="en-US" sz="280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E2449B-211D-43A3-A8CC-6AF9B123C6B1}"/>
              </a:ext>
            </a:extLst>
          </p:cNvPr>
          <p:cNvCxnSpPr/>
          <p:nvPr/>
        </p:nvCxnSpPr>
        <p:spPr>
          <a:xfrm>
            <a:off x="6137729" y="2237014"/>
            <a:ext cx="0" cy="907143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CF9783-8B5A-420B-B437-DD1934FA616B}"/>
              </a:ext>
            </a:extLst>
          </p:cNvPr>
          <p:cNvCxnSpPr>
            <a:cxnSpLocks/>
          </p:cNvCxnSpPr>
          <p:nvPr/>
        </p:nvCxnSpPr>
        <p:spPr>
          <a:xfrm>
            <a:off x="6137728" y="3422347"/>
            <a:ext cx="0" cy="907143"/>
          </a:xfrm>
          <a:prstGeom prst="straightConnector1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287D17E-78B5-413E-80F5-78AC16336D6F}"/>
              </a:ext>
            </a:extLst>
          </p:cNvPr>
          <p:cNvSpPr/>
          <p:nvPr/>
        </p:nvSpPr>
        <p:spPr>
          <a:xfrm>
            <a:off x="7400169" y="2785835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i="1">
                <a:solidFill>
                  <a:schemeClr val="tx1"/>
                </a:solidFill>
                <a:ea typeface="+mn-lt"/>
                <a:cs typeface="+mn-lt"/>
              </a:rPr>
              <a:t>S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FF9B01-ECCE-4EBD-927F-1CC633D565B3}"/>
              </a:ext>
            </a:extLst>
          </p:cNvPr>
          <p:cNvSpPr/>
          <p:nvPr/>
        </p:nvSpPr>
        <p:spPr>
          <a:xfrm>
            <a:off x="7404704" y="1145418"/>
            <a:ext cx="919238" cy="91923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AES</a:t>
            </a:r>
            <a:r>
              <a:rPr lang="en-US" baseline="-25000">
                <a:solidFill>
                  <a:schemeClr val="bg1"/>
                </a:solidFill>
                <a:cs typeface="Calibri"/>
              </a:rPr>
              <a:t>K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28" name="Arrow: Curved Right 27">
            <a:extLst>
              <a:ext uri="{FF2B5EF4-FFF2-40B4-BE49-F238E27FC236}">
                <a16:creationId xmlns:a16="http://schemas.microsoft.com/office/drawing/2014/main" id="{420E5DF0-6E3B-4F84-9168-87F1E9FA66D3}"/>
              </a:ext>
            </a:extLst>
          </p:cNvPr>
          <p:cNvSpPr/>
          <p:nvPr/>
        </p:nvSpPr>
        <p:spPr>
          <a:xfrm>
            <a:off x="7121948" y="1854060"/>
            <a:ext cx="278191" cy="1245809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9B986CE7-4B35-4335-BFFC-8A37E22A5107}"/>
              </a:ext>
            </a:extLst>
          </p:cNvPr>
          <p:cNvSpPr/>
          <p:nvPr/>
        </p:nvSpPr>
        <p:spPr>
          <a:xfrm flipV="1">
            <a:off x="8317109" y="1851791"/>
            <a:ext cx="302382" cy="1270000"/>
          </a:xfrm>
          <a:prstGeom prst="curved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F21B905-719B-4E10-81D9-1C59AFE0C0B2}"/>
              </a:ext>
            </a:extLst>
          </p:cNvPr>
          <p:cNvCxnSpPr>
            <a:cxnSpLocks/>
          </p:cNvCxnSpPr>
          <p:nvPr/>
        </p:nvCxnSpPr>
        <p:spPr>
          <a:xfrm flipV="1">
            <a:off x="8333768" y="3303358"/>
            <a:ext cx="587830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eft Brace 33">
            <a:extLst>
              <a:ext uri="{FF2B5EF4-FFF2-40B4-BE49-F238E27FC236}">
                <a16:creationId xmlns:a16="http://schemas.microsoft.com/office/drawing/2014/main" id="{AE839B3F-108D-4031-ABBD-BD51624273CC}"/>
              </a:ext>
            </a:extLst>
          </p:cNvPr>
          <p:cNvSpPr/>
          <p:nvPr/>
        </p:nvSpPr>
        <p:spPr>
          <a:xfrm>
            <a:off x="8926424" y="2844043"/>
            <a:ext cx="423333" cy="919238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6F7BE5-C806-4A12-8627-5EE0A0957484}"/>
              </a:ext>
            </a:extLst>
          </p:cNvPr>
          <p:cNvSpPr txBox="1"/>
          <p:nvPr/>
        </p:nvSpPr>
        <p:spPr>
          <a:xfrm>
            <a:off x="7119257" y="22932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D7F739-F69A-464A-B67E-4726B9C74389}"/>
              </a:ext>
            </a:extLst>
          </p:cNvPr>
          <p:cNvSpPr txBox="1"/>
          <p:nvPr/>
        </p:nvSpPr>
        <p:spPr>
          <a:xfrm>
            <a:off x="8631162" y="22932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69878A-4F85-4479-871D-CABC38AC8CF3}"/>
              </a:ext>
            </a:extLst>
          </p:cNvPr>
          <p:cNvCxnSpPr>
            <a:cxnSpLocks/>
          </p:cNvCxnSpPr>
          <p:nvPr/>
        </p:nvCxnSpPr>
        <p:spPr>
          <a:xfrm flipV="1">
            <a:off x="6809768" y="3303359"/>
            <a:ext cx="587830" cy="48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9639776-06B9-4FD5-9FB1-012394DB8E18}"/>
              </a:ext>
            </a:extLst>
          </p:cNvPr>
          <p:cNvSpPr txBox="1"/>
          <p:nvPr/>
        </p:nvSpPr>
        <p:spPr>
          <a:xfrm>
            <a:off x="6502400" y="31520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⊥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4C968A-1A45-493E-8897-29C5C419272F}"/>
              </a:ext>
            </a:extLst>
          </p:cNvPr>
          <p:cNvSpPr txBox="1"/>
          <p:nvPr/>
        </p:nvSpPr>
        <p:spPr>
          <a:xfrm>
            <a:off x="3345543" y="37688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Adversary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85E742-7CE9-4633-B912-432C9DBD8C07}"/>
              </a:ext>
            </a:extLst>
          </p:cNvPr>
          <p:cNvSpPr txBox="1"/>
          <p:nvPr/>
        </p:nvSpPr>
        <p:spPr>
          <a:xfrm>
            <a:off x="7361161" y="37688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Simulator</a:t>
            </a:r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49E1B6-EEA8-4F0B-9C70-395A0EC24585}"/>
              </a:ext>
            </a:extLst>
          </p:cNvPr>
          <p:cNvSpPr txBox="1"/>
          <p:nvPr/>
        </p:nvSpPr>
        <p:spPr>
          <a:xfrm>
            <a:off x="9139161" y="2849636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bg1"/>
                </a:solidFill>
                <a:cs typeface="Calibri"/>
              </a:rPr>
              <a:t>0</a:t>
            </a:r>
          </a:p>
          <a:p>
            <a:endParaRPr lang="en-US" i="1">
              <a:solidFill>
                <a:schemeClr val="bg1"/>
              </a:solidFill>
              <a:cs typeface="Calibri"/>
            </a:endParaRPr>
          </a:p>
          <a:p>
            <a:r>
              <a:rPr lang="en-US" i="1">
                <a:solidFill>
                  <a:schemeClr val="bg1"/>
                </a:solidFill>
                <a:cs typeface="Calibri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2902728-0902-4C31-9ADE-BE9583C81C59}"/>
              </a:ext>
            </a:extLst>
          </p:cNvPr>
          <p:cNvSpPr txBox="1"/>
          <p:nvPr/>
        </p:nvSpPr>
        <p:spPr>
          <a:xfrm>
            <a:off x="745067" y="4494591"/>
            <a:ext cx="1066558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Impossibility result does not apply</a:t>
            </a:r>
          </a:p>
          <a:p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The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AES-LUT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program achieves VBB :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10</a:t>
            </a:r>
            <a:r>
              <a:rPr lang="en-US" sz="2400" baseline="30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9.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10</a:t>
            </a:r>
            <a:r>
              <a:rPr lang="en-US" sz="2400" baseline="30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9.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10</a:t>
            </a:r>
            <a:r>
              <a:rPr lang="en-US" sz="2400" baseline="300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9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TB</a:t>
            </a:r>
            <a:endParaRPr lang="en-US" sz="2400" baseline="30000" dirty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Compact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VBB-AES could be impossible</a:t>
            </a:r>
          </a:p>
        </p:txBody>
      </p:sp>
    </p:spTree>
    <p:extLst>
      <p:ext uri="{BB962C8B-B14F-4D97-AF65-F5344CB8AC3E}">
        <p14:creationId xmlns:p14="http://schemas.microsoft.com/office/powerpoint/2010/main" val="183886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703245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omic Sans MS"/>
              </a:rPr>
              <a:t>Weaker 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WBC: </a:t>
            </a:r>
            <a:r>
              <a:rPr lang="en-US" dirty="0" err="1" smtClean="0">
                <a:solidFill>
                  <a:schemeClr val="accent2"/>
                </a:solidFill>
                <a:latin typeface="Comic Sans MS"/>
              </a:rPr>
              <a:t>io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 AES</a:t>
            </a:r>
            <a:endParaRPr lang="en-US" dirty="0">
              <a:solidFill>
                <a:schemeClr val="accent2"/>
              </a:solidFill>
              <a:latin typeface="Comic Sans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8BA067-76AE-422C-B4C0-BBC3B3125B80}"/>
              </a:ext>
            </a:extLst>
          </p:cNvPr>
          <p:cNvSpPr txBox="1"/>
          <p:nvPr/>
        </p:nvSpPr>
        <p:spPr>
          <a:xfrm>
            <a:off x="826081" y="1069126"/>
            <a:ext cx="11330818" cy="76841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Is this a Good Obfuscator </a:t>
            </a:r>
            <a:r>
              <a:rPr lang="en-US" sz="2400" dirty="0" smtClean="0">
                <a:solidFill>
                  <a:schemeClr val="bg1"/>
                </a:solidFill>
                <a:ea typeface="+mn-lt"/>
                <a:cs typeface="+mn-lt"/>
              </a:rPr>
              <a:t>?</a:t>
            </a:r>
          </a:p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a typeface="+mn-lt"/>
                <a:cs typeface="+mn-lt"/>
              </a:rPr>
              <a:t>   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-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iO</a:t>
            </a:r>
            <a:r>
              <a:rPr lang="en-GB" dirty="0">
                <a:solidFill>
                  <a:schemeClr val="bg1"/>
                </a:solidFill>
              </a:rPr>
              <a:t> restricted to AES</a:t>
            </a:r>
            <a:r>
              <a:rPr lang="en-GB" dirty="0" smtClean="0">
                <a:solidFill>
                  <a:schemeClr val="bg1"/>
                </a:solidFill>
              </a:rPr>
              <a:t>: Let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O(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</a:t>
            </a:r>
            <a:r>
              <a:rPr lang="en-US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k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≃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O(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P’</a:t>
            </a:r>
            <a:r>
              <a:rPr lang="en-US" baseline="-25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k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for any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</a:t>
            </a:r>
            <a:r>
              <a:rPr lang="en-US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k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≡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P’</a:t>
            </a:r>
            <a:r>
              <a:rPr lang="en-US" baseline="-25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k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≡ AES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k</a:t>
            </a: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     - This is an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iO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AES</a:t>
            </a:r>
          </a:p>
          <a:p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Good 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If key-extraction is difficult on some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</a:t>
            </a:r>
            <a:r>
              <a:rPr lang="en-US" sz="24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k</a:t>
            </a:r>
            <a:endParaRPr lang="en-US" sz="2400" baseline="-25000" dirty="0">
              <a:solidFill>
                <a:schemeClr val="accent6">
                  <a:lumMod val="60000"/>
                  <a:lumOff val="40000"/>
                </a:schemeClr>
              </a:solidFill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     - key-extraction is still difficult on 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O 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(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</a:t>
            </a:r>
            <a:r>
              <a:rPr lang="en-US" sz="24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k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     - key-extraction is difficult on any 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O 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(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</a:t>
            </a:r>
            <a:r>
              <a:rPr lang="en-US" sz="24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k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)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/>
                <a:ea typeface="+mn-lt"/>
                <a:cs typeface="+mn-lt"/>
              </a:rPr>
              <a:t>≃ 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O 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(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P'</a:t>
            </a:r>
            <a:r>
              <a:rPr lang="en-US" sz="24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k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Is 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iO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-AES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a right obfuscation notion?</a:t>
            </a:r>
          </a:p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     -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Not clear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to the community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     - 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iO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security does not ensure that an </a:t>
            </a:r>
            <a:r>
              <a:rPr lang="en-US" sz="2400" dirty="0" err="1">
                <a:solidFill>
                  <a:schemeClr val="bg1"/>
                </a:solidFill>
                <a:ea typeface="+mn-lt"/>
                <a:cs typeface="+mn-lt"/>
              </a:rPr>
              <a:t>iO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-obfuscated </a:t>
            </a:r>
          </a:p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       encryption program resists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key extraction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3200" baseline="-25000" dirty="0">
                <a:solidFill>
                  <a:schemeClr val="bg1"/>
                </a:solidFill>
                <a:ea typeface="+mn-lt"/>
                <a:cs typeface="+mn-lt"/>
              </a:rPr>
              <a:t>       </a:t>
            </a:r>
          </a:p>
          <a:p>
            <a:endParaRPr lang="en-US" sz="2400" baseline="-25000" dirty="0">
              <a:solidFill>
                <a:schemeClr val="bg1"/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8E8E55-5CA0-4B27-AEFF-4B0C2F4A772E}"/>
              </a:ext>
            </a:extLst>
          </p:cNvPr>
          <p:cNvSpPr txBox="1"/>
          <p:nvPr/>
        </p:nvSpPr>
        <p:spPr>
          <a:xfrm>
            <a:off x="1654822" y="1907371"/>
            <a:ext cx="453329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  <a:cs typeface="Segoe UI"/>
              </a:rPr>
              <a:t>1.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cs typeface="Segoe UI"/>
              </a:rPr>
              <a:t>k &lt;- Extract-key(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Segoe UI"/>
              </a:rPr>
              <a:t>P</a:t>
            </a:r>
            <a:r>
              <a:rPr lang="en-US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Segoe UI"/>
              </a:rPr>
              <a:t>k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cs typeface="Segoe UI"/>
              </a:rPr>
              <a:t>)​</a:t>
            </a:r>
          </a:p>
          <a:p>
            <a:r>
              <a:rPr lang="en-US" dirty="0">
                <a:solidFill>
                  <a:srgbClr val="FFFFFF"/>
                </a:solidFill>
                <a:cs typeface="Segoe UI"/>
              </a:rPr>
              <a:t>2. 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cs typeface="Segoe UI"/>
              </a:rPr>
              <a:t>return</a:t>
            </a:r>
            <a:r>
              <a:rPr lang="en-US" dirty="0">
                <a:solidFill>
                  <a:srgbClr val="FFFFFF"/>
                </a:solidFill>
                <a:cs typeface="Segoe UI"/>
              </a:rPr>
              <a:t> reference implementation 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Segoe UI"/>
              </a:rPr>
              <a:t>AES</a:t>
            </a:r>
            <a:r>
              <a:rPr lang="en-US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Segoe UI"/>
              </a:rPr>
              <a:t>k</a:t>
            </a:r>
            <a:endParaRPr lang="en-US" baseline="-25000" dirty="0">
              <a:solidFill>
                <a:schemeClr val="accent6">
                  <a:lumMod val="60000"/>
                  <a:lumOff val="40000"/>
                </a:schemeClr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94841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EDDB46-71FE-44D0-B072-495B18C25C46}"/>
              </a:ext>
            </a:extLst>
          </p:cNvPr>
          <p:cNvSpPr txBox="1"/>
          <p:nvPr/>
        </p:nvSpPr>
        <p:spPr>
          <a:xfrm>
            <a:off x="936662" y="441397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But they are not convenient....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CAA797-28E4-4B5F-B2AD-CEDF13D7F369}"/>
              </a:ext>
            </a:extLst>
          </p:cNvPr>
          <p:cNvSpPr txBox="1"/>
          <p:nvPr/>
        </p:nvSpPr>
        <p:spPr>
          <a:xfrm>
            <a:off x="321733" y="1882019"/>
            <a:ext cx="116694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/>
              </a:rPr>
              <a:t>The biggest drawback to using an HSM is cost.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/>
              </a:rPr>
              <a:t>(Price: Thousand to many thousand bucks)</a:t>
            </a:r>
            <a:endParaRPr lang="en-US" sz="2000" dirty="0">
              <a:solidFill>
                <a:schemeClr val="bg1"/>
              </a:solidFill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057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703245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omic Sans MS"/>
              </a:rPr>
              <a:t>WBC Security Notions</a:t>
            </a:r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8011880-C392-4D0C-97A1-D01CFDDF009A}"/>
              </a:ext>
            </a:extLst>
          </p:cNvPr>
          <p:cNvCxnSpPr/>
          <p:nvPr/>
        </p:nvCxnSpPr>
        <p:spPr>
          <a:xfrm>
            <a:off x="3470904" y="2504011"/>
            <a:ext cx="0" cy="689429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4C92CE-D87F-4FC2-891E-C3798B7CBE47}"/>
              </a:ext>
            </a:extLst>
          </p:cNvPr>
          <p:cNvCxnSpPr>
            <a:cxnSpLocks/>
          </p:cNvCxnSpPr>
          <p:nvPr/>
        </p:nvCxnSpPr>
        <p:spPr>
          <a:xfrm>
            <a:off x="7257293" y="2509913"/>
            <a:ext cx="0" cy="689429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70777C7D-58C6-448F-B413-FA09D4C45364}"/>
              </a:ext>
            </a:extLst>
          </p:cNvPr>
          <p:cNvSpPr/>
          <p:nvPr/>
        </p:nvSpPr>
        <p:spPr>
          <a:xfrm>
            <a:off x="2985407" y="1564217"/>
            <a:ext cx="1161142" cy="9434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Simple</a:t>
            </a:r>
          </a:p>
          <a:p>
            <a:pPr algn="ctr"/>
            <a:r>
              <a:rPr lang="en-US">
                <a:cs typeface="Calibri"/>
              </a:rPr>
              <a:t>AES</a:t>
            </a:r>
            <a:endParaRPr lang="en-US" dirty="0"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8A5756-9FF4-40C6-B78B-7F9F690F6596}"/>
              </a:ext>
            </a:extLst>
          </p:cNvPr>
          <p:cNvSpPr/>
          <p:nvPr/>
        </p:nvSpPr>
        <p:spPr>
          <a:xfrm>
            <a:off x="6686550" y="1564217"/>
            <a:ext cx="1161142" cy="9434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VBB</a:t>
            </a:r>
            <a:endParaRPr lang="en-US"/>
          </a:p>
          <a:p>
            <a:pPr algn="ctr"/>
            <a:r>
              <a:rPr lang="en-US">
                <a:cs typeface="Calibri"/>
              </a:rPr>
              <a:t>AES</a:t>
            </a:r>
            <a:endParaRPr lang="en-US" dirty="0">
              <a:cs typeface="Calibri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0620659-A21A-4794-9234-D438D656F550}"/>
              </a:ext>
            </a:extLst>
          </p:cNvPr>
          <p:cNvSpPr/>
          <p:nvPr/>
        </p:nvSpPr>
        <p:spPr>
          <a:xfrm>
            <a:off x="5063520" y="1525663"/>
            <a:ext cx="919238" cy="919238"/>
          </a:xfrm>
          <a:prstGeom prst="clou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iO-</a:t>
            </a:r>
          </a:p>
          <a:p>
            <a:pPr algn="ctr"/>
            <a:r>
              <a:rPr lang="en-US">
                <a:cs typeface="Calibri"/>
              </a:rPr>
              <a:t>AES</a:t>
            </a:r>
            <a:endParaRPr lang="en-US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E5FF0-05B9-4BBF-BD11-A62B54C30F18}"/>
              </a:ext>
            </a:extLst>
          </p:cNvPr>
          <p:cNvSpPr txBox="1"/>
          <p:nvPr/>
        </p:nvSpPr>
        <p:spPr>
          <a:xfrm>
            <a:off x="1567543" y="4119638"/>
            <a:ext cx="614196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We need something </a:t>
            </a:r>
            <a:endParaRPr lang="en-US" sz="2400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    - 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relaxed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 compared to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VBB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    - 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meaningful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 compared to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iO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4626A-D620-4742-880C-B182AD4256CE}"/>
              </a:ext>
            </a:extLst>
          </p:cNvPr>
          <p:cNvSpPr txBox="1"/>
          <p:nvPr/>
        </p:nvSpPr>
        <p:spPr>
          <a:xfrm>
            <a:off x="5314950" y="252881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Helvetica"/>
              </a:rPr>
              <a:t>?</a:t>
            </a:r>
            <a:endParaRPr lang="en-US" sz="2800">
              <a:cs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470904" y="3193440"/>
            <a:ext cx="378638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680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703245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omic Sans MS"/>
              </a:rPr>
              <a:t>WBC Security Notions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777C7D-58C6-448F-B413-FA09D4C45364}"/>
              </a:ext>
            </a:extLst>
          </p:cNvPr>
          <p:cNvSpPr/>
          <p:nvPr/>
        </p:nvSpPr>
        <p:spPr>
          <a:xfrm>
            <a:off x="2985407" y="1564217"/>
            <a:ext cx="1161142" cy="9434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Simple</a:t>
            </a:r>
          </a:p>
          <a:p>
            <a:pPr algn="ctr"/>
            <a:r>
              <a:rPr lang="en-US">
                <a:cs typeface="Calibri"/>
              </a:rPr>
              <a:t>AES</a:t>
            </a:r>
            <a:endParaRPr lang="en-US" dirty="0"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8A5756-9FF4-40C6-B78B-7F9F690F6596}"/>
              </a:ext>
            </a:extLst>
          </p:cNvPr>
          <p:cNvSpPr/>
          <p:nvPr/>
        </p:nvSpPr>
        <p:spPr>
          <a:xfrm>
            <a:off x="6686550" y="1564217"/>
            <a:ext cx="1161142" cy="9434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VBB</a:t>
            </a:r>
            <a:endParaRPr lang="en-US"/>
          </a:p>
          <a:p>
            <a:pPr algn="ctr"/>
            <a:r>
              <a:rPr lang="en-US">
                <a:cs typeface="Calibri"/>
              </a:rPr>
              <a:t>AES</a:t>
            </a:r>
            <a:endParaRPr lang="en-US" dirty="0">
              <a:cs typeface="Calibri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0620659-A21A-4794-9234-D438D656F550}"/>
              </a:ext>
            </a:extLst>
          </p:cNvPr>
          <p:cNvSpPr/>
          <p:nvPr/>
        </p:nvSpPr>
        <p:spPr>
          <a:xfrm>
            <a:off x="5063520" y="1525663"/>
            <a:ext cx="919238" cy="919238"/>
          </a:xfrm>
          <a:prstGeom prst="clou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iO-</a:t>
            </a:r>
          </a:p>
          <a:p>
            <a:pPr algn="ctr"/>
            <a:r>
              <a:rPr lang="en-US">
                <a:cs typeface="Calibri"/>
              </a:rPr>
              <a:t>AES</a:t>
            </a:r>
            <a:endParaRPr lang="en-US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E5FF0-05B9-4BBF-BD11-A62B54C30F18}"/>
              </a:ext>
            </a:extLst>
          </p:cNvPr>
          <p:cNvSpPr txBox="1"/>
          <p:nvPr/>
        </p:nvSpPr>
        <p:spPr>
          <a:xfrm>
            <a:off x="1567543" y="4119638"/>
            <a:ext cx="946815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We need something </a:t>
            </a:r>
            <a:endParaRPr lang="en-US" sz="240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    - 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relaxed</a:t>
            </a:r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 compared to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VBB</a:t>
            </a:r>
            <a:endParaRPr lang="en-US" sz="240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    - 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meaningful</a:t>
            </a:r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 compared to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iO 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Helvetica"/>
              </a:rPr>
              <a:t>         </a:t>
            </a:r>
            <a:r>
              <a:rPr lang="en-US" sz="2400">
                <a:solidFill>
                  <a:schemeClr val="accent1"/>
                </a:solidFill>
                <a:ea typeface="+mn-lt"/>
                <a:cs typeface="+mn-lt"/>
              </a:rPr>
              <a:t>further notions</a:t>
            </a:r>
          </a:p>
          <a:p>
            <a:endParaRPr lang="en-US" sz="2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rgbClr val="ED7D3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301509-45C9-4E13-ADB1-B0FCCEDEF6D6}"/>
              </a:ext>
            </a:extLst>
          </p:cNvPr>
          <p:cNvSpPr/>
          <p:nvPr/>
        </p:nvSpPr>
        <p:spPr>
          <a:xfrm>
            <a:off x="4634895" y="1931610"/>
            <a:ext cx="1911047" cy="9192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Further </a:t>
            </a:r>
            <a:r>
              <a:rPr lang="en-US">
                <a:solidFill>
                  <a:schemeClr val="tx1"/>
                </a:solidFill>
                <a:cs typeface="Calibri"/>
              </a:rPr>
              <a:t>WB Security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Notions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F006E4-74CD-4BD1-8CFF-10C691240743}"/>
              </a:ext>
            </a:extLst>
          </p:cNvPr>
          <p:cNvCxnSpPr/>
          <p:nvPr/>
        </p:nvCxnSpPr>
        <p:spPr>
          <a:xfrm flipH="1">
            <a:off x="4651980" y="2751818"/>
            <a:ext cx="343504" cy="3943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CED89B-D731-4149-BEEF-801CD71D24FE}"/>
              </a:ext>
            </a:extLst>
          </p:cNvPr>
          <p:cNvCxnSpPr>
            <a:cxnSpLocks/>
          </p:cNvCxnSpPr>
          <p:nvPr/>
        </p:nvCxnSpPr>
        <p:spPr>
          <a:xfrm flipH="1">
            <a:off x="5510740" y="2860674"/>
            <a:ext cx="4838" cy="345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315DD4-B56A-4854-B03E-609C2AF26810}"/>
              </a:ext>
            </a:extLst>
          </p:cNvPr>
          <p:cNvCxnSpPr>
            <a:cxnSpLocks/>
          </p:cNvCxnSpPr>
          <p:nvPr/>
        </p:nvCxnSpPr>
        <p:spPr>
          <a:xfrm>
            <a:off x="5975198" y="2800198"/>
            <a:ext cx="333829" cy="3822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9E1A577-38A9-4155-AF7F-83A0556F4E06}"/>
              </a:ext>
            </a:extLst>
          </p:cNvPr>
          <p:cNvSpPr txBox="1"/>
          <p:nvPr/>
        </p:nvSpPr>
        <p:spPr>
          <a:xfrm>
            <a:off x="4385733" y="32850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Helvetica"/>
              </a:rPr>
              <a:t>Obfuscation Scale</a:t>
            </a:r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2255CC9-EB74-4CDD-AA81-B45F2B917DA5}"/>
              </a:ext>
            </a:extLst>
          </p:cNvPr>
          <p:cNvSpPr/>
          <p:nvPr/>
        </p:nvSpPr>
        <p:spPr>
          <a:xfrm>
            <a:off x="6078510" y="5013064"/>
            <a:ext cx="568476" cy="145143"/>
          </a:xfrm>
          <a:prstGeom prst="rightArrow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011880-C392-4D0C-97A1-D01CFDDF009A}"/>
              </a:ext>
            </a:extLst>
          </p:cNvPr>
          <p:cNvCxnSpPr/>
          <p:nvPr/>
        </p:nvCxnSpPr>
        <p:spPr>
          <a:xfrm>
            <a:off x="3489192" y="2513155"/>
            <a:ext cx="0" cy="689429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8011880-C392-4D0C-97A1-D01CFDDF009A}"/>
              </a:ext>
            </a:extLst>
          </p:cNvPr>
          <p:cNvCxnSpPr/>
          <p:nvPr/>
        </p:nvCxnSpPr>
        <p:spPr>
          <a:xfrm>
            <a:off x="7265664" y="2513155"/>
            <a:ext cx="0" cy="689429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70904" y="3193440"/>
            <a:ext cx="378638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884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703245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omic Sans MS"/>
              </a:rPr>
              <a:t>WBC Security Notions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4626D-90BD-4636-8849-BB1599819472}"/>
              </a:ext>
            </a:extLst>
          </p:cNvPr>
          <p:cNvSpPr txBox="1"/>
          <p:nvPr/>
        </p:nvSpPr>
        <p:spPr>
          <a:xfrm>
            <a:off x="590199" y="1085233"/>
            <a:ext cx="11463865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Helvetica"/>
                <a:cs typeface="Helvetica"/>
              </a:rPr>
              <a:t>Unbreakability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:  Keys can not be extracted</a:t>
            </a:r>
            <a:endParaRPr lang="en-US" sz="2400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Basic requirement but not sufficient depending on </a:t>
            </a:r>
            <a:r>
              <a:rPr lang="en-US" sz="2400" dirty="0" smtClean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applications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What will happen if the adversary lifts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Segoe UI"/>
              </a:rPr>
              <a:t>AES</a:t>
            </a:r>
            <a:r>
              <a:rPr lang="en-US" sz="2400" baseline="-25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cs typeface="Segoe UI"/>
              </a:rPr>
              <a:t>k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nstead of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K</a:t>
            </a:r>
          </a:p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White-Box Security Notions for Symmetric Encryption Schemes (SAC 2013)</a:t>
            </a:r>
          </a:p>
          <a:p>
            <a:pPr marL="342900" indent="-342900">
              <a:buFont typeface="Arial,Sans-Serif"/>
              <a:buChar char="•"/>
            </a:pP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Towards Security Notions for White-Box Cryptography (ISC 2009)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B07B0-0D0F-4774-98B6-222FC91618E5}"/>
              </a:ext>
            </a:extLst>
          </p:cNvPr>
          <p:cNvSpPr/>
          <p:nvPr/>
        </p:nvSpPr>
        <p:spPr>
          <a:xfrm>
            <a:off x="1496036" y="2088896"/>
            <a:ext cx="1161142" cy="919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WB-AES</a:t>
            </a:r>
            <a:r>
              <a:rPr lang="en-US" baseline="-25000" dirty="0">
                <a:solidFill>
                  <a:schemeClr val="tx1"/>
                </a:solidFill>
                <a:ea typeface="+mn-lt"/>
                <a:cs typeface="+mn-lt"/>
              </a:rPr>
              <a:t>K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3A8A22-6FF0-4BF0-8429-FF9C0743A8C3}"/>
              </a:ext>
            </a:extLst>
          </p:cNvPr>
          <p:cNvCxnSpPr/>
          <p:nvPr/>
        </p:nvCxnSpPr>
        <p:spPr>
          <a:xfrm flipV="1">
            <a:off x="2657177" y="2555773"/>
            <a:ext cx="914400" cy="483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C80A591-5238-4369-84E1-D402BA68BFEF}"/>
              </a:ext>
            </a:extLst>
          </p:cNvPr>
          <p:cNvSpPr/>
          <p:nvPr/>
        </p:nvSpPr>
        <p:spPr>
          <a:xfrm>
            <a:off x="3571881" y="2096456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tx1"/>
                </a:solidFill>
                <a:ea typeface="+mn-lt"/>
                <a:cs typeface="+mn-lt"/>
              </a:rPr>
              <a:t>A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696B30-7B8F-48BB-A084-50C60C35B50E}"/>
              </a:ext>
            </a:extLst>
          </p:cNvPr>
          <p:cNvCxnSpPr>
            <a:cxnSpLocks/>
          </p:cNvCxnSpPr>
          <p:nvPr/>
        </p:nvCxnSpPr>
        <p:spPr>
          <a:xfrm flipV="1">
            <a:off x="4495652" y="2555772"/>
            <a:ext cx="914400" cy="483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F9C23E-3233-49CC-B7E3-D14D5BF7B39C}"/>
              </a:ext>
            </a:extLst>
          </p:cNvPr>
          <p:cNvSpPr txBox="1"/>
          <p:nvPr/>
        </p:nvSpPr>
        <p:spPr>
          <a:xfrm>
            <a:off x="5371350" y="237797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Helvetica"/>
              </a:rPr>
              <a:t>K</a:t>
            </a:r>
            <a:endParaRPr lang="en-US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CEB89D6F-0453-43A7-8365-E7A2FD5BA2A8}"/>
              </a:ext>
            </a:extLst>
          </p:cNvPr>
          <p:cNvSpPr/>
          <p:nvPr/>
        </p:nvSpPr>
        <p:spPr>
          <a:xfrm>
            <a:off x="4435179" y="2088895"/>
            <a:ext cx="1028095" cy="967619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89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703245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omic Sans MS"/>
              </a:rPr>
              <a:t>WBC Security Notions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4626D-90BD-4636-8849-BB1599819472}"/>
              </a:ext>
            </a:extLst>
          </p:cNvPr>
          <p:cNvSpPr txBox="1"/>
          <p:nvPr/>
        </p:nvSpPr>
        <p:spPr>
          <a:xfrm>
            <a:off x="672495" y="1277257"/>
            <a:ext cx="11463865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Incompressibility: hardness of compression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Prevents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Code-Lifting</a:t>
            </a:r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. Makes sharing the code at a large scale less convenient</a:t>
            </a:r>
            <a:endParaRPr lang="en-US" sz="2400" dirty="0">
              <a:solidFill>
                <a:schemeClr val="bg1"/>
              </a:solidFill>
              <a:latin typeface="Helvetica"/>
              <a:ea typeface="+mn-lt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  </a:t>
            </a:r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 Some primitives based on this idea</a:t>
            </a:r>
            <a:endParaRPr lang="en-US" sz="2400" dirty="0">
              <a:solidFill>
                <a:schemeClr val="bg1"/>
              </a:solidFill>
              <a:latin typeface="Helvetica"/>
              <a:cs typeface="Calibri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     - Block-ciphers based on large tables (ASIACRYPT 2016)</a:t>
            </a:r>
            <a:endParaRPr lang="en-US" dirty="0">
              <a:solidFill>
                <a:schemeClr val="bg1"/>
              </a:solidFill>
              <a:latin typeface="Helvetica"/>
              <a:cs typeface="Calibri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     - Big-key cipher (CRYPTO 2016)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B07B0-0D0F-4774-98B6-222FC91618E5}"/>
              </a:ext>
            </a:extLst>
          </p:cNvPr>
          <p:cNvSpPr/>
          <p:nvPr/>
        </p:nvSpPr>
        <p:spPr>
          <a:xfrm>
            <a:off x="1514324" y="2463800"/>
            <a:ext cx="1161142" cy="919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WB-AES</a:t>
            </a:r>
            <a:r>
              <a:rPr lang="en-US" baseline="-25000">
                <a:solidFill>
                  <a:schemeClr val="tx1"/>
                </a:solidFill>
                <a:ea typeface="+mn-lt"/>
                <a:cs typeface="+mn-lt"/>
              </a:rPr>
              <a:t>K</a:t>
            </a:r>
          </a:p>
          <a:p>
            <a:pPr algn="ctr"/>
            <a:r>
              <a:rPr lang="en-US" baseline="-25000">
                <a:solidFill>
                  <a:schemeClr val="tx1"/>
                </a:solidFill>
                <a:cs typeface="Calibri"/>
              </a:rPr>
              <a:t>&gt; 10 GB</a:t>
            </a:r>
            <a:endParaRPr lang="en-US" baseline="-25000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3A8A22-6FF0-4BF0-8429-FF9C0743A8C3}"/>
              </a:ext>
            </a:extLst>
          </p:cNvPr>
          <p:cNvCxnSpPr/>
          <p:nvPr/>
        </p:nvCxnSpPr>
        <p:spPr>
          <a:xfrm flipV="1">
            <a:off x="2675465" y="2930677"/>
            <a:ext cx="914400" cy="483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C80A591-5238-4369-84E1-D402BA68BFEF}"/>
              </a:ext>
            </a:extLst>
          </p:cNvPr>
          <p:cNvSpPr/>
          <p:nvPr/>
        </p:nvSpPr>
        <p:spPr>
          <a:xfrm>
            <a:off x="3590169" y="247136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tx1"/>
                </a:solidFill>
                <a:ea typeface="+mn-lt"/>
                <a:cs typeface="+mn-lt"/>
              </a:rPr>
              <a:t>A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696B30-7B8F-48BB-A084-50C60C35B50E}"/>
              </a:ext>
            </a:extLst>
          </p:cNvPr>
          <p:cNvCxnSpPr>
            <a:cxnSpLocks/>
          </p:cNvCxnSpPr>
          <p:nvPr/>
        </p:nvCxnSpPr>
        <p:spPr>
          <a:xfrm flipV="1">
            <a:off x="4513940" y="2930676"/>
            <a:ext cx="1809447" cy="483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CEB89D6F-0453-43A7-8365-E7A2FD5BA2A8}"/>
              </a:ext>
            </a:extLst>
          </p:cNvPr>
          <p:cNvSpPr/>
          <p:nvPr/>
        </p:nvSpPr>
        <p:spPr>
          <a:xfrm>
            <a:off x="4804229" y="2391227"/>
            <a:ext cx="1100666" cy="955524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8A6B38-EC25-48A8-B815-C75445ABA64E}"/>
              </a:ext>
            </a:extLst>
          </p:cNvPr>
          <p:cNvSpPr/>
          <p:nvPr/>
        </p:nvSpPr>
        <p:spPr>
          <a:xfrm>
            <a:off x="6328228" y="2621037"/>
            <a:ext cx="1088571" cy="6168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 AES</a:t>
            </a:r>
            <a:r>
              <a:rPr lang="en-US" baseline="-25000" dirty="0">
                <a:solidFill>
                  <a:schemeClr val="tx1"/>
                </a:solidFill>
                <a:ea typeface="+mn-lt"/>
                <a:cs typeface="+mn-lt"/>
              </a:rPr>
              <a:t>K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en-US" baseline="-25000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&lt; 10 KB</a:t>
            </a:r>
            <a:endParaRPr lang="en-US" baseline="-250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208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703245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omic Sans MS"/>
              </a:rPr>
              <a:t>WBC Security Notions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4626D-90BD-4636-8849-BB1599819472}"/>
              </a:ext>
            </a:extLst>
          </p:cNvPr>
          <p:cNvSpPr txBox="1"/>
          <p:nvPr/>
        </p:nvSpPr>
        <p:spPr>
          <a:xfrm>
            <a:off x="672495" y="1277257"/>
            <a:ext cx="11463865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One-</a:t>
            </a:r>
            <a:r>
              <a:rPr lang="en-US" sz="2400" dirty="0" err="1">
                <a:solidFill>
                  <a:schemeClr val="bg1"/>
                </a:solidFill>
                <a:latin typeface="Helvetica"/>
                <a:cs typeface="Helvetica"/>
              </a:rPr>
              <a:t>Wayness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:  </a:t>
            </a:r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hardness of inversion</a:t>
            </a: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>
              <a:buFont typeface="Arial"/>
            </a:pPr>
            <a:endParaRPr lang="en-US" sz="2400" dirty="0">
              <a:solidFill>
                <a:schemeClr val="bg1"/>
              </a:solidFill>
              <a:latin typeface="Helvetica"/>
              <a:ea typeface="+mn-lt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Turns AES into a public-key cryptosystem</a:t>
            </a:r>
            <a:endParaRPr lang="en-US" sz="2400" dirty="0">
              <a:solidFill>
                <a:schemeClr val="bg1"/>
              </a:solidFill>
              <a:latin typeface="Helvetica"/>
              <a:ea typeface="+mn-lt"/>
              <a:cs typeface="Helvetica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 Application: Public Key crypto with light-weight private operations</a:t>
            </a:r>
          </a:p>
          <a:p>
            <a:pPr marL="285750" indent="-285750">
              <a:buFont typeface="Arial,Sans-Serif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B07B0-0D0F-4774-98B6-222FC91618E5}"/>
              </a:ext>
            </a:extLst>
          </p:cNvPr>
          <p:cNvSpPr/>
          <p:nvPr/>
        </p:nvSpPr>
        <p:spPr>
          <a:xfrm>
            <a:off x="1514324" y="2463800"/>
            <a:ext cx="1161142" cy="919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WB-AES</a:t>
            </a:r>
            <a:r>
              <a:rPr lang="en-US" baseline="-25000">
                <a:solidFill>
                  <a:schemeClr val="tx1"/>
                </a:solidFill>
                <a:ea typeface="+mn-lt"/>
                <a:cs typeface="+mn-lt"/>
              </a:rPr>
              <a:t>K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3A8A22-6FF0-4BF0-8429-FF9C0743A8C3}"/>
              </a:ext>
            </a:extLst>
          </p:cNvPr>
          <p:cNvCxnSpPr/>
          <p:nvPr/>
        </p:nvCxnSpPr>
        <p:spPr>
          <a:xfrm flipV="1">
            <a:off x="2675465" y="2930677"/>
            <a:ext cx="914400" cy="483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C80A591-5238-4369-84E1-D402BA68BFEF}"/>
              </a:ext>
            </a:extLst>
          </p:cNvPr>
          <p:cNvSpPr/>
          <p:nvPr/>
        </p:nvSpPr>
        <p:spPr>
          <a:xfrm>
            <a:off x="3590169" y="2471360"/>
            <a:ext cx="919238" cy="9192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tx1"/>
                </a:solidFill>
                <a:ea typeface="+mn-lt"/>
                <a:cs typeface="+mn-lt"/>
              </a:rPr>
              <a:t>A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696B30-7B8F-48BB-A084-50C60C35B50E}"/>
              </a:ext>
            </a:extLst>
          </p:cNvPr>
          <p:cNvCxnSpPr>
            <a:cxnSpLocks/>
          </p:cNvCxnSpPr>
          <p:nvPr/>
        </p:nvCxnSpPr>
        <p:spPr>
          <a:xfrm flipV="1">
            <a:off x="4513940" y="2930676"/>
            <a:ext cx="914400" cy="483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F9C23E-3233-49CC-B7E3-D14D5BF7B39C}"/>
              </a:ext>
            </a:extLst>
          </p:cNvPr>
          <p:cNvSpPr txBox="1"/>
          <p:nvPr/>
        </p:nvSpPr>
        <p:spPr>
          <a:xfrm>
            <a:off x="5389638" y="27528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Helvetica"/>
                <a:cs typeface="Helvetica"/>
              </a:rPr>
              <a:t>m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CEB89D6F-0453-43A7-8365-E7A2FD5BA2A8}"/>
              </a:ext>
            </a:extLst>
          </p:cNvPr>
          <p:cNvSpPr/>
          <p:nvPr/>
        </p:nvSpPr>
        <p:spPr>
          <a:xfrm>
            <a:off x="4453467" y="2463799"/>
            <a:ext cx="1028095" cy="967619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F11B4A-7F8F-479C-84C1-57E6456F5730}"/>
              </a:ext>
            </a:extLst>
          </p:cNvPr>
          <p:cNvSpPr txBox="1"/>
          <p:nvPr/>
        </p:nvSpPr>
        <p:spPr>
          <a:xfrm>
            <a:off x="1906208" y="179735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Helvetica"/>
                <a:cs typeface="Helvetica"/>
              </a:rPr>
              <a:t>m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645F1C-6C0D-4EBC-99D2-633055DFCCB1}"/>
              </a:ext>
            </a:extLst>
          </p:cNvPr>
          <p:cNvSpPr txBox="1"/>
          <p:nvPr/>
        </p:nvSpPr>
        <p:spPr>
          <a:xfrm>
            <a:off x="1966685" y="368420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Helvetica"/>
                <a:cs typeface="Helvetica"/>
              </a:rPr>
              <a:t>c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890A0D-8DE5-4056-AB2E-E529C49F417B}"/>
              </a:ext>
            </a:extLst>
          </p:cNvPr>
          <p:cNvCxnSpPr>
            <a:cxnSpLocks/>
          </p:cNvCxnSpPr>
          <p:nvPr/>
        </p:nvCxnSpPr>
        <p:spPr>
          <a:xfrm>
            <a:off x="2094893" y="2088847"/>
            <a:ext cx="7258" cy="37011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A5C9C9-74C7-47B7-95DA-F64FFB4DCD76}"/>
              </a:ext>
            </a:extLst>
          </p:cNvPr>
          <p:cNvCxnSpPr>
            <a:cxnSpLocks/>
          </p:cNvCxnSpPr>
          <p:nvPr/>
        </p:nvCxnSpPr>
        <p:spPr>
          <a:xfrm>
            <a:off x="2094892" y="3383037"/>
            <a:ext cx="7258" cy="37011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E0AFF01-57C3-483D-A23F-7EE0120F5556}"/>
              </a:ext>
            </a:extLst>
          </p:cNvPr>
          <p:cNvCxnSpPr/>
          <p:nvPr/>
        </p:nvCxnSpPr>
        <p:spPr>
          <a:xfrm flipV="1">
            <a:off x="2252133" y="3208867"/>
            <a:ext cx="1410304" cy="6096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917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50E0B52C-471C-425A-B303-B8F6802CC7C2}"/>
              </a:ext>
            </a:extLst>
          </p:cNvPr>
          <p:cNvSpPr txBox="1"/>
          <p:nvPr/>
        </p:nvSpPr>
        <p:spPr>
          <a:xfrm>
            <a:off x="686226" y="1666818"/>
            <a:ext cx="11105444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endParaRPr sz="2800">
              <a:solidFill>
                <a:schemeClr val="bg1">
                  <a:lumMod val="8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r>
              <a:rPr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Obfuscation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r>
              <a:rPr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3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White Box Crypto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 sz="2400"/>
            </a:pPr>
            <a:r>
              <a:rPr sz="2800" dirty="0">
                <a:solidFill>
                  <a:schemeClr val="bg1"/>
                </a:solidFill>
                <a:latin typeface="+mj-lt"/>
              </a:rPr>
              <a:t>4 </a:t>
            </a: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White Box AES</a:t>
            </a:r>
          </a:p>
          <a:p>
            <a:pPr>
              <a:defRPr sz="2400"/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/>
            </a:endParaRPr>
          </a:p>
          <a:p>
            <a:pPr>
              <a:defRPr sz="2400"/>
            </a:pPr>
            <a:endParaRPr sz="2800">
              <a:solidFill>
                <a:schemeClr val="bg1">
                  <a:lumMod val="85000"/>
                </a:schemeClr>
              </a:solidFill>
              <a:latin typeface="+mj-l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F78DF-4A1C-4B81-9B7C-E13258E1427B}"/>
              </a:ext>
            </a:extLst>
          </p:cNvPr>
          <p:cNvSpPr txBox="1"/>
          <p:nvPr/>
        </p:nvSpPr>
        <p:spPr>
          <a:xfrm>
            <a:off x="441676" y="335842"/>
            <a:ext cx="41543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 sz="32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accent2"/>
                </a:solidFill>
                <a:latin typeface="Comic Sans MS"/>
              </a:rPr>
              <a:t>Outline of the Talk</a:t>
            </a:r>
            <a:endParaRPr lang="en-US">
              <a:solidFill>
                <a:schemeClr val="accent2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10553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877416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omic Sans MS"/>
              </a:rPr>
              <a:t>White Box AES (Chow et al., SAC 2002)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4626D-90BD-4636-8849-BB1599819472}"/>
              </a:ext>
            </a:extLst>
          </p:cNvPr>
          <p:cNvSpPr txBox="1"/>
          <p:nvPr/>
        </p:nvSpPr>
        <p:spPr>
          <a:xfrm>
            <a:off x="580529" y="2288878"/>
            <a:ext cx="11463865" cy="85869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First significant work on White-box AES</a:t>
            </a:r>
            <a:endParaRPr lang="en-US" sz="2400" dirty="0">
              <a:solidFill>
                <a:schemeClr val="bg1"/>
              </a:solidFill>
              <a:latin typeface="Helvetica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Two steps:</a:t>
            </a:r>
            <a:endParaRPr lang="en-US" sz="2400" dirty="0">
              <a:solidFill>
                <a:schemeClr val="bg1"/>
              </a:solidFill>
              <a:latin typeface="Helvetica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    </a:t>
            </a:r>
            <a:r>
              <a:rPr lang="en-US" sz="2400" dirty="0">
                <a:solidFill>
                  <a:srgbClr val="000000"/>
                </a:solidFill>
                <a:latin typeface="Helvetica"/>
                <a:ea typeface="+mn-lt"/>
                <a:cs typeface="+mn-lt"/>
              </a:rPr>
              <a:t> </a:t>
            </a:r>
            <a:r>
              <a:rPr lang="en-US" sz="240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- First step: represent AES as a network of look-up tables</a:t>
            </a:r>
            <a:endParaRPr lang="en-US" sz="240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r>
              <a:rPr lang="en-US" sz="2400">
                <a:solidFill>
                  <a:schemeClr val="bg1"/>
                </a:solidFill>
                <a:latin typeface="Helvetica"/>
                <a:cs typeface="Calibri" panose="020F0502020204030204"/>
              </a:rPr>
              <a:t>    - R</a:t>
            </a:r>
            <a:r>
              <a:rPr lang="en-US" sz="240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andomize the look-up tables (with random encodings)</a:t>
            </a:r>
          </a:p>
          <a:p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r>
              <a:rPr lang="en-US" sz="2400">
                <a:solidFill>
                  <a:schemeClr val="bg1"/>
                </a:solidFill>
                <a:latin typeface="Helvetica"/>
                <a:cs typeface="Calibri" panose="020F0502020204030204"/>
              </a:rPr>
              <a:t>    - 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Intuition: encoded tables bring no information on the key</a:t>
            </a: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   </a:t>
            </a:r>
          </a:p>
          <a:p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84288-115C-43A2-B1E3-12E1F68161C8}"/>
              </a:ext>
            </a:extLst>
          </p:cNvPr>
          <p:cNvSpPr txBox="1"/>
          <p:nvPr/>
        </p:nvSpPr>
        <p:spPr>
          <a:xfrm>
            <a:off x="953814" y="1413641"/>
            <a:ext cx="67239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/>
              </a:rPr>
              <a:t>My Assumption: AES is Known to Everyone 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090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877416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omic Sans MS"/>
              </a:rPr>
              <a:t>White Box AES (Chow et al., SAC 2002)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4626D-90BD-4636-8849-BB1599819472}"/>
              </a:ext>
            </a:extLst>
          </p:cNvPr>
          <p:cNvSpPr txBox="1"/>
          <p:nvPr/>
        </p:nvSpPr>
        <p:spPr>
          <a:xfrm>
            <a:off x="685633" y="1329809"/>
            <a:ext cx="1146386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AES: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Key Add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,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SBox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 S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,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SR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,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MC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(Total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9.5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Rounds) +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Key Add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Nonlinear Op: </a:t>
            </a:r>
            <a:r>
              <a:rPr lang="en-US" sz="2400" dirty="0" err="1">
                <a:solidFill>
                  <a:schemeClr val="bg1"/>
                </a:solidFill>
                <a:latin typeface="Helvetica"/>
                <a:cs typeface="Calibri" panose="020F0502020204030204"/>
              </a:rPr>
              <a:t>SBox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(Implemented by LUT</a:t>
            </a:r>
            <a:r>
              <a:rPr lang="en-US" sz="2400" dirty="0" smtClean="0">
                <a:solidFill>
                  <a:schemeClr val="bg1"/>
                </a:solidFill>
                <a:latin typeface="Helvetica"/>
                <a:cs typeface="Calibri" panose="020F0502020204030204"/>
              </a:rPr>
              <a:t>)</a:t>
            </a: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53088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274725"/>
            <a:ext cx="877416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AES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s://upload.wikimedia.org/wikipedia/commons/thumb/a/ad/AES-AddRoundKey.svg/1024px-AES-AddRoundKe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04" y="1352516"/>
            <a:ext cx="2874091" cy="232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a/a4/AES-SubBytes.svg/1920px-AES-SubByte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769" y="1352516"/>
            <a:ext cx="3062008" cy="158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6/66/AES-ShiftRows.svg/1920px-AES-ShiftRow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457" y="4909657"/>
            <a:ext cx="3058320" cy="110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7/76/AES-MixColumns.svg/1920px-AES-MixColumns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26" y="4832380"/>
            <a:ext cx="2652769" cy="126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iped Right Arrow 3"/>
          <p:cNvSpPr/>
          <p:nvPr/>
        </p:nvSpPr>
        <p:spPr>
          <a:xfrm>
            <a:off x="6828406" y="1698400"/>
            <a:ext cx="1444752" cy="629833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riped Right Arrow 9"/>
          <p:cNvSpPr/>
          <p:nvPr/>
        </p:nvSpPr>
        <p:spPr>
          <a:xfrm rot="5400000">
            <a:off x="9643369" y="3451002"/>
            <a:ext cx="1444752" cy="629833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riped Right Arrow 10"/>
          <p:cNvSpPr/>
          <p:nvPr/>
        </p:nvSpPr>
        <p:spPr>
          <a:xfrm rot="10800000">
            <a:off x="6910544" y="5148686"/>
            <a:ext cx="1444752" cy="629833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riped Right Arrow 11"/>
          <p:cNvSpPr/>
          <p:nvPr/>
        </p:nvSpPr>
        <p:spPr>
          <a:xfrm rot="16200000">
            <a:off x="4803145" y="3575971"/>
            <a:ext cx="1444752" cy="629833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4" name="Picture 10" descr="Flow diagram encryption of AES [7]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8" y="2195935"/>
            <a:ext cx="25336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3063367" y="856154"/>
            <a:ext cx="8974829" cy="5632311"/>
          </a:xfrm>
          <a:prstGeom prst="rect">
            <a:avLst/>
          </a:prstGeom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/>
              </a:rPr>
              <a:t>One Round AES</a:t>
            </a:r>
          </a:p>
          <a:p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75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877416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omic Sans MS"/>
              </a:rPr>
              <a:t>White Box AES (Chow et al., SAC 2002)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4626D-90BD-4636-8849-BB1599819472}"/>
              </a:ext>
            </a:extLst>
          </p:cNvPr>
          <p:cNvSpPr txBox="1"/>
          <p:nvPr/>
        </p:nvSpPr>
        <p:spPr>
          <a:xfrm>
            <a:off x="658201" y="1070909"/>
            <a:ext cx="1146386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AES: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Key Add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,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SBox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 S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,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SR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,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MC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(Total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9.5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Rounds) +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Key Add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Nonlinear Op: </a:t>
            </a:r>
            <a:r>
              <a:rPr lang="en-US" sz="2400" dirty="0" err="1">
                <a:solidFill>
                  <a:schemeClr val="bg1"/>
                </a:solidFill>
                <a:latin typeface="Helvetica"/>
                <a:cs typeface="Calibri" panose="020F0502020204030204"/>
              </a:rPr>
              <a:t>SBox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(Implemented by LUT)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WB-AES plays the Trick</a:t>
            </a:r>
          </a:p>
          <a:p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    - Use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TBox</a:t>
            </a:r>
            <a:r>
              <a:rPr lang="en-US" sz="24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k</a:t>
            </a:r>
            <a:r>
              <a:rPr lang="en-US" sz="2400" baseline="-250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(instead of </a:t>
            </a:r>
            <a:r>
              <a:rPr lang="en-US" sz="2400" dirty="0" err="1">
                <a:solidFill>
                  <a:schemeClr val="bg1"/>
                </a:solidFill>
                <a:latin typeface="Helvetica"/>
                <a:cs typeface="Calibri" panose="020F0502020204030204"/>
              </a:rPr>
              <a:t>SBox</a:t>
            </a:r>
            <a:r>
              <a:rPr lang="en-US" sz="2400" dirty="0" smtClean="0">
                <a:solidFill>
                  <a:schemeClr val="bg1"/>
                </a:solidFill>
                <a:latin typeface="Helvetica"/>
                <a:cs typeface="Calibri" panose="020F0502020204030204"/>
              </a:rPr>
              <a:t>)</a:t>
            </a: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E7F313-A221-4A3C-BE63-3ACF558F021D}"/>
              </a:ext>
            </a:extLst>
          </p:cNvPr>
          <p:cNvSpPr/>
          <p:nvPr/>
        </p:nvSpPr>
        <p:spPr>
          <a:xfrm>
            <a:off x="7300370" y="5030590"/>
            <a:ext cx="862306" cy="7876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Calibri"/>
              </a:rPr>
              <a:t>T</a:t>
            </a:r>
            <a:endParaRPr lang="en-US" sz="1600" b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D35AE8-A00B-42C7-8999-8763C06D3A60}"/>
              </a:ext>
            </a:extLst>
          </p:cNvPr>
          <p:cNvCxnSpPr>
            <a:cxnSpLocks/>
          </p:cNvCxnSpPr>
          <p:nvPr/>
        </p:nvCxnSpPr>
        <p:spPr>
          <a:xfrm flipV="1">
            <a:off x="6849442" y="5412429"/>
            <a:ext cx="450403" cy="483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76AE08-F1E5-4C62-93D7-5343DFB56C13}"/>
              </a:ext>
            </a:extLst>
          </p:cNvPr>
          <p:cNvSpPr txBox="1"/>
          <p:nvPr/>
        </p:nvSpPr>
        <p:spPr>
          <a:xfrm>
            <a:off x="6523515" y="5220506"/>
            <a:ext cx="5905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Helvetica"/>
              </a:rPr>
              <a:t>x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5E7619-AA8A-46A2-B8BA-321FD6C717DA}"/>
              </a:ext>
            </a:extLst>
          </p:cNvPr>
          <p:cNvCxnSpPr>
            <a:cxnSpLocks/>
          </p:cNvCxnSpPr>
          <p:nvPr/>
        </p:nvCxnSpPr>
        <p:spPr>
          <a:xfrm>
            <a:off x="7759087" y="4786646"/>
            <a:ext cx="3713" cy="23164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269B45-6CB1-4F37-AD7C-BFFF1D09197F}"/>
              </a:ext>
            </a:extLst>
          </p:cNvPr>
          <p:cNvSpPr txBox="1"/>
          <p:nvPr/>
        </p:nvSpPr>
        <p:spPr>
          <a:xfrm>
            <a:off x="7611696" y="440693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Helvetica"/>
              </a:rPr>
              <a:t>k</a:t>
            </a: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660B7E-034E-4040-999B-E3FA316C2DE1}"/>
              </a:ext>
            </a:extLst>
          </p:cNvPr>
          <p:cNvCxnSpPr>
            <a:cxnSpLocks/>
          </p:cNvCxnSpPr>
          <p:nvPr/>
        </p:nvCxnSpPr>
        <p:spPr>
          <a:xfrm>
            <a:off x="8001410" y="5405172"/>
            <a:ext cx="555506" cy="83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6A5C8B1-C042-43E3-9C56-50A6D337E7DC}"/>
              </a:ext>
            </a:extLst>
          </p:cNvPr>
          <p:cNvSpPr txBox="1"/>
          <p:nvPr/>
        </p:nvSpPr>
        <p:spPr>
          <a:xfrm>
            <a:off x="8556916" y="52008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Helvetica"/>
              </a:rPr>
              <a:t>y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7F313-A221-4A3C-BE63-3ACF558F021D}"/>
              </a:ext>
            </a:extLst>
          </p:cNvPr>
          <p:cNvSpPr/>
          <p:nvPr/>
        </p:nvSpPr>
        <p:spPr>
          <a:xfrm>
            <a:off x="3808904" y="5030590"/>
            <a:ext cx="862306" cy="7876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Calibri"/>
              </a:rPr>
              <a:t>S</a:t>
            </a:r>
            <a:endParaRPr lang="en-US" sz="1600" b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D35AE8-A00B-42C7-8999-8763C06D3A60}"/>
              </a:ext>
            </a:extLst>
          </p:cNvPr>
          <p:cNvCxnSpPr>
            <a:cxnSpLocks/>
          </p:cNvCxnSpPr>
          <p:nvPr/>
        </p:nvCxnSpPr>
        <p:spPr>
          <a:xfrm flipV="1">
            <a:off x="3357976" y="5412429"/>
            <a:ext cx="450403" cy="483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76AE08-F1E5-4C62-93D7-5343DFB56C13}"/>
              </a:ext>
            </a:extLst>
          </p:cNvPr>
          <p:cNvSpPr txBox="1"/>
          <p:nvPr/>
        </p:nvSpPr>
        <p:spPr>
          <a:xfrm>
            <a:off x="2353649" y="5227763"/>
            <a:ext cx="3259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Helvetica"/>
              </a:rPr>
              <a:t>x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5E7619-AA8A-46A2-B8BA-321FD6C717DA}"/>
              </a:ext>
            </a:extLst>
          </p:cNvPr>
          <p:cNvCxnSpPr>
            <a:cxnSpLocks/>
          </p:cNvCxnSpPr>
          <p:nvPr/>
        </p:nvCxnSpPr>
        <p:spPr>
          <a:xfrm>
            <a:off x="3221207" y="5076170"/>
            <a:ext cx="3713" cy="23164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1269B45-6CB1-4F37-AD7C-BFFF1D09197F}"/>
              </a:ext>
            </a:extLst>
          </p:cNvPr>
          <p:cNvSpPr txBox="1"/>
          <p:nvPr/>
        </p:nvSpPr>
        <p:spPr>
          <a:xfrm>
            <a:off x="3073816" y="46964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Helvetica"/>
              </a:rPr>
              <a:t>k</a:t>
            </a: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660B7E-034E-4040-999B-E3FA316C2DE1}"/>
              </a:ext>
            </a:extLst>
          </p:cNvPr>
          <p:cNvCxnSpPr>
            <a:cxnSpLocks/>
          </p:cNvCxnSpPr>
          <p:nvPr/>
        </p:nvCxnSpPr>
        <p:spPr>
          <a:xfrm>
            <a:off x="4509944" y="5405172"/>
            <a:ext cx="555506" cy="83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6A5C8B1-C042-43E3-9C56-50A6D337E7DC}"/>
              </a:ext>
            </a:extLst>
          </p:cNvPr>
          <p:cNvSpPr txBox="1"/>
          <p:nvPr/>
        </p:nvSpPr>
        <p:spPr>
          <a:xfrm>
            <a:off x="5065450" y="5200860"/>
            <a:ext cx="9878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Helvetica"/>
              </a:rPr>
              <a:t>y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3D35AE8-A00B-42C7-8999-8763C06D3A60}"/>
              </a:ext>
            </a:extLst>
          </p:cNvPr>
          <p:cNvCxnSpPr>
            <a:cxnSpLocks/>
          </p:cNvCxnSpPr>
          <p:nvPr/>
        </p:nvCxnSpPr>
        <p:spPr>
          <a:xfrm flipV="1">
            <a:off x="2648177" y="5419578"/>
            <a:ext cx="450403" cy="483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Or 3"/>
          <p:cNvSpPr/>
          <p:nvPr/>
        </p:nvSpPr>
        <p:spPr>
          <a:xfrm>
            <a:off x="3093535" y="5298879"/>
            <a:ext cx="271801" cy="286278"/>
          </a:xfrm>
          <a:prstGeom prst="flowChartOr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636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EDDB46-71FE-44D0-B072-495B18C25C46}"/>
              </a:ext>
            </a:extLst>
          </p:cNvPr>
          <p:cNvSpPr txBox="1"/>
          <p:nvPr/>
        </p:nvSpPr>
        <p:spPr>
          <a:xfrm>
            <a:off x="936662" y="441397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But they are not convenient....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CAA797-28E4-4B5F-B2AD-CEDF13D7F369}"/>
              </a:ext>
            </a:extLst>
          </p:cNvPr>
          <p:cNvSpPr txBox="1"/>
          <p:nvPr/>
        </p:nvSpPr>
        <p:spPr>
          <a:xfrm>
            <a:off x="321733" y="1882019"/>
            <a:ext cx="116694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/>
              </a:rPr>
              <a:t>The biggest drawback to using an HSM is cost.</a:t>
            </a:r>
          </a:p>
          <a:p>
            <a:r>
              <a:rPr lang="en-US" sz="2000">
                <a:solidFill>
                  <a:schemeClr val="bg1"/>
                </a:solidFill>
                <a:latin typeface="Comic Sans MS"/>
              </a:rPr>
              <a:t>(Price: Thousand to many thousand bucks)</a:t>
            </a:r>
            <a:endParaRPr lang="en-US" sz="2000">
              <a:solidFill>
                <a:schemeClr val="bg1"/>
              </a:solidFill>
              <a:latin typeface="Comic Sans MS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FBEB0-B4EB-4AC9-889D-961C6A3FC25E}"/>
              </a:ext>
            </a:extLst>
          </p:cNvPr>
          <p:cNvSpPr txBox="1"/>
          <p:nvPr/>
        </p:nvSpPr>
        <p:spPr>
          <a:xfrm>
            <a:off x="321733" y="3200400"/>
            <a:ext cx="1158481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/>
              </a:rPr>
              <a:t>Difficulty in upgrading. If a weakness is exposed </a:t>
            </a:r>
          </a:p>
          <a:p>
            <a:r>
              <a:rPr lang="en-US" sz="2000">
                <a:solidFill>
                  <a:schemeClr val="bg1"/>
                </a:solidFill>
                <a:latin typeface="Comic Sans MS"/>
              </a:rPr>
              <a:t>it is not easy to upgrade. Bugs, security</a:t>
            </a:r>
            <a:r>
              <a:rPr lang="en-US" sz="2000">
                <a:solidFill>
                  <a:schemeClr val="bg1"/>
                </a:solidFill>
                <a:latin typeface="Comic Sans MS"/>
                <a:ea typeface="+mn-lt"/>
                <a:cs typeface="+mn-lt"/>
              </a:rPr>
              <a:t> flaws might occur.</a:t>
            </a:r>
            <a:endParaRPr lang="en-US" sz="200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000">
              <a:solidFill>
                <a:schemeClr val="bg1"/>
              </a:solidFill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817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877416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omic Sans MS"/>
              </a:rPr>
              <a:t>White Box AES (Chow et al., SAC 2002)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4626D-90BD-4636-8849-BB1599819472}"/>
              </a:ext>
            </a:extLst>
          </p:cNvPr>
          <p:cNvSpPr txBox="1"/>
          <p:nvPr/>
        </p:nvSpPr>
        <p:spPr>
          <a:xfrm>
            <a:off x="685633" y="1329809"/>
            <a:ext cx="11463865" cy="85869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AES: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Key Add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,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SBox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S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,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SR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,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MC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(Total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9.5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Rounds) +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Key Add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Nonlinear Op: </a:t>
            </a:r>
            <a:r>
              <a:rPr lang="en-US" sz="2400" dirty="0" err="1">
                <a:solidFill>
                  <a:schemeClr val="bg1"/>
                </a:solidFill>
                <a:latin typeface="Helvetica"/>
                <a:cs typeface="Calibri" panose="020F0502020204030204"/>
              </a:rPr>
              <a:t>SBox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(Implemented by LUT)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WB-AES plays the Trick</a:t>
            </a:r>
          </a:p>
          <a:p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    - Use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TBox</a:t>
            </a:r>
            <a:r>
              <a:rPr lang="en-US" sz="24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k</a:t>
            </a:r>
            <a:r>
              <a:rPr lang="en-US" sz="2400" baseline="-250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(instead of </a:t>
            </a:r>
            <a:r>
              <a:rPr lang="en-US" sz="2400" dirty="0" err="1">
                <a:solidFill>
                  <a:schemeClr val="bg1"/>
                </a:solidFill>
                <a:latin typeface="Helvetica"/>
                <a:cs typeface="Calibri" panose="020F0502020204030204"/>
              </a:rPr>
              <a:t>SBox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)</a:t>
            </a:r>
          </a:p>
          <a:p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    - Overall:  </a:t>
            </a:r>
            <a:endParaRPr lang="en-US" sz="2400" b="1" baseline="-25000" dirty="0">
              <a:solidFill>
                <a:schemeClr val="bg1"/>
              </a:solidFill>
              <a:latin typeface="Helvetica"/>
              <a:ea typeface="+mn-lt"/>
              <a:cs typeface="+mn-lt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     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T</a:t>
            </a:r>
            <a:r>
              <a:rPr lang="en-US" sz="2400" b="1" baseline="30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r</a:t>
            </a:r>
            <a:r>
              <a:rPr lang="en-US" sz="2400" b="1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i,k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(x) = S(x + k</a:t>
            </a:r>
            <a:r>
              <a:rPr lang="en-US" sz="24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r-1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[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i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]),          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i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ea typeface="+mn-lt"/>
                <a:cs typeface="+mn-lt"/>
              </a:rPr>
              <a:t> = 0, …, 15, r = 1, …, 9 (144 tables)</a:t>
            </a:r>
            <a:endParaRPr lang="en-US" sz="2400" b="1" baseline="-250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ea typeface="+mn-lt"/>
              <a:cs typeface="+mn-lt"/>
            </a:endParaRPr>
          </a:p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     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T</a:t>
            </a:r>
            <a:r>
              <a:rPr lang="en-US" sz="24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10</a:t>
            </a:r>
            <a:r>
              <a:rPr lang="en-US" sz="2400" b="1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i,k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(x) = S(x + k</a:t>
            </a:r>
            <a:r>
              <a:rPr lang="en-US" sz="24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9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[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i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] + k</a:t>
            </a:r>
            <a:r>
              <a:rPr lang="en-US" sz="2400" b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10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[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i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]),                   </a:t>
            </a:r>
            <a:r>
              <a:rPr lang="en-US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i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 = 0, …, 15 (16 tables)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Total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160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tables: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8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bits to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8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bits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E7F313-A221-4A3C-BE63-3ACF558F021D}"/>
              </a:ext>
            </a:extLst>
          </p:cNvPr>
          <p:cNvSpPr/>
          <p:nvPr/>
        </p:nvSpPr>
        <p:spPr>
          <a:xfrm>
            <a:off x="6540893" y="3251972"/>
            <a:ext cx="862306" cy="7876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  <a:cs typeface="Calibri"/>
              </a:rPr>
              <a:t>T</a:t>
            </a:r>
            <a:r>
              <a:rPr lang="en-US" sz="1600" b="1" baseline="-25000" dirty="0" err="1" smtClean="0">
                <a:solidFill>
                  <a:schemeClr val="tx1"/>
                </a:solidFill>
                <a:cs typeface="Calibri"/>
              </a:rPr>
              <a:t>i</a:t>
            </a:r>
            <a:endParaRPr lang="en-US" sz="1600" b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D35AE8-A00B-42C7-8999-8763C06D3A60}"/>
              </a:ext>
            </a:extLst>
          </p:cNvPr>
          <p:cNvCxnSpPr>
            <a:cxnSpLocks/>
          </p:cNvCxnSpPr>
          <p:nvPr/>
        </p:nvCxnSpPr>
        <p:spPr>
          <a:xfrm flipV="1">
            <a:off x="6090490" y="3640750"/>
            <a:ext cx="450403" cy="483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76AE08-F1E5-4C62-93D7-5343DFB56C13}"/>
              </a:ext>
            </a:extLst>
          </p:cNvPr>
          <p:cNvSpPr txBox="1"/>
          <p:nvPr/>
        </p:nvSpPr>
        <p:spPr>
          <a:xfrm>
            <a:off x="5801710" y="344981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Helvetica"/>
              </a:rPr>
              <a:t>x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5E7619-AA8A-46A2-B8BA-321FD6C717DA}"/>
              </a:ext>
            </a:extLst>
          </p:cNvPr>
          <p:cNvCxnSpPr>
            <a:cxnSpLocks/>
          </p:cNvCxnSpPr>
          <p:nvPr/>
        </p:nvCxnSpPr>
        <p:spPr>
          <a:xfrm>
            <a:off x="7000135" y="3014967"/>
            <a:ext cx="3713" cy="23164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269B45-6CB1-4F37-AD7C-BFFF1D09197F}"/>
              </a:ext>
            </a:extLst>
          </p:cNvPr>
          <p:cNvSpPr txBox="1"/>
          <p:nvPr/>
        </p:nvSpPr>
        <p:spPr>
          <a:xfrm>
            <a:off x="6852744" y="26352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Helvetica"/>
              </a:rPr>
              <a:t>k</a:t>
            </a: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660B7E-034E-4040-999B-E3FA316C2DE1}"/>
              </a:ext>
            </a:extLst>
          </p:cNvPr>
          <p:cNvCxnSpPr>
            <a:cxnSpLocks/>
          </p:cNvCxnSpPr>
          <p:nvPr/>
        </p:nvCxnSpPr>
        <p:spPr>
          <a:xfrm>
            <a:off x="7242458" y="3633493"/>
            <a:ext cx="555506" cy="83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6A5C8B1-C042-43E3-9C56-50A6D337E7DC}"/>
              </a:ext>
            </a:extLst>
          </p:cNvPr>
          <p:cNvSpPr txBox="1"/>
          <p:nvPr/>
        </p:nvSpPr>
        <p:spPr>
          <a:xfrm>
            <a:off x="7811813" y="34629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Helvetica"/>
              </a:rPr>
              <a:t>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7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877416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omic Sans MS"/>
              </a:rPr>
              <a:t>White Box AES (Chow et al., SAC 2002)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4626D-90BD-4636-8849-BB1599819472}"/>
              </a:ext>
            </a:extLst>
          </p:cNvPr>
          <p:cNvSpPr txBox="1"/>
          <p:nvPr/>
        </p:nvSpPr>
        <p:spPr>
          <a:xfrm>
            <a:off x="649347" y="1087904"/>
            <a:ext cx="11463865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T</a:t>
            </a:r>
            <a:r>
              <a:rPr lang="en-US" sz="2400" baseline="-250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yi</a:t>
            </a:r>
            <a:r>
              <a:rPr lang="en-US" sz="2400">
                <a:solidFill>
                  <a:schemeClr val="bg1"/>
                </a:solidFill>
                <a:latin typeface="Helvetica"/>
                <a:cs typeface="Calibri" panose="020F0502020204030204"/>
              </a:rPr>
              <a:t> Tables for MixColumns</a:t>
            </a:r>
            <a:endParaRPr lang="en-US" sz="2400" baseline="-2500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           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02  03  01  01       x0               02             03             01               01</a:t>
            </a:r>
          </a:p>
          <a:p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           01  02  03  01       x1    =  x0   01    + x1  01   + x2   03    +  x3   01</a:t>
            </a:r>
          </a:p>
          <a:p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           01  01  02  03       x2               01             01             02               03</a:t>
            </a:r>
          </a:p>
          <a:p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           03  01  01  02       x3               03             02             01               02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Left Bracket 3">
            <a:extLst>
              <a:ext uri="{FF2B5EF4-FFF2-40B4-BE49-F238E27FC236}">
                <a16:creationId xmlns:a16="http://schemas.microsoft.com/office/drawing/2014/main" id="{AE91AE7F-23A2-45F9-8FFB-6C1E7D97B422}"/>
              </a:ext>
            </a:extLst>
          </p:cNvPr>
          <p:cNvSpPr/>
          <p:nvPr/>
        </p:nvSpPr>
        <p:spPr>
          <a:xfrm>
            <a:off x="1639865" y="2188110"/>
            <a:ext cx="236481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52CAC466-95E1-4C40-8723-F8A3F686876F}"/>
              </a:ext>
            </a:extLst>
          </p:cNvPr>
          <p:cNvSpPr/>
          <p:nvPr/>
        </p:nvSpPr>
        <p:spPr>
          <a:xfrm flipH="1">
            <a:off x="3707732" y="2188111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C39A52BC-ABCD-4019-A030-AD7CAE1D242D}"/>
              </a:ext>
            </a:extLst>
          </p:cNvPr>
          <p:cNvSpPr/>
          <p:nvPr/>
        </p:nvSpPr>
        <p:spPr>
          <a:xfrm>
            <a:off x="4036182" y="2188110"/>
            <a:ext cx="157654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006FDFCE-343F-433F-A214-9D21A76A33D5}"/>
              </a:ext>
            </a:extLst>
          </p:cNvPr>
          <p:cNvSpPr/>
          <p:nvPr/>
        </p:nvSpPr>
        <p:spPr>
          <a:xfrm flipH="1">
            <a:off x="4614249" y="2188111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AF27DF3B-3D9F-4D08-B6AA-9BEB9EFEA59A}"/>
              </a:ext>
            </a:extLst>
          </p:cNvPr>
          <p:cNvSpPr/>
          <p:nvPr/>
        </p:nvSpPr>
        <p:spPr>
          <a:xfrm>
            <a:off x="5717837" y="2188110"/>
            <a:ext cx="157654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4FBFD185-2A25-4518-B63F-229AFDB59FC4}"/>
              </a:ext>
            </a:extLst>
          </p:cNvPr>
          <p:cNvSpPr/>
          <p:nvPr/>
        </p:nvSpPr>
        <p:spPr>
          <a:xfrm flipH="1">
            <a:off x="6164525" y="2201249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256F998B-EF3B-450C-B4A6-B77842A7B4A5}"/>
              </a:ext>
            </a:extLst>
          </p:cNvPr>
          <p:cNvSpPr/>
          <p:nvPr/>
        </p:nvSpPr>
        <p:spPr>
          <a:xfrm>
            <a:off x="7163009" y="2201248"/>
            <a:ext cx="157654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58946B5F-894D-4D8D-A59C-DB0BA6B3A81D}"/>
              </a:ext>
            </a:extLst>
          </p:cNvPr>
          <p:cNvSpPr/>
          <p:nvPr/>
        </p:nvSpPr>
        <p:spPr>
          <a:xfrm flipH="1">
            <a:off x="7530870" y="2227525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BDE04809-CDE0-4BE3-B056-0246F3F6C169}"/>
              </a:ext>
            </a:extLst>
          </p:cNvPr>
          <p:cNvSpPr/>
          <p:nvPr/>
        </p:nvSpPr>
        <p:spPr>
          <a:xfrm>
            <a:off x="8595043" y="2201248"/>
            <a:ext cx="157654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784C7040-58C0-471F-99D2-3E465393E192}"/>
              </a:ext>
            </a:extLst>
          </p:cNvPr>
          <p:cNvSpPr/>
          <p:nvPr/>
        </p:nvSpPr>
        <p:spPr>
          <a:xfrm flipH="1">
            <a:off x="9068008" y="2201249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241CAD5C-9E2F-4018-8DEB-2BCC02EF7E31}"/>
              </a:ext>
            </a:extLst>
          </p:cNvPr>
          <p:cNvSpPr/>
          <p:nvPr/>
        </p:nvSpPr>
        <p:spPr>
          <a:xfrm>
            <a:off x="10145319" y="2227524"/>
            <a:ext cx="157654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114E734F-4656-41E2-B5CC-FC18F183190B}"/>
              </a:ext>
            </a:extLst>
          </p:cNvPr>
          <p:cNvSpPr/>
          <p:nvPr/>
        </p:nvSpPr>
        <p:spPr>
          <a:xfrm flipH="1">
            <a:off x="10736525" y="2240663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7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877416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omic Sans MS"/>
              </a:rPr>
              <a:t>White Box AES (Chow et al., SAC 2002)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4626D-90BD-4636-8849-BB1599819472}"/>
              </a:ext>
            </a:extLst>
          </p:cNvPr>
          <p:cNvSpPr txBox="1"/>
          <p:nvPr/>
        </p:nvSpPr>
        <p:spPr>
          <a:xfrm>
            <a:off x="649347" y="1087904"/>
            <a:ext cx="11463865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T</a:t>
            </a:r>
            <a:r>
              <a:rPr lang="en-US" sz="24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yi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Tables for </a:t>
            </a:r>
            <a:r>
              <a:rPr lang="en-US" sz="2400" dirty="0" err="1">
                <a:solidFill>
                  <a:schemeClr val="bg1"/>
                </a:solidFill>
                <a:latin typeface="Helvetica"/>
                <a:cs typeface="Calibri" panose="020F0502020204030204"/>
              </a:rPr>
              <a:t>MixColumns</a:t>
            </a:r>
            <a:endParaRPr lang="en-US" sz="2400" baseline="-250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           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02  03  01  01       x0               02             03             01               01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           01  02  03  01       x1    =  x0   01    + x1  01   + x2   03    +  x3   01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           01  01  02  03       x2               01             01             02               03</a:t>
            </a: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           03  01  01  02       x3               03             02             01               02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Table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T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y0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 (x) = x [02  01  01  03]</a:t>
            </a:r>
            <a:r>
              <a:rPr lang="en-US" sz="2400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, similar for 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T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y1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(x), T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y2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(x), T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y3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(x)</a:t>
            </a:r>
            <a:endParaRPr lang="en-US" sz="2400" baseline="300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One Column: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T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y0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(x0) + T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y1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(x1) + T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y2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(x2) + T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y3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(x3)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Left Bracket 3">
            <a:extLst>
              <a:ext uri="{FF2B5EF4-FFF2-40B4-BE49-F238E27FC236}">
                <a16:creationId xmlns:a16="http://schemas.microsoft.com/office/drawing/2014/main" id="{AE91AE7F-23A2-45F9-8FFB-6C1E7D97B422}"/>
              </a:ext>
            </a:extLst>
          </p:cNvPr>
          <p:cNvSpPr/>
          <p:nvPr/>
        </p:nvSpPr>
        <p:spPr>
          <a:xfrm>
            <a:off x="1579389" y="2212301"/>
            <a:ext cx="236481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52CAC466-95E1-4C40-8723-F8A3F686876F}"/>
              </a:ext>
            </a:extLst>
          </p:cNvPr>
          <p:cNvSpPr/>
          <p:nvPr/>
        </p:nvSpPr>
        <p:spPr>
          <a:xfrm flipH="1">
            <a:off x="3707732" y="2188111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C39A52BC-ABCD-4019-A030-AD7CAE1D242D}"/>
              </a:ext>
            </a:extLst>
          </p:cNvPr>
          <p:cNvSpPr/>
          <p:nvPr/>
        </p:nvSpPr>
        <p:spPr>
          <a:xfrm>
            <a:off x="4036182" y="2188110"/>
            <a:ext cx="157654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006FDFCE-343F-433F-A214-9D21A76A33D5}"/>
              </a:ext>
            </a:extLst>
          </p:cNvPr>
          <p:cNvSpPr/>
          <p:nvPr/>
        </p:nvSpPr>
        <p:spPr>
          <a:xfrm flipH="1">
            <a:off x="4614249" y="2188111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AF27DF3B-3D9F-4D08-B6AA-9BEB9EFEA59A}"/>
              </a:ext>
            </a:extLst>
          </p:cNvPr>
          <p:cNvSpPr/>
          <p:nvPr/>
        </p:nvSpPr>
        <p:spPr>
          <a:xfrm>
            <a:off x="5717837" y="2188110"/>
            <a:ext cx="157654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4FBFD185-2A25-4518-B63F-229AFDB59FC4}"/>
              </a:ext>
            </a:extLst>
          </p:cNvPr>
          <p:cNvSpPr/>
          <p:nvPr/>
        </p:nvSpPr>
        <p:spPr>
          <a:xfrm flipH="1">
            <a:off x="6164525" y="2201249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256F998B-EF3B-450C-B4A6-B77842A7B4A5}"/>
              </a:ext>
            </a:extLst>
          </p:cNvPr>
          <p:cNvSpPr/>
          <p:nvPr/>
        </p:nvSpPr>
        <p:spPr>
          <a:xfrm>
            <a:off x="7163009" y="2201248"/>
            <a:ext cx="157654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58946B5F-894D-4D8D-A59C-DB0BA6B3A81D}"/>
              </a:ext>
            </a:extLst>
          </p:cNvPr>
          <p:cNvSpPr/>
          <p:nvPr/>
        </p:nvSpPr>
        <p:spPr>
          <a:xfrm flipH="1">
            <a:off x="7530870" y="2227525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BDE04809-CDE0-4BE3-B056-0246F3F6C169}"/>
              </a:ext>
            </a:extLst>
          </p:cNvPr>
          <p:cNvSpPr/>
          <p:nvPr/>
        </p:nvSpPr>
        <p:spPr>
          <a:xfrm>
            <a:off x="8595043" y="2201248"/>
            <a:ext cx="157654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784C7040-58C0-471F-99D2-3E465393E192}"/>
              </a:ext>
            </a:extLst>
          </p:cNvPr>
          <p:cNvSpPr/>
          <p:nvPr/>
        </p:nvSpPr>
        <p:spPr>
          <a:xfrm flipH="1">
            <a:off x="9068008" y="2201249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241CAD5C-9E2F-4018-8DEB-2BCC02EF7E31}"/>
              </a:ext>
            </a:extLst>
          </p:cNvPr>
          <p:cNvSpPr/>
          <p:nvPr/>
        </p:nvSpPr>
        <p:spPr>
          <a:xfrm>
            <a:off x="10145319" y="2227524"/>
            <a:ext cx="157654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114E734F-4656-41E2-B5CC-FC18F183190B}"/>
              </a:ext>
            </a:extLst>
          </p:cNvPr>
          <p:cNvSpPr/>
          <p:nvPr/>
        </p:nvSpPr>
        <p:spPr>
          <a:xfrm flipH="1">
            <a:off x="10736525" y="2240663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877416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omic Sans MS"/>
              </a:rPr>
              <a:t>White Box AES (Chow et al., SAC 2002)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4626D-90BD-4636-8849-BB1599819472}"/>
              </a:ext>
            </a:extLst>
          </p:cNvPr>
          <p:cNvSpPr txBox="1"/>
          <p:nvPr/>
        </p:nvSpPr>
        <p:spPr>
          <a:xfrm>
            <a:off x="649347" y="1087904"/>
            <a:ext cx="11463865" cy="71096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Helvetica"/>
                <a:cs typeface="Calibri" panose="020F0502020204030204"/>
              </a:rPr>
              <a:t>T</a:t>
            </a:r>
            <a:r>
              <a:rPr lang="en-US" sz="2400" baseline="-25000">
                <a:solidFill>
                  <a:schemeClr val="bg1"/>
                </a:solidFill>
                <a:latin typeface="Helvetica"/>
                <a:cs typeface="Calibri" panose="020F0502020204030204"/>
              </a:rPr>
              <a:t>yi</a:t>
            </a:r>
            <a:r>
              <a:rPr lang="en-US" sz="2400">
                <a:solidFill>
                  <a:schemeClr val="bg1"/>
                </a:solidFill>
                <a:latin typeface="Helvetica"/>
                <a:cs typeface="Calibri" panose="020F0502020204030204"/>
              </a:rPr>
              <a:t> Tables for MixColumns</a:t>
            </a:r>
            <a:endParaRPr lang="en-US" sz="2400" baseline="-2500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           02  03  01  01       x0               02             03             01               01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           01  02  03  01       x1    =  x0   01    + x1  01   + x2   03    +  x3   01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           01  01  02  03       x2               01             01             02               03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           03  01  01  02       x3               03             02             01               02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Table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T</a:t>
            </a:r>
            <a:r>
              <a:rPr lang="en-US" sz="2400" baseline="-250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y0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 (x) = x [02  01  01  03]</a:t>
            </a:r>
            <a:r>
              <a:rPr lang="en-US" sz="2400" baseline="300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T</a:t>
            </a:r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, similar for 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T</a:t>
            </a:r>
            <a:r>
              <a:rPr lang="en-US" sz="2400" baseline="-250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y1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(x), T</a:t>
            </a:r>
            <a:r>
              <a:rPr lang="en-US" sz="2400" baseline="-250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y2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(x), T</a:t>
            </a:r>
            <a:r>
              <a:rPr lang="en-US" sz="2400" baseline="-250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y3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(x)</a:t>
            </a:r>
            <a:endParaRPr lang="en-US" sz="2400" baseline="3000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One Column: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T</a:t>
            </a:r>
            <a:r>
              <a:rPr lang="en-US" sz="2400" baseline="-250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y0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(x0) + T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y1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(x1) + T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y2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(x2) + T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y3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(x3)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Total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144</a:t>
            </a:r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 tables: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36</a:t>
            </a:r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 (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9</a:t>
            </a:r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 rounds,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4</a:t>
            </a:r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 columns) tables for each 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T</a:t>
            </a:r>
            <a:r>
              <a:rPr 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yi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(x)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Left Bracket 3">
            <a:extLst>
              <a:ext uri="{FF2B5EF4-FFF2-40B4-BE49-F238E27FC236}">
                <a16:creationId xmlns:a16="http://schemas.microsoft.com/office/drawing/2014/main" id="{AE91AE7F-23A2-45F9-8FFB-6C1E7D97B422}"/>
              </a:ext>
            </a:extLst>
          </p:cNvPr>
          <p:cNvSpPr/>
          <p:nvPr/>
        </p:nvSpPr>
        <p:spPr>
          <a:xfrm>
            <a:off x="1579389" y="2212301"/>
            <a:ext cx="236481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52CAC466-95E1-4C40-8723-F8A3F686876F}"/>
              </a:ext>
            </a:extLst>
          </p:cNvPr>
          <p:cNvSpPr/>
          <p:nvPr/>
        </p:nvSpPr>
        <p:spPr>
          <a:xfrm flipH="1">
            <a:off x="3707732" y="2188111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C39A52BC-ABCD-4019-A030-AD7CAE1D242D}"/>
              </a:ext>
            </a:extLst>
          </p:cNvPr>
          <p:cNvSpPr/>
          <p:nvPr/>
        </p:nvSpPr>
        <p:spPr>
          <a:xfrm>
            <a:off x="4036182" y="2188110"/>
            <a:ext cx="157654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006FDFCE-343F-433F-A214-9D21A76A33D5}"/>
              </a:ext>
            </a:extLst>
          </p:cNvPr>
          <p:cNvSpPr/>
          <p:nvPr/>
        </p:nvSpPr>
        <p:spPr>
          <a:xfrm flipH="1">
            <a:off x="4614249" y="2188111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AF27DF3B-3D9F-4D08-B6AA-9BEB9EFEA59A}"/>
              </a:ext>
            </a:extLst>
          </p:cNvPr>
          <p:cNvSpPr/>
          <p:nvPr/>
        </p:nvSpPr>
        <p:spPr>
          <a:xfrm>
            <a:off x="5717837" y="2188110"/>
            <a:ext cx="157654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4FBFD185-2A25-4518-B63F-229AFDB59FC4}"/>
              </a:ext>
            </a:extLst>
          </p:cNvPr>
          <p:cNvSpPr/>
          <p:nvPr/>
        </p:nvSpPr>
        <p:spPr>
          <a:xfrm flipH="1">
            <a:off x="6164525" y="2201249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256F998B-EF3B-450C-B4A6-B77842A7B4A5}"/>
              </a:ext>
            </a:extLst>
          </p:cNvPr>
          <p:cNvSpPr/>
          <p:nvPr/>
        </p:nvSpPr>
        <p:spPr>
          <a:xfrm>
            <a:off x="7163009" y="2201248"/>
            <a:ext cx="157654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58946B5F-894D-4D8D-A59C-DB0BA6B3A81D}"/>
              </a:ext>
            </a:extLst>
          </p:cNvPr>
          <p:cNvSpPr/>
          <p:nvPr/>
        </p:nvSpPr>
        <p:spPr>
          <a:xfrm flipH="1">
            <a:off x="7530870" y="2227525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BDE04809-CDE0-4BE3-B056-0246F3F6C169}"/>
              </a:ext>
            </a:extLst>
          </p:cNvPr>
          <p:cNvSpPr/>
          <p:nvPr/>
        </p:nvSpPr>
        <p:spPr>
          <a:xfrm>
            <a:off x="8595043" y="2201248"/>
            <a:ext cx="157654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784C7040-58C0-471F-99D2-3E465393E192}"/>
              </a:ext>
            </a:extLst>
          </p:cNvPr>
          <p:cNvSpPr/>
          <p:nvPr/>
        </p:nvSpPr>
        <p:spPr>
          <a:xfrm flipH="1">
            <a:off x="9068008" y="2201249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241CAD5C-9E2F-4018-8DEB-2BCC02EF7E31}"/>
              </a:ext>
            </a:extLst>
          </p:cNvPr>
          <p:cNvSpPr/>
          <p:nvPr/>
        </p:nvSpPr>
        <p:spPr>
          <a:xfrm>
            <a:off x="10145319" y="2227524"/>
            <a:ext cx="157654" cy="1655379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114E734F-4656-41E2-B5CC-FC18F183190B}"/>
              </a:ext>
            </a:extLst>
          </p:cNvPr>
          <p:cNvSpPr/>
          <p:nvPr/>
        </p:nvSpPr>
        <p:spPr>
          <a:xfrm flipH="1">
            <a:off x="10736525" y="2240663"/>
            <a:ext cx="118243" cy="1615966"/>
          </a:xfrm>
          <a:prstGeom prst="leftBracke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796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877416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omic Sans MS"/>
              </a:rPr>
              <a:t>White Box AES (Chow et al., SAC 2002)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4626D-90BD-4636-8849-BB1599819472}"/>
              </a:ext>
            </a:extLst>
          </p:cNvPr>
          <p:cNvSpPr txBox="1"/>
          <p:nvPr/>
        </p:nvSpPr>
        <p:spPr>
          <a:xfrm>
            <a:off x="685633" y="2091809"/>
            <a:ext cx="1146386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XOR Tables: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XOR (x, y) = x + y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Calibri"/>
              </a:rPr>
              <a:t>Total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/>
              </a:rPr>
              <a:t>864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/>
              </a:rPr>
              <a:t> tables (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/>
              </a:rPr>
              <a:t>8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/>
              </a:rPr>
              <a:t> bit to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/>
              </a:rPr>
              <a:t> bit tables, x and y are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/>
              </a:rPr>
              <a:t> bits)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40633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877416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omic Sans MS"/>
              </a:rPr>
              <a:t>White Box AES (Chow et al., SAC 2002)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366AC516-0811-4676-8D22-ACB22B0C8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63" y="1436994"/>
            <a:ext cx="7171425" cy="4717257"/>
          </a:xfrm>
          <a:prstGeom prst="rect">
            <a:avLst/>
          </a:prstGeom>
        </p:spPr>
      </p:pic>
      <p:pic>
        <p:nvPicPr>
          <p:cNvPr id="6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46318BED-E55E-466C-BB25-8DE2E45D9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133" y="1436928"/>
            <a:ext cx="5388632" cy="47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52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877416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Comic Sans MS"/>
              </a:rPr>
              <a:t>White Box AES (Chow et al., SAC 2002)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4626D-90BD-4636-8849-BB1599819472}"/>
              </a:ext>
            </a:extLst>
          </p:cNvPr>
          <p:cNvSpPr txBox="1"/>
          <p:nvPr/>
        </p:nvSpPr>
        <p:spPr>
          <a:xfrm>
            <a:off x="685633" y="1329809"/>
            <a:ext cx="11463865" cy="66171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Helvetica"/>
                <a:cs typeface="Calibri" panose="020F0502020204030204"/>
              </a:rPr>
              <a:t>Randomize each table 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T</a:t>
            </a:r>
            <a:r>
              <a:rPr lang="en-US" sz="2400">
                <a:solidFill>
                  <a:schemeClr val="bg1"/>
                </a:solidFill>
                <a:latin typeface="Helvetica"/>
                <a:cs typeface="Calibri" panose="020F0502020204030204"/>
              </a:rPr>
              <a:t> by 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                                    </a:t>
            </a:r>
            <a:endParaRPr lang="en-US" sz="2400" baseline="300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                       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T' =  g    T   f</a:t>
            </a:r>
            <a:r>
              <a:rPr lang="en-US" sz="2400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-1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, where g and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f</a:t>
            </a:r>
            <a:r>
              <a:rPr lang="en-US" sz="2400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 panose="020F0502020204030204"/>
              </a:rPr>
              <a:t>-1</a:t>
            </a:r>
            <a:r>
              <a:rPr lang="en-US" sz="2400" baseline="300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are random encodings</a:t>
            </a:r>
            <a:endParaRPr lang="en-US" sz="2400" baseline="3000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Helvetica"/>
                <a:cs typeface="Calibri" panose="020F0502020204030204"/>
              </a:rPr>
              <a:t>For two connected tables T and S,</a:t>
            </a: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cs typeface="Calibri" panose="020F0502020204030204"/>
              </a:rPr>
              <a:t>                   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T' =  g    T   f</a:t>
            </a:r>
            <a:r>
              <a:rPr lang="en-US" sz="2400" baseline="300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-1</a:t>
            </a:r>
            <a:endParaRPr lang="en-US" sz="2400">
              <a:solidFill>
                <a:schemeClr val="accent6">
                  <a:lumMod val="60000"/>
                  <a:lumOff val="40000"/>
                </a:schemeClr>
              </a:solidFill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/>
              </a:rPr>
              <a:t>                   S' =  h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   S   g</a:t>
            </a:r>
            <a:r>
              <a:rPr lang="en-US" sz="2400" baseline="300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-1</a:t>
            </a:r>
            <a:endParaRPr lang="en-US" sz="2400">
              <a:solidFill>
                <a:schemeClr val="accent6">
                  <a:lumMod val="60000"/>
                  <a:lumOff val="40000"/>
                </a:schemeClr>
              </a:solidFill>
              <a:ea typeface="+mn-lt"/>
              <a:cs typeface="+mn-lt"/>
            </a:endParaRPr>
          </a:p>
          <a:p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/>
              </a:rPr>
              <a:t>                   S'  T' = h   (S   T)   f</a:t>
            </a:r>
            <a:r>
              <a:rPr lang="en-US" sz="2400" baseline="300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Calibri"/>
              </a:rPr>
              <a:t>-1</a:t>
            </a:r>
          </a:p>
          <a:p>
            <a:endParaRPr lang="en-US" sz="2400" baseline="30000" dirty="0">
              <a:solidFill>
                <a:schemeClr val="bg1"/>
              </a:solidFill>
              <a:latin typeface="Helvetica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Helvetica"/>
                <a:cs typeface="Calibri"/>
              </a:rPr>
              <a:t>Intuition: 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encoded tables bring no information on the key</a:t>
            </a:r>
            <a:endParaRPr lang="en-US" sz="2400">
              <a:ea typeface="+mn-lt"/>
              <a:cs typeface="+mn-lt"/>
            </a:endParaRPr>
          </a:p>
          <a:p>
            <a:r>
              <a:rPr lang="en-US" sz="2400">
                <a:solidFill>
                  <a:schemeClr val="bg1"/>
                </a:solidFill>
                <a:latin typeface="Helvetica"/>
                <a:cs typeface="Calibri"/>
              </a:rPr>
              <a:t>     - True for a single table</a:t>
            </a:r>
          </a:p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      -  </a:t>
            </a:r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h   (Tn    Tn-1   …...   T1)   f</a:t>
            </a:r>
            <a:r>
              <a:rPr lang="en-US" sz="2400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-1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2400">
                <a:solidFill>
                  <a:schemeClr val="bg1"/>
                </a:solidFill>
                <a:latin typeface="Helvetica"/>
                <a:cs typeface="Calibri"/>
              </a:rPr>
              <a:t>     - Not true for a larger picture (Attacks exist)</a:t>
            </a:r>
            <a:endParaRPr lang="en-US" sz="2400" dirty="0">
              <a:solidFill>
                <a:schemeClr val="bg1"/>
              </a:solidFill>
              <a:latin typeface="Helvetica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240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E4FA67-FFCB-4EDC-B8C7-86B02B6F55AC}"/>
              </a:ext>
            </a:extLst>
          </p:cNvPr>
          <p:cNvSpPr/>
          <p:nvPr/>
        </p:nvSpPr>
        <p:spPr>
          <a:xfrm>
            <a:off x="3680969" y="2252932"/>
            <a:ext cx="100642" cy="10064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B0F7555-D58A-45A9-8C6B-7B62F17D4781}"/>
              </a:ext>
            </a:extLst>
          </p:cNvPr>
          <p:cNvSpPr/>
          <p:nvPr/>
        </p:nvSpPr>
        <p:spPr>
          <a:xfrm>
            <a:off x="4116853" y="2252931"/>
            <a:ext cx="86264" cy="10064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D382DD-C982-43CC-A2C6-455BA7C6440E}"/>
              </a:ext>
            </a:extLst>
          </p:cNvPr>
          <p:cNvSpPr/>
          <p:nvPr/>
        </p:nvSpPr>
        <p:spPr>
          <a:xfrm>
            <a:off x="3381554" y="3748177"/>
            <a:ext cx="100642" cy="10064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FF3C41-8FE3-4E87-AD0E-9FF81B2D7D73}"/>
              </a:ext>
            </a:extLst>
          </p:cNvPr>
          <p:cNvSpPr/>
          <p:nvPr/>
        </p:nvSpPr>
        <p:spPr>
          <a:xfrm>
            <a:off x="3841629" y="3748176"/>
            <a:ext cx="86264" cy="10064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F92DED9-5919-4457-B870-468E788E2AFA}"/>
              </a:ext>
            </a:extLst>
          </p:cNvPr>
          <p:cNvSpPr/>
          <p:nvPr/>
        </p:nvSpPr>
        <p:spPr>
          <a:xfrm>
            <a:off x="3324044" y="4093233"/>
            <a:ext cx="100642" cy="10064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7960131-38BA-43FA-810A-441C6CCFD525}"/>
              </a:ext>
            </a:extLst>
          </p:cNvPr>
          <p:cNvSpPr/>
          <p:nvPr/>
        </p:nvSpPr>
        <p:spPr>
          <a:xfrm>
            <a:off x="3784119" y="4093232"/>
            <a:ext cx="86264" cy="10064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0D3E719-A6CD-4249-870A-C833F8624A81}"/>
              </a:ext>
            </a:extLst>
          </p:cNvPr>
          <p:cNvSpPr/>
          <p:nvPr/>
        </p:nvSpPr>
        <p:spPr>
          <a:xfrm>
            <a:off x="2691439" y="4481420"/>
            <a:ext cx="86264" cy="10064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B954F98-E5A8-426C-878D-C3F69E5E4166}"/>
              </a:ext>
            </a:extLst>
          </p:cNvPr>
          <p:cNvSpPr/>
          <p:nvPr/>
        </p:nvSpPr>
        <p:spPr>
          <a:xfrm>
            <a:off x="3625968" y="4481420"/>
            <a:ext cx="86264" cy="10064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C94FD79-D74F-42E5-A714-E1AD8B97D985}"/>
              </a:ext>
            </a:extLst>
          </p:cNvPr>
          <p:cNvSpPr/>
          <p:nvPr/>
        </p:nvSpPr>
        <p:spPr>
          <a:xfrm>
            <a:off x="4215439" y="4467043"/>
            <a:ext cx="86264" cy="10064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4315682-E5A6-408B-A6AD-EFAF17621B8A}"/>
              </a:ext>
            </a:extLst>
          </p:cNvPr>
          <p:cNvSpPr/>
          <p:nvPr/>
        </p:nvSpPr>
        <p:spPr>
          <a:xfrm>
            <a:off x="4747402" y="4467043"/>
            <a:ext cx="86264" cy="10064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5915737-06EC-44CF-95B9-7AC8D68BBEE4}"/>
              </a:ext>
            </a:extLst>
          </p:cNvPr>
          <p:cNvSpPr/>
          <p:nvPr/>
        </p:nvSpPr>
        <p:spPr>
          <a:xfrm>
            <a:off x="1670646" y="5976665"/>
            <a:ext cx="86264" cy="10064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44EA7F8-25DB-4AC9-B359-9D6FCBFBF0B6}"/>
              </a:ext>
            </a:extLst>
          </p:cNvPr>
          <p:cNvSpPr/>
          <p:nvPr/>
        </p:nvSpPr>
        <p:spPr>
          <a:xfrm>
            <a:off x="2418269" y="5976665"/>
            <a:ext cx="86264" cy="10064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7E8DEBC-978F-41D7-B688-249044A568B2}"/>
              </a:ext>
            </a:extLst>
          </p:cNvPr>
          <p:cNvSpPr/>
          <p:nvPr/>
        </p:nvSpPr>
        <p:spPr>
          <a:xfrm>
            <a:off x="3280910" y="5976664"/>
            <a:ext cx="86264" cy="10064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03C0F29-D2DF-45D5-AC73-1C597D01CA2B}"/>
              </a:ext>
            </a:extLst>
          </p:cNvPr>
          <p:cNvSpPr/>
          <p:nvPr/>
        </p:nvSpPr>
        <p:spPr>
          <a:xfrm>
            <a:off x="4172307" y="5976665"/>
            <a:ext cx="86264" cy="10064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75270D-A865-44B9-85D2-7EF3BCA220EA}"/>
              </a:ext>
            </a:extLst>
          </p:cNvPr>
          <p:cNvSpPr/>
          <p:nvPr/>
        </p:nvSpPr>
        <p:spPr>
          <a:xfrm>
            <a:off x="4837316" y="5976664"/>
            <a:ext cx="86264" cy="10064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64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8774169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omic Sans MS"/>
              </a:rPr>
              <a:t>Attacks on Orginal WB-AES and Attempts</a:t>
            </a:r>
            <a:endParaRPr lang="en-US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  <a:latin typeface="Comic Sans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6B043E-FF3D-478D-AE92-7C64B304A03A}"/>
              </a:ext>
            </a:extLst>
          </p:cNvPr>
          <p:cNvSpPr txBox="1"/>
          <p:nvPr/>
        </p:nvSpPr>
        <p:spPr>
          <a:xfrm>
            <a:off x="842513" y="1072551"/>
            <a:ext cx="10219426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Many attacks on the original design:</a:t>
            </a:r>
          </a:p>
          <a:p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- First break: BGE attack (Billet et al. SAC 2004)</a:t>
            </a:r>
          </a:p>
          <a:p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- Generic attack on WB SPN ciphers (Michiels et al. SAC 2008)</a:t>
            </a:r>
          </a:p>
          <a:p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- Improved BGE attack (Lepoint et al. SAC 2013)</a:t>
            </a:r>
          </a:p>
          <a:p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- Collision attack (Lepoint et al. SAC 2013)</a:t>
            </a:r>
          </a:p>
          <a:p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- Classical fault attacks (e.g. Piret-Quisquater, CHES 2003)</a:t>
            </a:r>
          </a:p>
          <a:p>
            <a:r>
              <a:rPr lang="en-US" sz="2400">
                <a:solidFill>
                  <a:schemeClr val="bg1"/>
                </a:solidFill>
                <a:latin typeface="Helvetica"/>
                <a:cs typeface="Helvetica"/>
              </a:rPr>
              <a:t>- Dierential Computational Analysis (Bos et al. CHES 2016)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974D3C-2540-4E5A-96DA-06B2584B02A7}"/>
              </a:ext>
            </a:extLst>
          </p:cNvPr>
          <p:cNvSpPr txBox="1"/>
          <p:nvPr/>
        </p:nvSpPr>
        <p:spPr>
          <a:xfrm>
            <a:off x="842512" y="3965366"/>
            <a:ext cx="10219426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Attempts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- Perturbed WB-AES using MV crypto (Bringer et al. ePrint 2006)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sz="2400">
                <a:solidFill>
                  <a:srgbClr val="FF0000"/>
                </a:solidFill>
                <a:ea typeface="+mn-lt"/>
                <a:cs typeface="+mn-lt"/>
              </a:rPr>
              <a:t>broken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 (De Mulder et al. INDOCRYPT 2010)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- WB-AES based on wide linear encodings (Xiao-Lai et al. CSA 2009)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sz="2400">
                <a:solidFill>
                  <a:srgbClr val="FF0000"/>
                </a:solidFill>
                <a:ea typeface="+mn-lt"/>
                <a:cs typeface="+mn-lt"/>
              </a:rPr>
              <a:t>broken 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(De Mulder et al. SAC 2012)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- WB-AES based on dual AES ciphers (Karroumi, ICISC 2010)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sz="2400">
                <a:solidFill>
                  <a:srgbClr val="FF0000"/>
                </a:solidFill>
                <a:ea typeface="+mn-lt"/>
                <a:cs typeface="+mn-lt"/>
              </a:rPr>
              <a:t>broken 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(Lepoint et al. SAC 2013)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705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8774169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omic Sans MS"/>
              </a:rPr>
              <a:t>Documents Needed for this Presentation</a:t>
            </a:r>
            <a:endParaRPr lang="en-US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3D439-7FF8-4688-97CF-C0BFE920A9C1}"/>
              </a:ext>
            </a:extLst>
          </p:cNvPr>
          <p:cNvSpPr txBox="1"/>
          <p:nvPr/>
        </p:nvSpPr>
        <p:spPr>
          <a:xfrm>
            <a:off x="249847" y="1302361"/>
            <a:ext cx="11586187" cy="50167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/>
                <a:cs typeface="Helvetica"/>
              </a:rPr>
              <a:t>- 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A Tutorial on White-box AES, James A Muir, </a:t>
            </a:r>
            <a:r>
              <a:rPr lang="en-US" sz="2000" dirty="0">
                <a:ea typeface="+mn-lt"/>
                <a:cs typeface="+mn-lt"/>
                <a:hlinkClick r:id="rId2"/>
              </a:rPr>
              <a:t>https://eprint.iacr.org/2013/104.pdf</a:t>
            </a:r>
            <a:endParaRPr lang="en-US" sz="2000" dirty="0">
              <a:cs typeface="Calibri"/>
            </a:endParaRPr>
          </a:p>
          <a:p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/>
                <a:cs typeface="Helvetica"/>
              </a:rPr>
              <a:t>- White Box Crypto, 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+mn-lt"/>
                <a:cs typeface="Helvetica"/>
              </a:rPr>
              <a:t>M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atthieu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+mn-lt"/>
                <a:cs typeface="Helvetica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+mn-lt"/>
                <a:cs typeface="Helvetica"/>
              </a:rPr>
              <a:t>Rivain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+mn-lt"/>
                <a:cs typeface="Helvetica"/>
              </a:rPr>
              <a:t>, </a:t>
            </a:r>
            <a:r>
              <a:rPr lang="en-US" sz="2000" dirty="0">
                <a:ea typeface="+mn-lt"/>
                <a:cs typeface="+mn-lt"/>
                <a:hlinkClick r:id="rId3"/>
              </a:rPr>
              <a:t>https://www.matthieurivain.com/files/slides-cardis17.pdf</a:t>
            </a:r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/>
                <a:cs typeface="Helvetica"/>
              </a:rPr>
              <a:t>- Keynote: White-Box Cryptography, 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Helvetica"/>
              </a:rPr>
              <a:t>Matthieu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Helvetica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Helvetica"/>
              </a:rPr>
              <a:t>Rivain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Helvetica"/>
              </a:rPr>
              <a:t>,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+mn-lt"/>
                <a:cs typeface="Helvetica"/>
              </a:rPr>
              <a:t> </a:t>
            </a:r>
            <a:r>
              <a:rPr lang="en-US" sz="2000" dirty="0">
                <a:solidFill>
                  <a:schemeClr val="bg1"/>
                </a:solidFill>
                <a:ea typeface="+mn-lt"/>
                <a:cs typeface="Helvetica"/>
              </a:rPr>
              <a:t>   </a:t>
            </a:r>
            <a:endParaRPr lang="en-US" sz="2000" dirty="0">
              <a:solidFill>
                <a:schemeClr val="bg1"/>
              </a:solidFill>
              <a:ea typeface="+mn-lt"/>
              <a:cs typeface="Calibri" panose="020F0502020204030204"/>
            </a:endParaRP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Helvetica"/>
              </a:rPr>
              <a:t>   </a:t>
            </a:r>
            <a:r>
              <a:rPr lang="en-US" sz="2000" dirty="0">
                <a:ea typeface="+mn-lt"/>
                <a:cs typeface="+mn-lt"/>
                <a:hlinkClick r:id="" action="ppaction://noaction"/>
              </a:rPr>
              <a:t>https://www.matthieurivain.com/files/slides-phisic16.pdf</a:t>
            </a:r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- 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White-box Cryptography – New Challenges and Research Directions,     </a:t>
            </a: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  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  <a:hlinkClick r:id="rId4"/>
              </a:rPr>
              <a:t>https://www.ecrypt.eu.org/csa/documents/D1.3-WhiteboxCrypto-1.0.pdf</a:t>
            </a:r>
            <a:endParaRPr lang="en-US" sz="2000" dirty="0">
              <a:cs typeface="Calibri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- On the (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Im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)possibility of Obfuscating Programs, Barak Et al.,     </a:t>
            </a: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   </a:t>
            </a:r>
            <a:r>
              <a:rPr lang="en-US" sz="2000" dirty="0">
                <a:ea typeface="+mn-lt"/>
                <a:cs typeface="+mn-lt"/>
                <a:hlinkClick r:id="rId5"/>
              </a:rPr>
              <a:t>https://www.iacr.org/archive/crypto2001/21390001.pdf</a:t>
            </a:r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- White-Box Cryptography and an AES Implementation, Chow et al., </a:t>
            </a:r>
          </a:p>
          <a:p>
            <a:r>
              <a:rPr lang="en-US" sz="2000" dirty="0">
                <a:ea typeface="+mn-lt"/>
                <a:cs typeface="+mn-lt"/>
                <a:hlinkClick r:id="rId6"/>
              </a:rPr>
              <a:t>https://www.researchgate.net/publication/221274739_White-Box_Cryptography_and_an_AES_Implementation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46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TextBox 7"/>
          <p:cNvSpPr txBox="1"/>
          <p:nvPr/>
        </p:nvSpPr>
        <p:spPr>
          <a:xfrm>
            <a:off x="2862034" y="2908805"/>
            <a:ext cx="652437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7200">
                <a:solidFill>
                  <a:srgbClr val="E2FBEC"/>
                </a:solidFill>
                <a:latin typeface="Bebas Neue"/>
                <a:ea typeface="Bebas Neue"/>
                <a:cs typeface="Bebas Neue"/>
                <a:sym typeface="Bebas Neue"/>
              </a:defRPr>
            </a:pPr>
            <a:r>
              <a:rPr>
                <a:latin typeface="+mj-lt"/>
              </a:rPr>
              <a:t>Thank You </a:t>
            </a:r>
          </a:p>
        </p:txBody>
      </p:sp>
      <p:sp>
        <p:nvSpPr>
          <p:cNvPr id="1633" name="Oval 11"/>
          <p:cNvSpPr/>
          <p:nvPr/>
        </p:nvSpPr>
        <p:spPr>
          <a:xfrm>
            <a:off x="5364774" y="4021349"/>
            <a:ext cx="251461" cy="2514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+mj-lt"/>
            </a:endParaRPr>
          </a:p>
        </p:txBody>
      </p:sp>
      <p:sp>
        <p:nvSpPr>
          <p:cNvPr id="1634" name="Oval 12"/>
          <p:cNvSpPr/>
          <p:nvPr/>
        </p:nvSpPr>
        <p:spPr>
          <a:xfrm>
            <a:off x="5616233" y="4021349"/>
            <a:ext cx="251461" cy="25146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+mj-lt"/>
            </a:endParaRPr>
          </a:p>
        </p:txBody>
      </p:sp>
      <p:sp>
        <p:nvSpPr>
          <p:cNvPr id="1635" name="Oval 13"/>
          <p:cNvSpPr/>
          <p:nvPr/>
        </p:nvSpPr>
        <p:spPr>
          <a:xfrm>
            <a:off x="5867694" y="4021349"/>
            <a:ext cx="251461" cy="251461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+mj-lt"/>
            </a:endParaRPr>
          </a:p>
        </p:txBody>
      </p:sp>
      <p:sp>
        <p:nvSpPr>
          <p:cNvPr id="1636" name="Oval 14"/>
          <p:cNvSpPr/>
          <p:nvPr/>
        </p:nvSpPr>
        <p:spPr>
          <a:xfrm>
            <a:off x="6119154" y="4021349"/>
            <a:ext cx="251461" cy="25146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+mj-lt"/>
            </a:endParaRPr>
          </a:p>
        </p:txBody>
      </p:sp>
      <p:sp>
        <p:nvSpPr>
          <p:cNvPr id="1637" name="Oval 15"/>
          <p:cNvSpPr/>
          <p:nvPr/>
        </p:nvSpPr>
        <p:spPr>
          <a:xfrm>
            <a:off x="6370613" y="4021349"/>
            <a:ext cx="251461" cy="25146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+mj-lt"/>
            </a:endParaRPr>
          </a:p>
        </p:txBody>
      </p:sp>
      <p:sp>
        <p:nvSpPr>
          <p:cNvPr id="1638" name="Oval 16"/>
          <p:cNvSpPr/>
          <p:nvPr/>
        </p:nvSpPr>
        <p:spPr>
          <a:xfrm>
            <a:off x="6622074" y="4021349"/>
            <a:ext cx="251461" cy="251461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2" grpId="0" animBg="1" advAuto="0"/>
      <p:bldP spid="1633" grpId="0" animBg="1" advAuto="0"/>
      <p:bldP spid="1634" grpId="0" animBg="1" advAuto="0"/>
      <p:bldP spid="1635" grpId="0" animBg="1" advAuto="0"/>
      <p:bldP spid="1636" grpId="0" animBg="1" advAuto="0"/>
      <p:bldP spid="1637" grpId="0" animBg="1" advAuto="0"/>
      <p:bldP spid="1638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EDDB46-71FE-44D0-B072-495B18C25C46}"/>
              </a:ext>
            </a:extLst>
          </p:cNvPr>
          <p:cNvSpPr txBox="1"/>
          <p:nvPr/>
        </p:nvSpPr>
        <p:spPr>
          <a:xfrm>
            <a:off x="936662" y="441397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But they are not convenient....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CAA797-28E4-4B5F-B2AD-CEDF13D7F369}"/>
              </a:ext>
            </a:extLst>
          </p:cNvPr>
          <p:cNvSpPr txBox="1"/>
          <p:nvPr/>
        </p:nvSpPr>
        <p:spPr>
          <a:xfrm>
            <a:off x="321733" y="1882019"/>
            <a:ext cx="116694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/>
              </a:rPr>
              <a:t>The biggest drawback to using an HSM is cost.</a:t>
            </a:r>
          </a:p>
          <a:p>
            <a:r>
              <a:rPr lang="en-US" sz="2000">
                <a:solidFill>
                  <a:schemeClr val="bg1"/>
                </a:solidFill>
                <a:latin typeface="Comic Sans MS"/>
              </a:rPr>
              <a:t>(Price: Thousand to many thousand bucks)</a:t>
            </a:r>
            <a:endParaRPr lang="en-US" sz="2000">
              <a:solidFill>
                <a:schemeClr val="bg1"/>
              </a:solidFill>
              <a:latin typeface="Comic Sans MS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FBEB0-B4EB-4AC9-889D-961C6A3FC25E}"/>
              </a:ext>
            </a:extLst>
          </p:cNvPr>
          <p:cNvSpPr txBox="1"/>
          <p:nvPr/>
        </p:nvSpPr>
        <p:spPr>
          <a:xfrm>
            <a:off x="321733" y="3200400"/>
            <a:ext cx="1158481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/>
              </a:rPr>
              <a:t>Difficulty in upgrading. If a weakness is exposed </a:t>
            </a:r>
          </a:p>
          <a:p>
            <a:r>
              <a:rPr lang="en-US" sz="2000">
                <a:solidFill>
                  <a:schemeClr val="bg1"/>
                </a:solidFill>
                <a:latin typeface="Comic Sans MS"/>
              </a:rPr>
              <a:t>it is not easy to upgrade. Bugs, security</a:t>
            </a:r>
            <a:r>
              <a:rPr lang="en-US" sz="2000">
                <a:solidFill>
                  <a:schemeClr val="bg1"/>
                </a:solidFill>
                <a:latin typeface="Comic Sans MS"/>
                <a:ea typeface="+mn-lt"/>
                <a:cs typeface="+mn-lt"/>
              </a:rPr>
              <a:t> flaws might occur.</a:t>
            </a:r>
            <a:endParaRPr lang="en-US" sz="200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000">
              <a:solidFill>
                <a:schemeClr val="bg1"/>
              </a:solidFill>
              <a:latin typeface="Comic Sans MS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D79D0-0E92-44B1-B1C8-952F766C4476}"/>
              </a:ext>
            </a:extLst>
          </p:cNvPr>
          <p:cNvSpPr txBox="1"/>
          <p:nvPr/>
        </p:nvSpPr>
        <p:spPr>
          <a:xfrm>
            <a:off x="8365064" y="1664304"/>
            <a:ext cx="3505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Black"/>
                <a:cs typeface="Helvetica"/>
              </a:rPr>
              <a:t>ROCA Vulnerability, 2017</a:t>
            </a:r>
            <a:endParaRPr lang="en-US">
              <a:solidFill>
                <a:schemeClr val="accent2"/>
              </a:solidFill>
              <a:latin typeface="Arial Black"/>
              <a:cs typeface="Calibri"/>
            </a:endParaRPr>
          </a:p>
        </p:txBody>
      </p:sp>
      <p:pic>
        <p:nvPicPr>
          <p:cNvPr id="7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BB6207B-F36E-47CB-8C72-EA640BBE0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0" y="2080676"/>
            <a:ext cx="3589866" cy="243055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684B62-2960-4A06-8F93-A45F19C7222A}"/>
              </a:ext>
            </a:extLst>
          </p:cNvPr>
          <p:cNvCxnSpPr/>
          <p:nvPr/>
        </p:nvCxnSpPr>
        <p:spPr>
          <a:xfrm flipV="1">
            <a:off x="6364514" y="2979058"/>
            <a:ext cx="1845733" cy="45236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6F6452-8D5D-423E-BC74-BE3C361AA669}"/>
              </a:ext>
            </a:extLst>
          </p:cNvPr>
          <p:cNvSpPr txBox="1"/>
          <p:nvPr/>
        </p:nvSpPr>
        <p:spPr>
          <a:xfrm>
            <a:off x="6720114" y="4712305"/>
            <a:ext cx="556138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latin typeface="Ubuntu"/>
              </a:rPr>
              <a:t>A bug in the firmware's prime-search algorithm used for RSA key generation results in RSA keys that are relatively cheap and inexpensive to factor. </a:t>
            </a:r>
            <a:r>
              <a:rPr lang="en-US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The bug impacts Infineon Trusted Platform Modules (TPMs) as well as many smartcards and Hardware Security Modules (HSMs) that use Infineon chips.</a:t>
            </a:r>
            <a:endParaRPr lang="en-US">
              <a:solidFill>
                <a:schemeClr val="bg1">
                  <a:lumMod val="8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255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EDDB46-71FE-44D0-B072-495B18C25C46}"/>
              </a:ext>
            </a:extLst>
          </p:cNvPr>
          <p:cNvSpPr txBox="1"/>
          <p:nvPr/>
        </p:nvSpPr>
        <p:spPr>
          <a:xfrm>
            <a:off x="936662" y="441397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But they are not convenient....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CAA797-28E4-4B5F-B2AD-CEDF13D7F369}"/>
              </a:ext>
            </a:extLst>
          </p:cNvPr>
          <p:cNvSpPr txBox="1"/>
          <p:nvPr/>
        </p:nvSpPr>
        <p:spPr>
          <a:xfrm>
            <a:off x="321733" y="1882019"/>
            <a:ext cx="116694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/>
              </a:rPr>
              <a:t>The biggest drawback to using an HSM is cost.</a:t>
            </a:r>
          </a:p>
          <a:p>
            <a:r>
              <a:rPr lang="en-US" sz="2000">
                <a:solidFill>
                  <a:schemeClr val="bg1"/>
                </a:solidFill>
                <a:latin typeface="Comic Sans MS"/>
              </a:rPr>
              <a:t>(Price: Thousand to many thousand bucks)</a:t>
            </a:r>
            <a:endParaRPr lang="en-US" sz="2000">
              <a:solidFill>
                <a:schemeClr val="bg1"/>
              </a:solidFill>
              <a:latin typeface="Comic Sans MS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FBEB0-B4EB-4AC9-889D-961C6A3FC25E}"/>
              </a:ext>
            </a:extLst>
          </p:cNvPr>
          <p:cNvSpPr txBox="1"/>
          <p:nvPr/>
        </p:nvSpPr>
        <p:spPr>
          <a:xfrm>
            <a:off x="321733" y="3200400"/>
            <a:ext cx="1158481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/>
              </a:rPr>
              <a:t>Difficulty in upgrading. If a weakness is exposed </a:t>
            </a:r>
          </a:p>
          <a:p>
            <a:r>
              <a:rPr lang="en-US" sz="2000">
                <a:solidFill>
                  <a:schemeClr val="bg1"/>
                </a:solidFill>
                <a:latin typeface="Comic Sans MS"/>
              </a:rPr>
              <a:t>it is not easy to upgrade. Bugs, security</a:t>
            </a:r>
            <a:r>
              <a:rPr lang="en-US" sz="2000">
                <a:solidFill>
                  <a:schemeClr val="bg1"/>
                </a:solidFill>
                <a:latin typeface="Comic Sans MS"/>
                <a:ea typeface="+mn-lt"/>
                <a:cs typeface="+mn-lt"/>
              </a:rPr>
              <a:t> flaws might occur.</a:t>
            </a:r>
            <a:endParaRPr lang="en-US" sz="200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000">
              <a:solidFill>
                <a:schemeClr val="bg1"/>
              </a:solidFill>
              <a:latin typeface="Comic Sans MS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0636A-BB51-40C0-B215-01FC773AEA9A}"/>
              </a:ext>
            </a:extLst>
          </p:cNvPr>
          <p:cNvSpPr txBox="1"/>
          <p:nvPr/>
        </p:nvSpPr>
        <p:spPr>
          <a:xfrm>
            <a:off x="358019" y="4518781"/>
            <a:ext cx="612986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omic Sans MS"/>
                <a:cs typeface="Helvetica"/>
              </a:rPr>
              <a:t>Overall long lifecycle but limited updates</a:t>
            </a:r>
            <a:endParaRPr lang="en-US" sz="2000">
              <a:solidFill>
                <a:schemeClr val="bg1"/>
              </a:solidFill>
              <a:latin typeface="Comic Sans MS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D79D0-0E92-44B1-B1C8-952F766C4476}"/>
              </a:ext>
            </a:extLst>
          </p:cNvPr>
          <p:cNvSpPr txBox="1"/>
          <p:nvPr/>
        </p:nvSpPr>
        <p:spPr>
          <a:xfrm>
            <a:off x="8365064" y="1664304"/>
            <a:ext cx="3505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Black"/>
                <a:cs typeface="Helvetica"/>
              </a:rPr>
              <a:t>ROCA Vulnerability, 2017</a:t>
            </a:r>
            <a:endParaRPr lang="en-US">
              <a:solidFill>
                <a:schemeClr val="accent2"/>
              </a:solidFill>
              <a:latin typeface="Arial Black"/>
              <a:cs typeface="Calibri"/>
            </a:endParaRPr>
          </a:p>
        </p:txBody>
      </p:sp>
      <p:pic>
        <p:nvPicPr>
          <p:cNvPr id="7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BB6207B-F36E-47CB-8C72-EA640BBE0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0" y="2080676"/>
            <a:ext cx="3589866" cy="243055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684B62-2960-4A06-8F93-A45F19C7222A}"/>
              </a:ext>
            </a:extLst>
          </p:cNvPr>
          <p:cNvCxnSpPr/>
          <p:nvPr/>
        </p:nvCxnSpPr>
        <p:spPr>
          <a:xfrm flipV="1">
            <a:off x="6364514" y="2979058"/>
            <a:ext cx="1845733" cy="45236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6F6452-8D5D-423E-BC74-BE3C361AA669}"/>
              </a:ext>
            </a:extLst>
          </p:cNvPr>
          <p:cNvSpPr txBox="1"/>
          <p:nvPr/>
        </p:nvSpPr>
        <p:spPr>
          <a:xfrm>
            <a:off x="6720114" y="4712305"/>
            <a:ext cx="556138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latin typeface="Ubuntu"/>
              </a:rPr>
              <a:t>A bug in the firmware's prime-search algorithm used for RSA key generation results in RSA keys that are relatively cheap and inexpensive to factor. </a:t>
            </a:r>
            <a:r>
              <a:rPr lang="en-US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The bug impacts Infineon Trusted Platform Modules (TPMs) as well as many smartcards and Hardware Security Modules (HSMs) that use Infineon chips.</a:t>
            </a:r>
            <a:endParaRPr lang="en-US">
              <a:solidFill>
                <a:schemeClr val="bg1">
                  <a:lumMod val="8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295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Pure Software Based Apps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B73E96-F71C-4612-87BB-F3A852B39586}"/>
              </a:ext>
            </a:extLst>
          </p:cNvPr>
          <p:cNvSpPr txBox="1"/>
          <p:nvPr/>
        </p:nvSpPr>
        <p:spPr>
          <a:xfrm>
            <a:off x="822202" y="1430615"/>
            <a:ext cx="8393501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Cheaper, lesser testing, easier to update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Mobile Payment (HCE based): </a:t>
            </a:r>
          </a:p>
          <a:p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              - No hardware Secure Element (SE)</a:t>
            </a:r>
          </a:p>
          <a:p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              - Cloud Based Payment</a:t>
            </a:r>
          </a:p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             - Imitate Secure Element</a:t>
            </a: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Digital Right Management</a:t>
            </a: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Calibri"/>
                <a:cs typeface="Calibri"/>
              </a:rPr>
              <a:t>IoT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 Application without SE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Others . . . . . . 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14670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3107DE-4210-4926-81A6-D11E197F452A}"/>
              </a:ext>
            </a:extLst>
          </p:cNvPr>
          <p:cNvSpPr txBox="1"/>
          <p:nvPr/>
        </p:nvSpPr>
        <p:spPr>
          <a:xfrm>
            <a:off x="900376" y="320445"/>
            <a:ext cx="624626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>
                <a:solidFill>
                  <a:schemeClr val="accent2"/>
                </a:solidFill>
                <a:latin typeface="Chalkboard"/>
              </a:rPr>
              <a:t>Protecting Keys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B73E96-F71C-4612-87BB-F3A852B39586}"/>
              </a:ext>
            </a:extLst>
          </p:cNvPr>
          <p:cNvSpPr txBox="1"/>
          <p:nvPr/>
        </p:nvSpPr>
        <p:spPr>
          <a:xfrm>
            <a:off x="350488" y="850044"/>
            <a:ext cx="9772358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If Attacker has access to the </a:t>
            </a:r>
            <a:r>
              <a:rPr lang="en-US" sz="2400" dirty="0" smtClean="0">
                <a:solidFill>
                  <a:schemeClr val="bg1"/>
                </a:solidFill>
                <a:latin typeface="Helvetica"/>
                <a:cs typeface="Helvetica"/>
              </a:rPr>
              <a:t>implementation</a:t>
            </a:r>
          </a:p>
          <a:p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Analyze the code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Find the memory access instructions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Filter those instructions involving key bits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Scan memory for secret keys</a:t>
            </a: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80770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otable">
  <a:themeElements>
    <a:clrScheme name="Quotab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0000FF"/>
      </a:hlink>
      <a:folHlink>
        <a:srgbClr val="FF00FF"/>
      </a:folHlink>
    </a:clrScheme>
    <a:fontScheme name="Quotabl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C43D09F948B40A69B4C609F80407D" ma:contentTypeVersion="13" ma:contentTypeDescription="Create a new document." ma:contentTypeScope="" ma:versionID="7a0828cc1740e11b881c5d8362016642">
  <xsd:schema xmlns:xsd="http://www.w3.org/2001/XMLSchema" xmlns:xs="http://www.w3.org/2001/XMLSchema" xmlns:p="http://schemas.microsoft.com/office/2006/metadata/properties" xmlns:ns3="6ea44a42-c31e-4ced-8a5b-90f2bb64c97d" xmlns:ns4="fd1137b6-4b31-48c1-bf5f-b0c621ffbd8b" targetNamespace="http://schemas.microsoft.com/office/2006/metadata/properties" ma:root="true" ma:fieldsID="14fd137a08e379d68f9707bace808212" ns3:_="" ns4:_="">
    <xsd:import namespace="6ea44a42-c31e-4ced-8a5b-90f2bb64c97d"/>
    <xsd:import namespace="fd1137b6-4b31-48c1-bf5f-b0c621ffbd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44a42-c31e-4ced-8a5b-90f2bb64c9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137b6-4b31-48c1-bf5f-b0c621ffb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5F8553-381F-4D38-B37E-73A4BDB967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BD6D52-3179-4541-ACBA-FB69B2E16E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a44a42-c31e-4ced-8a5b-90f2bb64c97d"/>
    <ds:schemaRef ds:uri="fd1137b6-4b31-48c1-bf5f-b0c621ffb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B14906-FAA2-49D8-9D1F-5F61B4E826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ea44a42-c31e-4ced-8a5b-90f2bb64c97d"/>
    <ds:schemaRef ds:uri="http://purl.org/dc/terms/"/>
    <ds:schemaRef ds:uri="http://schemas.openxmlformats.org/package/2006/metadata/core-properties"/>
    <ds:schemaRef ds:uri="fd1137b6-4b31-48c1-bf5f-b0c621ffbd8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7833</TotalTime>
  <Words>5093</Words>
  <Application>Microsoft Office PowerPoint</Application>
  <PresentationFormat>Widescreen</PresentationFormat>
  <Paragraphs>716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4" baseType="lpstr">
      <vt:lpstr>Arial</vt:lpstr>
      <vt:lpstr>Arial</vt:lpstr>
      <vt:lpstr>Arial Black</vt:lpstr>
      <vt:lpstr>Arial,Sans-Serif</vt:lpstr>
      <vt:lpstr>Bebas Neue</vt:lpstr>
      <vt:lpstr>Calibri</vt:lpstr>
      <vt:lpstr>Calibri Light</vt:lpstr>
      <vt:lpstr>Chalkboard</vt:lpstr>
      <vt:lpstr>Comic Sans MS</vt:lpstr>
      <vt:lpstr>Georgia</vt:lpstr>
      <vt:lpstr>Helvetica</vt:lpstr>
      <vt:lpstr>Segoe UI</vt:lpstr>
      <vt:lpstr>Times New Roman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Chakraborti, Avik</dc:creator>
  <cp:lastModifiedBy>Chakraborti, Avik</cp:lastModifiedBy>
  <cp:revision>1755</cp:revision>
  <dcterms:modified xsi:type="dcterms:W3CDTF">2022-02-23T15:14:15Z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0x0101003C1C43D09F948B40A69B4C609F80407D</vt:lpwstr>
  </property>
</Properties>
</file>