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5"/>
  </p:notesMasterIdLst>
  <p:sldIdLst>
    <p:sldId id="283" r:id="rId2"/>
    <p:sldId id="364" r:id="rId3"/>
    <p:sldId id="431" r:id="rId4"/>
    <p:sldId id="433" r:id="rId5"/>
    <p:sldId id="419" r:id="rId6"/>
    <p:sldId id="428" r:id="rId7"/>
    <p:sldId id="382" r:id="rId8"/>
    <p:sldId id="442" r:id="rId9"/>
    <p:sldId id="376" r:id="rId10"/>
    <p:sldId id="378" r:id="rId11"/>
    <p:sldId id="319" r:id="rId12"/>
    <p:sldId id="338" r:id="rId13"/>
    <p:sldId id="350" r:id="rId14"/>
    <p:sldId id="286" r:id="rId15"/>
    <p:sldId id="315" r:id="rId16"/>
    <p:sldId id="340" r:id="rId17"/>
    <p:sldId id="324" r:id="rId18"/>
    <p:sldId id="321" r:id="rId19"/>
    <p:sldId id="322" r:id="rId20"/>
    <p:sldId id="441" r:id="rId21"/>
    <p:sldId id="285" r:id="rId22"/>
    <p:sldId id="418" r:id="rId23"/>
    <p:sldId id="374" r:id="rId24"/>
    <p:sldId id="259" r:id="rId25"/>
    <p:sldId id="370" r:id="rId26"/>
    <p:sldId id="446" r:id="rId27"/>
    <p:sldId id="447" r:id="rId28"/>
    <p:sldId id="279" r:id="rId29"/>
    <p:sldId id="424" r:id="rId30"/>
    <p:sldId id="425" r:id="rId31"/>
    <p:sldId id="427" r:id="rId32"/>
    <p:sldId id="306" r:id="rId33"/>
    <p:sldId id="307" r:id="rId34"/>
    <p:sldId id="292" r:id="rId35"/>
    <p:sldId id="308" r:id="rId36"/>
    <p:sldId id="309" r:id="rId37"/>
    <p:sldId id="457" r:id="rId38"/>
    <p:sldId id="445" r:id="rId39"/>
    <p:sldId id="416" r:id="rId40"/>
    <p:sldId id="414" r:id="rId41"/>
    <p:sldId id="417" r:id="rId42"/>
    <p:sldId id="434" r:id="rId43"/>
    <p:sldId id="435"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3E2DFEA-76F0-CA43-A396-3AD1C834F7E6}">
          <p14:sldIdLst>
            <p14:sldId id="283"/>
            <p14:sldId id="364"/>
            <p14:sldId id="431"/>
            <p14:sldId id="433"/>
            <p14:sldId id="419"/>
            <p14:sldId id="428"/>
            <p14:sldId id="382"/>
            <p14:sldId id="442"/>
            <p14:sldId id="376"/>
            <p14:sldId id="378"/>
            <p14:sldId id="319"/>
            <p14:sldId id="338"/>
            <p14:sldId id="350"/>
            <p14:sldId id="286"/>
            <p14:sldId id="315"/>
            <p14:sldId id="340"/>
            <p14:sldId id="324"/>
            <p14:sldId id="321"/>
            <p14:sldId id="322"/>
            <p14:sldId id="441"/>
            <p14:sldId id="285"/>
            <p14:sldId id="418"/>
            <p14:sldId id="374"/>
            <p14:sldId id="259"/>
            <p14:sldId id="370"/>
            <p14:sldId id="446"/>
            <p14:sldId id="447"/>
            <p14:sldId id="279"/>
            <p14:sldId id="424"/>
            <p14:sldId id="425"/>
            <p14:sldId id="427"/>
            <p14:sldId id="306"/>
            <p14:sldId id="307"/>
            <p14:sldId id="292"/>
            <p14:sldId id="308"/>
            <p14:sldId id="309"/>
            <p14:sldId id="457"/>
            <p14:sldId id="445"/>
            <p14:sldId id="416"/>
            <p14:sldId id="414"/>
            <p14:sldId id="417"/>
            <p14:sldId id="434"/>
            <p14:sldId id="43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348" autoAdjust="0"/>
    <p:restoredTop sz="83471"/>
  </p:normalViewPr>
  <p:slideViewPr>
    <p:cSldViewPr snapToGrid="0">
      <p:cViewPr varScale="1">
        <p:scale>
          <a:sx n="97" d="100"/>
          <a:sy n="97" d="100"/>
        </p:scale>
        <p:origin x="216" y="256"/>
      </p:cViewPr>
      <p:guideLst/>
    </p:cSldViewPr>
  </p:slideViewPr>
  <p:outlineViewPr>
    <p:cViewPr>
      <p:scale>
        <a:sx n="33" d="100"/>
        <a:sy n="33" d="100"/>
      </p:scale>
      <p:origin x="0" y="-480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5E99BF-EC92-D24D-BC73-A8BEBAB2118E}" type="doc">
      <dgm:prSet loTypeId="urn:microsoft.com/office/officeart/2005/8/layout/cycle8" loCatId="" qsTypeId="urn:microsoft.com/office/officeart/2005/8/quickstyle/simple1" qsCatId="simple" csTypeId="urn:microsoft.com/office/officeart/2005/8/colors/accent1_2" csCatId="accent1" phldr="1"/>
      <dgm:spPr/>
    </dgm:pt>
    <dgm:pt modelId="{28BD6B13-EDCA-044B-842F-41CD751D7101}">
      <dgm:prSet phldrT="[Text]"/>
      <dgm:spPr/>
      <dgm:t>
        <a:bodyPr/>
        <a:lstStyle/>
        <a:p>
          <a:r>
            <a:rPr lang="en-US" dirty="0"/>
            <a:t>Data Driven Approaches</a:t>
          </a:r>
        </a:p>
      </dgm:t>
    </dgm:pt>
    <dgm:pt modelId="{213F48C1-04B7-5C4A-992A-07B9917AB58C}" type="parTrans" cxnId="{3A1064DC-4A92-7D44-B549-ED935AF88300}">
      <dgm:prSet/>
      <dgm:spPr/>
      <dgm:t>
        <a:bodyPr/>
        <a:lstStyle/>
        <a:p>
          <a:endParaRPr lang="en-US"/>
        </a:p>
      </dgm:t>
    </dgm:pt>
    <dgm:pt modelId="{00D6B244-6A2F-4741-A09F-5BACAB096383}" type="sibTrans" cxnId="{3A1064DC-4A92-7D44-B549-ED935AF88300}">
      <dgm:prSet/>
      <dgm:spPr/>
      <dgm:t>
        <a:bodyPr/>
        <a:lstStyle/>
        <a:p>
          <a:endParaRPr lang="en-US"/>
        </a:p>
      </dgm:t>
    </dgm:pt>
    <dgm:pt modelId="{A162760B-09E6-EC46-ACB0-265D90D1EE8A}">
      <dgm:prSet phldrT="[Text]"/>
      <dgm:spPr/>
      <dgm:t>
        <a:bodyPr/>
        <a:lstStyle/>
        <a:p>
          <a:r>
            <a:rPr lang="en-US" dirty="0"/>
            <a:t>Deep Learning</a:t>
          </a:r>
        </a:p>
      </dgm:t>
    </dgm:pt>
    <dgm:pt modelId="{E6390390-2232-B141-93EB-182739A3B585}" type="parTrans" cxnId="{D7C1F40B-36D2-C44B-B683-53CADB4557BE}">
      <dgm:prSet/>
      <dgm:spPr/>
      <dgm:t>
        <a:bodyPr/>
        <a:lstStyle/>
        <a:p>
          <a:endParaRPr lang="en-US"/>
        </a:p>
      </dgm:t>
    </dgm:pt>
    <dgm:pt modelId="{D5410093-D319-3B47-A6CC-6F7D80C37587}" type="sibTrans" cxnId="{D7C1F40B-36D2-C44B-B683-53CADB4557BE}">
      <dgm:prSet/>
      <dgm:spPr/>
      <dgm:t>
        <a:bodyPr/>
        <a:lstStyle/>
        <a:p>
          <a:endParaRPr lang="en-US"/>
        </a:p>
      </dgm:t>
    </dgm:pt>
    <dgm:pt modelId="{EC348BBB-269E-8F4C-AB2E-9629F3272683}">
      <dgm:prSet phldrT="[Text]"/>
      <dgm:spPr/>
      <dgm:t>
        <a:bodyPr/>
        <a:lstStyle/>
        <a:p>
          <a:r>
            <a:rPr lang="en-US" dirty="0"/>
            <a:t>Big Data</a:t>
          </a:r>
        </a:p>
      </dgm:t>
    </dgm:pt>
    <dgm:pt modelId="{2C8F7DDF-C176-4443-ACE9-4E4682F95D1A}" type="parTrans" cxnId="{1559C563-6FB9-0345-A14E-90E36C69D8DD}">
      <dgm:prSet/>
      <dgm:spPr/>
      <dgm:t>
        <a:bodyPr/>
        <a:lstStyle/>
        <a:p>
          <a:endParaRPr lang="en-US"/>
        </a:p>
      </dgm:t>
    </dgm:pt>
    <dgm:pt modelId="{A9D41478-0A20-0248-B02D-1A62980CDDEB}" type="sibTrans" cxnId="{1559C563-6FB9-0345-A14E-90E36C69D8DD}">
      <dgm:prSet/>
      <dgm:spPr/>
      <dgm:t>
        <a:bodyPr/>
        <a:lstStyle/>
        <a:p>
          <a:endParaRPr lang="en-US"/>
        </a:p>
      </dgm:t>
    </dgm:pt>
    <dgm:pt modelId="{0C06E585-C3F7-A443-98E7-D948448DC2FD}" type="pres">
      <dgm:prSet presAssocID="{285E99BF-EC92-D24D-BC73-A8BEBAB2118E}" presName="compositeShape" presStyleCnt="0">
        <dgm:presLayoutVars>
          <dgm:chMax val="7"/>
          <dgm:dir/>
          <dgm:resizeHandles val="exact"/>
        </dgm:presLayoutVars>
      </dgm:prSet>
      <dgm:spPr/>
    </dgm:pt>
    <dgm:pt modelId="{B6A315B6-3DEC-834D-9910-F3D4BC40C017}" type="pres">
      <dgm:prSet presAssocID="{285E99BF-EC92-D24D-BC73-A8BEBAB2118E}" presName="wedge1" presStyleLbl="node1" presStyleIdx="0" presStyleCnt="3"/>
      <dgm:spPr/>
    </dgm:pt>
    <dgm:pt modelId="{4167A0F5-9972-E142-B7D4-4A0B5FEF0DE5}" type="pres">
      <dgm:prSet presAssocID="{285E99BF-EC92-D24D-BC73-A8BEBAB2118E}" presName="dummy1a" presStyleCnt="0"/>
      <dgm:spPr/>
    </dgm:pt>
    <dgm:pt modelId="{8660A2C0-E3B0-964D-8313-0144EB8199EC}" type="pres">
      <dgm:prSet presAssocID="{285E99BF-EC92-D24D-BC73-A8BEBAB2118E}" presName="dummy1b" presStyleCnt="0"/>
      <dgm:spPr/>
    </dgm:pt>
    <dgm:pt modelId="{E4E4DAFA-21B4-FE4B-ACC4-E077A7C3DE73}" type="pres">
      <dgm:prSet presAssocID="{285E99BF-EC92-D24D-BC73-A8BEBAB2118E}" presName="wedge1Tx" presStyleLbl="node1" presStyleIdx="0" presStyleCnt="3">
        <dgm:presLayoutVars>
          <dgm:chMax val="0"/>
          <dgm:chPref val="0"/>
          <dgm:bulletEnabled val="1"/>
        </dgm:presLayoutVars>
      </dgm:prSet>
      <dgm:spPr/>
    </dgm:pt>
    <dgm:pt modelId="{6E151A2F-5C79-614A-824B-A28459A4829E}" type="pres">
      <dgm:prSet presAssocID="{285E99BF-EC92-D24D-BC73-A8BEBAB2118E}" presName="wedge2" presStyleLbl="node1" presStyleIdx="1" presStyleCnt="3"/>
      <dgm:spPr/>
    </dgm:pt>
    <dgm:pt modelId="{8E3DC010-27DD-984A-B017-A870F11D0059}" type="pres">
      <dgm:prSet presAssocID="{285E99BF-EC92-D24D-BC73-A8BEBAB2118E}" presName="dummy2a" presStyleCnt="0"/>
      <dgm:spPr/>
    </dgm:pt>
    <dgm:pt modelId="{16F222FD-9EED-9B41-B8F0-5C330A317956}" type="pres">
      <dgm:prSet presAssocID="{285E99BF-EC92-D24D-BC73-A8BEBAB2118E}" presName="dummy2b" presStyleCnt="0"/>
      <dgm:spPr/>
    </dgm:pt>
    <dgm:pt modelId="{93A402C1-3E07-FB42-9F25-0C75AED5FB37}" type="pres">
      <dgm:prSet presAssocID="{285E99BF-EC92-D24D-BC73-A8BEBAB2118E}" presName="wedge2Tx" presStyleLbl="node1" presStyleIdx="1" presStyleCnt="3">
        <dgm:presLayoutVars>
          <dgm:chMax val="0"/>
          <dgm:chPref val="0"/>
          <dgm:bulletEnabled val="1"/>
        </dgm:presLayoutVars>
      </dgm:prSet>
      <dgm:spPr/>
    </dgm:pt>
    <dgm:pt modelId="{37505E78-2354-AB4D-B9B0-7DAEAA644474}" type="pres">
      <dgm:prSet presAssocID="{285E99BF-EC92-D24D-BC73-A8BEBAB2118E}" presName="wedge3" presStyleLbl="node1" presStyleIdx="2" presStyleCnt="3"/>
      <dgm:spPr/>
    </dgm:pt>
    <dgm:pt modelId="{96CE9DE0-9E30-FE4D-B147-F6770FC95ED0}" type="pres">
      <dgm:prSet presAssocID="{285E99BF-EC92-D24D-BC73-A8BEBAB2118E}" presName="dummy3a" presStyleCnt="0"/>
      <dgm:spPr/>
    </dgm:pt>
    <dgm:pt modelId="{7E6876E5-5353-1740-A400-79A64BF2DD4E}" type="pres">
      <dgm:prSet presAssocID="{285E99BF-EC92-D24D-BC73-A8BEBAB2118E}" presName="dummy3b" presStyleCnt="0"/>
      <dgm:spPr/>
    </dgm:pt>
    <dgm:pt modelId="{7F50BD96-9DD7-3D4D-B589-014A45328D4E}" type="pres">
      <dgm:prSet presAssocID="{285E99BF-EC92-D24D-BC73-A8BEBAB2118E}" presName="wedge3Tx" presStyleLbl="node1" presStyleIdx="2" presStyleCnt="3">
        <dgm:presLayoutVars>
          <dgm:chMax val="0"/>
          <dgm:chPref val="0"/>
          <dgm:bulletEnabled val="1"/>
        </dgm:presLayoutVars>
      </dgm:prSet>
      <dgm:spPr/>
    </dgm:pt>
    <dgm:pt modelId="{BC36CC3E-8C3F-F644-BA26-BC4C32BB36EC}" type="pres">
      <dgm:prSet presAssocID="{00D6B244-6A2F-4741-A09F-5BACAB096383}" presName="arrowWedge1" presStyleLbl="fgSibTrans2D1" presStyleIdx="0" presStyleCnt="3"/>
      <dgm:spPr/>
    </dgm:pt>
    <dgm:pt modelId="{B1261F85-3D19-D440-B34D-B5AB0BE33D26}" type="pres">
      <dgm:prSet presAssocID="{D5410093-D319-3B47-A6CC-6F7D80C37587}" presName="arrowWedge2" presStyleLbl="fgSibTrans2D1" presStyleIdx="1" presStyleCnt="3"/>
      <dgm:spPr/>
    </dgm:pt>
    <dgm:pt modelId="{F497D5A5-AC8E-B94C-98D7-7E3B6C1D2427}" type="pres">
      <dgm:prSet presAssocID="{A9D41478-0A20-0248-B02D-1A62980CDDEB}" presName="arrowWedge3" presStyleLbl="fgSibTrans2D1" presStyleIdx="2" presStyleCnt="3"/>
      <dgm:spPr/>
    </dgm:pt>
  </dgm:ptLst>
  <dgm:cxnLst>
    <dgm:cxn modelId="{D7C1F40B-36D2-C44B-B683-53CADB4557BE}" srcId="{285E99BF-EC92-D24D-BC73-A8BEBAB2118E}" destId="{A162760B-09E6-EC46-ACB0-265D90D1EE8A}" srcOrd="1" destOrd="0" parTransId="{E6390390-2232-B141-93EB-182739A3B585}" sibTransId="{D5410093-D319-3B47-A6CC-6F7D80C37587}"/>
    <dgm:cxn modelId="{98170719-9F5F-364D-B675-0E1BB72EE957}" type="presOf" srcId="{28BD6B13-EDCA-044B-842F-41CD751D7101}" destId="{B6A315B6-3DEC-834D-9910-F3D4BC40C017}" srcOrd="0" destOrd="0" presId="urn:microsoft.com/office/officeart/2005/8/layout/cycle8"/>
    <dgm:cxn modelId="{D83ED221-6129-7446-B304-3B79FFB9D2D9}" type="presOf" srcId="{285E99BF-EC92-D24D-BC73-A8BEBAB2118E}" destId="{0C06E585-C3F7-A443-98E7-D948448DC2FD}" srcOrd="0" destOrd="0" presId="urn:microsoft.com/office/officeart/2005/8/layout/cycle8"/>
    <dgm:cxn modelId="{04AE752D-E55B-E445-B24C-274691A6C873}" type="presOf" srcId="{28BD6B13-EDCA-044B-842F-41CD751D7101}" destId="{E4E4DAFA-21B4-FE4B-ACC4-E077A7C3DE73}" srcOrd="1" destOrd="0" presId="urn:microsoft.com/office/officeart/2005/8/layout/cycle8"/>
    <dgm:cxn modelId="{ADE7E239-2BCD-0D4E-9814-3AF0EADD53AD}" type="presOf" srcId="{EC348BBB-269E-8F4C-AB2E-9629F3272683}" destId="{37505E78-2354-AB4D-B9B0-7DAEAA644474}" srcOrd="0" destOrd="0" presId="urn:microsoft.com/office/officeart/2005/8/layout/cycle8"/>
    <dgm:cxn modelId="{845B2B44-DB63-7044-92D1-1515AD36AB89}" type="presOf" srcId="{EC348BBB-269E-8F4C-AB2E-9629F3272683}" destId="{7F50BD96-9DD7-3D4D-B589-014A45328D4E}" srcOrd="1" destOrd="0" presId="urn:microsoft.com/office/officeart/2005/8/layout/cycle8"/>
    <dgm:cxn modelId="{1559C563-6FB9-0345-A14E-90E36C69D8DD}" srcId="{285E99BF-EC92-D24D-BC73-A8BEBAB2118E}" destId="{EC348BBB-269E-8F4C-AB2E-9629F3272683}" srcOrd="2" destOrd="0" parTransId="{2C8F7DDF-C176-4443-ACE9-4E4682F95D1A}" sibTransId="{A9D41478-0A20-0248-B02D-1A62980CDDEB}"/>
    <dgm:cxn modelId="{0AB50CA7-5B09-1042-86A3-911445138FC9}" type="presOf" srcId="{A162760B-09E6-EC46-ACB0-265D90D1EE8A}" destId="{6E151A2F-5C79-614A-824B-A28459A4829E}" srcOrd="0" destOrd="0" presId="urn:microsoft.com/office/officeart/2005/8/layout/cycle8"/>
    <dgm:cxn modelId="{EE6096BE-1EEB-2F45-AD1C-39256921CEC7}" type="presOf" srcId="{A162760B-09E6-EC46-ACB0-265D90D1EE8A}" destId="{93A402C1-3E07-FB42-9F25-0C75AED5FB37}" srcOrd="1" destOrd="0" presId="urn:microsoft.com/office/officeart/2005/8/layout/cycle8"/>
    <dgm:cxn modelId="{3A1064DC-4A92-7D44-B549-ED935AF88300}" srcId="{285E99BF-EC92-D24D-BC73-A8BEBAB2118E}" destId="{28BD6B13-EDCA-044B-842F-41CD751D7101}" srcOrd="0" destOrd="0" parTransId="{213F48C1-04B7-5C4A-992A-07B9917AB58C}" sibTransId="{00D6B244-6A2F-4741-A09F-5BACAB096383}"/>
    <dgm:cxn modelId="{8213B174-0B97-1D42-B781-209DE3798943}" type="presParOf" srcId="{0C06E585-C3F7-A443-98E7-D948448DC2FD}" destId="{B6A315B6-3DEC-834D-9910-F3D4BC40C017}" srcOrd="0" destOrd="0" presId="urn:microsoft.com/office/officeart/2005/8/layout/cycle8"/>
    <dgm:cxn modelId="{C5761A5C-474F-3C42-A1FF-864116E99EE6}" type="presParOf" srcId="{0C06E585-C3F7-A443-98E7-D948448DC2FD}" destId="{4167A0F5-9972-E142-B7D4-4A0B5FEF0DE5}" srcOrd="1" destOrd="0" presId="urn:microsoft.com/office/officeart/2005/8/layout/cycle8"/>
    <dgm:cxn modelId="{451EE955-1B46-9545-B17D-B48980AEFD6B}" type="presParOf" srcId="{0C06E585-C3F7-A443-98E7-D948448DC2FD}" destId="{8660A2C0-E3B0-964D-8313-0144EB8199EC}" srcOrd="2" destOrd="0" presId="urn:microsoft.com/office/officeart/2005/8/layout/cycle8"/>
    <dgm:cxn modelId="{5C86E28A-FD3B-DC4F-A6F9-DF3748162FA0}" type="presParOf" srcId="{0C06E585-C3F7-A443-98E7-D948448DC2FD}" destId="{E4E4DAFA-21B4-FE4B-ACC4-E077A7C3DE73}" srcOrd="3" destOrd="0" presId="urn:microsoft.com/office/officeart/2005/8/layout/cycle8"/>
    <dgm:cxn modelId="{A2F1793D-5ACB-4B42-8A38-708F771BA7A9}" type="presParOf" srcId="{0C06E585-C3F7-A443-98E7-D948448DC2FD}" destId="{6E151A2F-5C79-614A-824B-A28459A4829E}" srcOrd="4" destOrd="0" presId="urn:microsoft.com/office/officeart/2005/8/layout/cycle8"/>
    <dgm:cxn modelId="{27295995-3D9B-D948-9DD7-A0078435A5FF}" type="presParOf" srcId="{0C06E585-C3F7-A443-98E7-D948448DC2FD}" destId="{8E3DC010-27DD-984A-B017-A870F11D0059}" srcOrd="5" destOrd="0" presId="urn:microsoft.com/office/officeart/2005/8/layout/cycle8"/>
    <dgm:cxn modelId="{329EF99F-7A3E-7A40-8E5E-D3C6A114DD6A}" type="presParOf" srcId="{0C06E585-C3F7-A443-98E7-D948448DC2FD}" destId="{16F222FD-9EED-9B41-B8F0-5C330A317956}" srcOrd="6" destOrd="0" presId="urn:microsoft.com/office/officeart/2005/8/layout/cycle8"/>
    <dgm:cxn modelId="{5A7D5A2B-FB56-7542-89CF-D3E67309CE9E}" type="presParOf" srcId="{0C06E585-C3F7-A443-98E7-D948448DC2FD}" destId="{93A402C1-3E07-FB42-9F25-0C75AED5FB37}" srcOrd="7" destOrd="0" presId="urn:microsoft.com/office/officeart/2005/8/layout/cycle8"/>
    <dgm:cxn modelId="{07C7AD0B-9E04-0247-9EB4-84EF50103348}" type="presParOf" srcId="{0C06E585-C3F7-A443-98E7-D948448DC2FD}" destId="{37505E78-2354-AB4D-B9B0-7DAEAA644474}" srcOrd="8" destOrd="0" presId="urn:microsoft.com/office/officeart/2005/8/layout/cycle8"/>
    <dgm:cxn modelId="{AFF99A16-BEFB-1B4B-B2DE-9B9A0E8E4054}" type="presParOf" srcId="{0C06E585-C3F7-A443-98E7-D948448DC2FD}" destId="{96CE9DE0-9E30-FE4D-B147-F6770FC95ED0}" srcOrd="9" destOrd="0" presId="urn:microsoft.com/office/officeart/2005/8/layout/cycle8"/>
    <dgm:cxn modelId="{9E56E2D0-6A50-A449-900C-9C7A693A463C}" type="presParOf" srcId="{0C06E585-C3F7-A443-98E7-D948448DC2FD}" destId="{7E6876E5-5353-1740-A400-79A64BF2DD4E}" srcOrd="10" destOrd="0" presId="urn:microsoft.com/office/officeart/2005/8/layout/cycle8"/>
    <dgm:cxn modelId="{A191B5DF-181A-8B45-B328-BBAB07983391}" type="presParOf" srcId="{0C06E585-C3F7-A443-98E7-D948448DC2FD}" destId="{7F50BD96-9DD7-3D4D-B589-014A45328D4E}" srcOrd="11" destOrd="0" presId="urn:microsoft.com/office/officeart/2005/8/layout/cycle8"/>
    <dgm:cxn modelId="{5B138285-C7BB-8F47-855C-3E50495C9B1C}" type="presParOf" srcId="{0C06E585-C3F7-A443-98E7-D948448DC2FD}" destId="{BC36CC3E-8C3F-F644-BA26-BC4C32BB36EC}" srcOrd="12" destOrd="0" presId="urn:microsoft.com/office/officeart/2005/8/layout/cycle8"/>
    <dgm:cxn modelId="{6332A127-F8BE-034E-856C-446EBA6F981C}" type="presParOf" srcId="{0C06E585-C3F7-A443-98E7-D948448DC2FD}" destId="{B1261F85-3D19-D440-B34D-B5AB0BE33D26}" srcOrd="13" destOrd="0" presId="urn:microsoft.com/office/officeart/2005/8/layout/cycle8"/>
    <dgm:cxn modelId="{A70DA9FA-B6F6-6A49-9128-36D25E092533}" type="presParOf" srcId="{0C06E585-C3F7-A443-98E7-D948448DC2FD}" destId="{F497D5A5-AC8E-B94C-98D7-7E3B6C1D2427}" srcOrd="14" destOrd="0" presId="urn:microsoft.com/office/officeart/2005/8/layout/cycle8"/>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A315B6-3DEC-834D-9910-F3D4BC40C017}">
      <dsp:nvSpPr>
        <dsp:cNvPr id="0" name=""/>
        <dsp:cNvSpPr/>
      </dsp:nvSpPr>
      <dsp:spPr>
        <a:xfrm>
          <a:off x="1560030" y="218854"/>
          <a:ext cx="2828277" cy="2828277"/>
        </a:xfrm>
        <a:prstGeom prst="pie">
          <a:avLst>
            <a:gd name="adj1" fmla="val 16200000"/>
            <a:gd name="adj2" fmla="val 18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Data Driven Approaches</a:t>
          </a:r>
        </a:p>
      </dsp:txBody>
      <dsp:txXfrm>
        <a:off x="3050599" y="818180"/>
        <a:ext cx="1010099" cy="841749"/>
      </dsp:txXfrm>
    </dsp:sp>
    <dsp:sp modelId="{6E151A2F-5C79-614A-824B-A28459A4829E}">
      <dsp:nvSpPr>
        <dsp:cNvPr id="0" name=""/>
        <dsp:cNvSpPr/>
      </dsp:nvSpPr>
      <dsp:spPr>
        <a:xfrm>
          <a:off x="1501781" y="319864"/>
          <a:ext cx="2828277" cy="2828277"/>
        </a:xfrm>
        <a:prstGeom prst="pie">
          <a:avLst>
            <a:gd name="adj1" fmla="val 1800000"/>
            <a:gd name="adj2" fmla="val 90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Deep Learning</a:t>
          </a:r>
        </a:p>
      </dsp:txBody>
      <dsp:txXfrm>
        <a:off x="2175180" y="2154878"/>
        <a:ext cx="1515148" cy="740739"/>
      </dsp:txXfrm>
    </dsp:sp>
    <dsp:sp modelId="{37505E78-2354-AB4D-B9B0-7DAEAA644474}">
      <dsp:nvSpPr>
        <dsp:cNvPr id="0" name=""/>
        <dsp:cNvSpPr/>
      </dsp:nvSpPr>
      <dsp:spPr>
        <a:xfrm>
          <a:off x="1443532" y="218854"/>
          <a:ext cx="2828277" cy="2828277"/>
        </a:xfrm>
        <a:prstGeom prst="pie">
          <a:avLst>
            <a:gd name="adj1" fmla="val 90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Big Data</a:t>
          </a:r>
        </a:p>
      </dsp:txBody>
      <dsp:txXfrm>
        <a:off x="1771141" y="818180"/>
        <a:ext cx="1010099" cy="841749"/>
      </dsp:txXfrm>
    </dsp:sp>
    <dsp:sp modelId="{BC36CC3E-8C3F-F644-BA26-BC4C32BB36EC}">
      <dsp:nvSpPr>
        <dsp:cNvPr id="0" name=""/>
        <dsp:cNvSpPr/>
      </dsp:nvSpPr>
      <dsp:spPr>
        <a:xfrm>
          <a:off x="1385179" y="43770"/>
          <a:ext cx="3178445" cy="3178445"/>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1261F85-3D19-D440-B34D-B5AB0BE33D26}">
      <dsp:nvSpPr>
        <dsp:cNvPr id="0" name=""/>
        <dsp:cNvSpPr/>
      </dsp:nvSpPr>
      <dsp:spPr>
        <a:xfrm>
          <a:off x="1326697" y="144602"/>
          <a:ext cx="3178445" cy="3178445"/>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497D5A5-AC8E-B94C-98D7-7E3B6C1D2427}">
      <dsp:nvSpPr>
        <dsp:cNvPr id="0" name=""/>
        <dsp:cNvSpPr/>
      </dsp:nvSpPr>
      <dsp:spPr>
        <a:xfrm>
          <a:off x="1268214" y="43770"/>
          <a:ext cx="3178445" cy="3178445"/>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BCDB91-FF82-BD49-AC97-4CE2117D4D8F}" type="datetimeFigureOut">
              <a:rPr lang="en-US" smtClean="0"/>
              <a:t>3/5/22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75368C-E9B5-5C4C-909B-D59BA14948B6}" type="slidenum">
              <a:rPr lang="en-US" smtClean="0"/>
              <a:t>‹#›</a:t>
            </a:fld>
            <a:endParaRPr lang="en-US"/>
          </a:p>
        </p:txBody>
      </p:sp>
    </p:spTree>
    <p:extLst>
      <p:ext uri="{BB962C8B-B14F-4D97-AF65-F5344CB8AC3E}">
        <p14:creationId xmlns:p14="http://schemas.microsoft.com/office/powerpoint/2010/main" val="33663120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en.wikipedia.org/wiki/Mean" TargetMode="External"/><Relationship Id="rId7" Type="http://schemas.openxmlformats.org/officeDocument/2006/relationships/hyperlink" Target="https://en.wikipedia.org/wiki/Product_(mathematics)" TargetMode="External"/><Relationship Id="rId2" Type="http://schemas.openxmlformats.org/officeDocument/2006/relationships/slide" Target="../slides/slide31.xml"/><Relationship Id="rId1" Type="http://schemas.openxmlformats.org/officeDocument/2006/relationships/notesMaster" Target="../notesMasters/notesMaster1.xml"/><Relationship Id="rId6" Type="http://schemas.openxmlformats.org/officeDocument/2006/relationships/hyperlink" Target="https://en.wikipedia.org/wiki/Nth_root" TargetMode="External"/><Relationship Id="rId5" Type="http://schemas.openxmlformats.org/officeDocument/2006/relationships/hyperlink" Target="https://en.wikipedia.org/wiki/Arithmetic_mean" TargetMode="External"/><Relationship Id="rId4" Type="http://schemas.openxmlformats.org/officeDocument/2006/relationships/hyperlink" Target="https://en.wikipedia.org/wiki/Average"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cience.sciencemag.org/content/356/6334/183#ref-5"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cience.sciencemag.org/content/356/6334/183#ref-5"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cience.sciencemag.org/content/356/6334/183#ref-5"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875368C-E9B5-5C4C-909B-D59BA14948B6}" type="slidenum">
              <a:rPr lang="en-US" smtClean="0"/>
              <a:t>1</a:t>
            </a:fld>
            <a:endParaRPr lang="en-US"/>
          </a:p>
        </p:txBody>
      </p:sp>
    </p:spTree>
    <p:extLst>
      <p:ext uri="{BB962C8B-B14F-4D97-AF65-F5344CB8AC3E}">
        <p14:creationId xmlns:p14="http://schemas.microsoft.com/office/powerpoint/2010/main" val="10979095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homes.cs.washington.edu</a:t>
            </a:r>
            <a:r>
              <a:rPr lang="en-US" dirty="0"/>
              <a:t>/~</a:t>
            </a:r>
            <a:r>
              <a:rPr lang="en-US" dirty="0" err="1"/>
              <a:t>tompa</a:t>
            </a:r>
            <a:r>
              <a:rPr lang="en-US" dirty="0"/>
              <a:t>/papers/</a:t>
            </a:r>
            <a:r>
              <a:rPr lang="en-US" dirty="0" err="1"/>
              <a:t>rbs.pdf</a:t>
            </a:r>
            <a:endParaRPr lang="en-US" dirty="0"/>
          </a:p>
        </p:txBody>
      </p:sp>
      <p:sp>
        <p:nvSpPr>
          <p:cNvPr id="4" name="Slide Number Placeholder 3"/>
          <p:cNvSpPr>
            <a:spLocks noGrp="1"/>
          </p:cNvSpPr>
          <p:nvPr>
            <p:ph type="sldNum" sz="quarter" idx="5"/>
          </p:nvPr>
        </p:nvSpPr>
        <p:spPr/>
        <p:txBody>
          <a:bodyPr/>
          <a:lstStyle/>
          <a:p>
            <a:fld id="{8875368C-E9B5-5C4C-909B-D59BA14948B6}" type="slidenum">
              <a:rPr lang="en-US" smtClean="0"/>
              <a:t>16</a:t>
            </a:fld>
            <a:endParaRPr lang="en-US"/>
          </a:p>
        </p:txBody>
      </p:sp>
    </p:spTree>
    <p:extLst>
      <p:ext uri="{BB962C8B-B14F-4D97-AF65-F5344CB8AC3E}">
        <p14:creationId xmlns:p14="http://schemas.microsoft.com/office/powerpoint/2010/main" val="37320322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Tompa</a:t>
            </a:r>
            <a:r>
              <a:rPr lang="en-US" dirty="0"/>
              <a:t> is looking for the motif in front of an ORF, and computes the significance of the motif based on all the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464174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proves that SD mechanism is not the only method for the ribosome to star </a:t>
            </a:r>
            <a:r>
              <a:rPr lang="en-US" dirty="0" err="1"/>
              <a:t>potien</a:t>
            </a:r>
            <a:r>
              <a:rPr lang="en-US" dirty="0"/>
              <a:t> synthesis initiation </a:t>
            </a:r>
          </a:p>
          <a:p>
            <a:r>
              <a:rPr lang="en-US" dirty="0"/>
              <a:t>There is alternative mechanism independent of targeting SD sequences to initiate protein translation</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859127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cap="none" dirty="0">
                <a:solidFill>
                  <a:schemeClr val="dk1"/>
                </a:solidFill>
                <a:effectLst/>
                <a:latin typeface="Calibri"/>
                <a:ea typeface="Calibri"/>
                <a:cs typeface="Calibri"/>
                <a:sym typeface="Calibri"/>
              </a:rPr>
              <a:t>Phylogenetic tree (low resolution) showing the distribution of the 128 species that lack a CCUCCU </a:t>
            </a:r>
            <a:r>
              <a:rPr lang="en-US" sz="1200" b="0" i="0" u="none" strike="noStrike" cap="none" dirty="0" err="1">
                <a:solidFill>
                  <a:schemeClr val="dk1"/>
                </a:solidFill>
                <a:effectLst/>
                <a:latin typeface="Calibri"/>
                <a:ea typeface="Calibri"/>
                <a:cs typeface="Calibri"/>
                <a:sym typeface="Calibri"/>
              </a:rPr>
              <a:t>antiSD</a:t>
            </a:r>
            <a:r>
              <a:rPr lang="en-US" sz="1200" b="0" i="0" u="none" strike="noStrike" cap="none" dirty="0">
                <a:solidFill>
                  <a:schemeClr val="dk1"/>
                </a:solidFill>
                <a:effectLst/>
                <a:latin typeface="Calibri"/>
                <a:ea typeface="Calibri"/>
                <a:cs typeface="Calibri"/>
                <a:sym typeface="Calibri"/>
              </a:rPr>
              <a:t> in their 13 b tails. Green lines indicate the phylogenetic positions of the 15 species previously identified by Lim et al. (2012) (and also identified here); orange lines show the other 113 species uniquely identified here. Because of the low resolution of this tree, individual species are not visible (i.e., there are fewer than 128 colored lines).</a:t>
            </a:r>
          </a:p>
          <a:p>
            <a:endParaRPr lang="en-US" sz="1200" b="0" i="0" u="none" strike="noStrike" cap="none" dirty="0">
              <a:solidFill>
                <a:schemeClr val="dk1"/>
              </a:solidFill>
              <a:effectLst/>
              <a:latin typeface="Calibri"/>
              <a:cs typeface="Calibri"/>
              <a:sym typeface="Calibri"/>
            </a:endParaRPr>
          </a:p>
          <a:p>
            <a:r>
              <a:rPr lang="en-US" sz="1200" b="0" i="0" u="none" strike="noStrike" cap="none" dirty="0">
                <a:solidFill>
                  <a:schemeClr val="dk1"/>
                </a:solidFill>
                <a:effectLst/>
                <a:latin typeface="Calibri"/>
                <a:cs typeface="Calibri"/>
                <a:sym typeface="Calibri"/>
              </a:rPr>
              <a:t>In the evolutionary process, the SDs are getting lost in multiple sub tree of Bactria </a:t>
            </a:r>
            <a:r>
              <a:rPr lang="en-US" sz="1200" b="0" i="0" u="none" strike="noStrike" cap="none" dirty="0" err="1">
                <a:solidFill>
                  <a:schemeClr val="dk1"/>
                </a:solidFill>
                <a:effectLst/>
                <a:latin typeface="Calibri"/>
                <a:cs typeface="Calibri"/>
                <a:sym typeface="Calibri"/>
              </a:rPr>
              <a:t>ToL</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447323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3 pics to show these three things.</a:t>
            </a:r>
          </a:p>
        </p:txBody>
      </p:sp>
      <p:sp>
        <p:nvSpPr>
          <p:cNvPr id="4" name="Slide Number Placeholder 3"/>
          <p:cNvSpPr>
            <a:spLocks noGrp="1"/>
          </p:cNvSpPr>
          <p:nvPr>
            <p:ph type="sldNum" sz="quarter" idx="5"/>
          </p:nvPr>
        </p:nvSpPr>
        <p:spPr/>
        <p:txBody>
          <a:bodyPr/>
          <a:lstStyle/>
          <a:p>
            <a:fld id="{8875368C-E9B5-5C4C-909B-D59BA14948B6}" type="slidenum">
              <a:rPr lang="en-US" smtClean="0"/>
              <a:t>21</a:t>
            </a:fld>
            <a:endParaRPr lang="en-US"/>
          </a:p>
        </p:txBody>
      </p:sp>
    </p:spTree>
    <p:extLst>
      <p:ext uri="{BB962C8B-B14F-4D97-AF65-F5344CB8AC3E}">
        <p14:creationId xmlns:p14="http://schemas.microsoft.com/office/powerpoint/2010/main" val="16779687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 be connect by arrows from GAT to others</a:t>
            </a:r>
          </a:p>
        </p:txBody>
      </p:sp>
      <p:sp>
        <p:nvSpPr>
          <p:cNvPr id="4" name="Slide Number Placeholder 3"/>
          <p:cNvSpPr>
            <a:spLocks noGrp="1"/>
          </p:cNvSpPr>
          <p:nvPr>
            <p:ph type="sldNum" sz="quarter" idx="5"/>
          </p:nvPr>
        </p:nvSpPr>
        <p:spPr/>
        <p:txBody>
          <a:bodyPr/>
          <a:lstStyle/>
          <a:p>
            <a:fld id="{8875368C-E9B5-5C4C-909B-D59BA14948B6}" type="slidenum">
              <a:rPr lang="en-US" smtClean="0"/>
              <a:t>22</a:t>
            </a:fld>
            <a:endParaRPr lang="en-US"/>
          </a:p>
        </p:txBody>
      </p:sp>
    </p:spTree>
    <p:extLst>
      <p:ext uri="{BB962C8B-B14F-4D97-AF65-F5344CB8AC3E}">
        <p14:creationId xmlns:p14="http://schemas.microsoft.com/office/powerpoint/2010/main" val="19602945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Of the </a:t>
            </a:r>
            <a:r>
              <a:rPr lang="en-US" sz="1200" b="1" i="0" kern="1200" dirty="0">
                <a:solidFill>
                  <a:schemeClr val="tx1"/>
                </a:solidFill>
                <a:effectLst/>
                <a:latin typeface="+mn-lt"/>
                <a:ea typeface="+mn-ea"/>
                <a:cs typeface="+mn-cs"/>
              </a:rPr>
              <a:t>20 amino acids</a:t>
            </a:r>
            <a:r>
              <a:rPr lang="en-US" sz="1200" b="0" i="0" kern="1200" dirty="0">
                <a:solidFill>
                  <a:schemeClr val="tx1"/>
                </a:solidFill>
                <a:effectLst/>
                <a:latin typeface="+mn-lt"/>
                <a:ea typeface="+mn-ea"/>
                <a:cs typeface="+mn-cs"/>
              </a:rPr>
              <a:t> in your body's proteins, nine are essential to your diet because your cells cannot manufacture them: histidine, isoleucine, leucine, lysine, methionine, phenylalanine, threonine, tryptophan and valine.</a:t>
            </a:r>
            <a:endParaRPr lang="en-US" dirty="0"/>
          </a:p>
        </p:txBody>
      </p:sp>
      <p:sp>
        <p:nvSpPr>
          <p:cNvPr id="4" name="Slide Number Placeholder 3"/>
          <p:cNvSpPr>
            <a:spLocks noGrp="1"/>
          </p:cNvSpPr>
          <p:nvPr>
            <p:ph type="sldNum" sz="quarter" idx="5"/>
          </p:nvPr>
        </p:nvSpPr>
        <p:spPr/>
        <p:txBody>
          <a:bodyPr/>
          <a:lstStyle/>
          <a:p>
            <a:fld id="{8875368C-E9B5-5C4C-909B-D59BA14948B6}" type="slidenum">
              <a:rPr lang="en-US" smtClean="0"/>
              <a:t>23</a:t>
            </a:fld>
            <a:endParaRPr lang="en-US"/>
          </a:p>
        </p:txBody>
      </p:sp>
    </p:spTree>
    <p:extLst>
      <p:ext uri="{BB962C8B-B14F-4D97-AF65-F5344CB8AC3E}">
        <p14:creationId xmlns:p14="http://schemas.microsoft.com/office/powerpoint/2010/main" val="33486248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 the gene sequence with the previous one</a:t>
            </a:r>
          </a:p>
          <a:p>
            <a:r>
              <a:rPr lang="en-US" dirty="0"/>
              <a:t>Missing the scale of the dataset</a:t>
            </a:r>
          </a:p>
        </p:txBody>
      </p:sp>
      <p:sp>
        <p:nvSpPr>
          <p:cNvPr id="4" name="Slide Number Placeholder 3"/>
          <p:cNvSpPr>
            <a:spLocks noGrp="1"/>
          </p:cNvSpPr>
          <p:nvPr>
            <p:ph type="sldNum" sz="quarter" idx="5"/>
          </p:nvPr>
        </p:nvSpPr>
        <p:spPr/>
        <p:txBody>
          <a:bodyPr/>
          <a:lstStyle/>
          <a:p>
            <a:fld id="{8875368C-E9B5-5C4C-909B-D59BA14948B6}" type="slidenum">
              <a:rPr lang="en-US" smtClean="0"/>
              <a:t>28</a:t>
            </a:fld>
            <a:endParaRPr lang="en-US"/>
          </a:p>
        </p:txBody>
      </p:sp>
    </p:spTree>
    <p:extLst>
      <p:ext uri="{BB962C8B-B14F-4D97-AF65-F5344CB8AC3E}">
        <p14:creationId xmlns:p14="http://schemas.microsoft.com/office/powerpoint/2010/main" val="20597876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 the gene sequence with the previous one</a:t>
            </a:r>
          </a:p>
          <a:p>
            <a:r>
              <a:rPr lang="en-US" dirty="0"/>
              <a:t>Missing the scale of the dataset</a:t>
            </a:r>
          </a:p>
        </p:txBody>
      </p:sp>
      <p:sp>
        <p:nvSpPr>
          <p:cNvPr id="4" name="Slide Number Placeholder 3"/>
          <p:cNvSpPr>
            <a:spLocks noGrp="1"/>
          </p:cNvSpPr>
          <p:nvPr>
            <p:ph type="sldNum" sz="quarter" idx="5"/>
          </p:nvPr>
        </p:nvSpPr>
        <p:spPr/>
        <p:txBody>
          <a:bodyPr/>
          <a:lstStyle/>
          <a:p>
            <a:fld id="{8875368C-E9B5-5C4C-909B-D59BA14948B6}" type="slidenum">
              <a:rPr lang="en-US" smtClean="0"/>
              <a:t>29</a:t>
            </a:fld>
            <a:endParaRPr lang="en-US"/>
          </a:p>
        </p:txBody>
      </p:sp>
    </p:spTree>
    <p:extLst>
      <p:ext uri="{BB962C8B-B14F-4D97-AF65-F5344CB8AC3E}">
        <p14:creationId xmlns:p14="http://schemas.microsoft.com/office/powerpoint/2010/main" val="15611468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models have &gt; 90% accuracy which is very striking. So the network must have learned the representation of protein synthesis sequences.</a:t>
            </a:r>
          </a:p>
          <a:p>
            <a:endParaRPr lang="en-US" dirty="0"/>
          </a:p>
          <a:p>
            <a:r>
              <a:rPr lang="en-US" dirty="0"/>
              <a:t>Create table</a:t>
            </a:r>
          </a:p>
        </p:txBody>
      </p:sp>
      <p:sp>
        <p:nvSpPr>
          <p:cNvPr id="4" name="Slide Number Placeholder 3"/>
          <p:cNvSpPr>
            <a:spLocks noGrp="1"/>
          </p:cNvSpPr>
          <p:nvPr>
            <p:ph type="sldNum" sz="quarter" idx="5"/>
          </p:nvPr>
        </p:nvSpPr>
        <p:spPr/>
        <p:txBody>
          <a:bodyPr/>
          <a:lstStyle/>
          <a:p>
            <a:fld id="{8875368C-E9B5-5C4C-909B-D59BA14948B6}" type="slidenum">
              <a:rPr lang="en-US" smtClean="0"/>
              <a:t>30</a:t>
            </a:fld>
            <a:endParaRPr lang="en-US"/>
          </a:p>
        </p:txBody>
      </p:sp>
    </p:spTree>
    <p:extLst>
      <p:ext uri="{BB962C8B-B14F-4D97-AF65-F5344CB8AC3E}">
        <p14:creationId xmlns:p14="http://schemas.microsoft.com/office/powerpoint/2010/main" val="5369943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IACS in the next slide</a:t>
            </a:r>
          </a:p>
          <a:p>
            <a:r>
              <a:rPr lang="en-US" dirty="0"/>
              <a:t>American association for the advancement of science</a:t>
            </a:r>
          </a:p>
        </p:txBody>
      </p:sp>
      <p:sp>
        <p:nvSpPr>
          <p:cNvPr id="4" name="Slide Number Placeholder 3"/>
          <p:cNvSpPr>
            <a:spLocks noGrp="1"/>
          </p:cNvSpPr>
          <p:nvPr>
            <p:ph type="sldNum" sz="quarter" idx="5"/>
          </p:nvPr>
        </p:nvSpPr>
        <p:spPr/>
        <p:txBody>
          <a:bodyPr/>
          <a:lstStyle/>
          <a:p>
            <a:fld id="{8875368C-E9B5-5C4C-909B-D59BA14948B6}" type="slidenum">
              <a:rPr lang="en-US" smtClean="0"/>
              <a:t>5</a:t>
            </a:fld>
            <a:endParaRPr lang="en-US"/>
          </a:p>
        </p:txBody>
      </p:sp>
    </p:spTree>
    <p:extLst>
      <p:ext uri="{BB962C8B-B14F-4D97-AF65-F5344CB8AC3E}">
        <p14:creationId xmlns:p14="http://schemas.microsoft.com/office/powerpoint/2010/main" val="32310363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geometric mean</a:t>
            </a:r>
            <a:r>
              <a:rPr lang="en-US" sz="1200" b="0" i="0" kern="1200" dirty="0">
                <a:solidFill>
                  <a:schemeClr val="tx1"/>
                </a:solidFill>
                <a:effectLst/>
                <a:latin typeface="+mn-lt"/>
                <a:ea typeface="+mn-ea"/>
                <a:cs typeface="+mn-cs"/>
              </a:rPr>
              <a:t> is a </a:t>
            </a:r>
            <a:r>
              <a:rPr lang="en-US" sz="1200" b="0" i="0" u="none" strike="noStrike" kern="1200" dirty="0">
                <a:solidFill>
                  <a:schemeClr val="tx1"/>
                </a:solidFill>
                <a:effectLst/>
                <a:latin typeface="+mn-lt"/>
                <a:ea typeface="+mn-ea"/>
                <a:cs typeface="+mn-cs"/>
                <a:hlinkClick r:id="rId3" tooltip="Mean"/>
              </a:rPr>
              <a:t>mean</a:t>
            </a:r>
            <a:r>
              <a:rPr lang="en-US" sz="1200" b="0" i="0" kern="1200" dirty="0">
                <a:solidFill>
                  <a:schemeClr val="tx1"/>
                </a:solidFill>
                <a:effectLst/>
                <a:latin typeface="+mn-lt"/>
                <a:ea typeface="+mn-ea"/>
                <a:cs typeface="+mn-cs"/>
              </a:rPr>
              <a:t> or </a:t>
            </a:r>
            <a:r>
              <a:rPr lang="en-US" sz="1200" b="0" i="0" u="none" strike="noStrike" kern="1200" dirty="0">
                <a:solidFill>
                  <a:schemeClr val="tx1"/>
                </a:solidFill>
                <a:effectLst/>
                <a:latin typeface="+mn-lt"/>
                <a:ea typeface="+mn-ea"/>
                <a:cs typeface="+mn-cs"/>
                <a:hlinkClick r:id="rId4" tooltip="Average"/>
              </a:rPr>
              <a:t>average</a:t>
            </a:r>
            <a:r>
              <a:rPr lang="en-US" sz="1200" b="0" i="0" kern="1200" dirty="0">
                <a:solidFill>
                  <a:schemeClr val="tx1"/>
                </a:solidFill>
                <a:effectLst/>
                <a:latin typeface="+mn-lt"/>
                <a:ea typeface="+mn-ea"/>
                <a:cs typeface="+mn-cs"/>
              </a:rPr>
              <a:t>, which indicates the central tendency or typical value of a set of numbers by using the product of their values (as opposed to the </a:t>
            </a:r>
            <a:r>
              <a:rPr lang="en-US" sz="1200" b="0" i="0" u="none" strike="noStrike" kern="1200" dirty="0">
                <a:solidFill>
                  <a:schemeClr val="tx1"/>
                </a:solidFill>
                <a:effectLst/>
                <a:latin typeface="+mn-lt"/>
                <a:ea typeface="+mn-ea"/>
                <a:cs typeface="+mn-cs"/>
                <a:hlinkClick r:id="rId5" tooltip="Arithmetic mean"/>
              </a:rPr>
              <a:t>arithmetic mean</a:t>
            </a:r>
            <a:r>
              <a:rPr lang="en-US" sz="1200" b="0" i="0" kern="1200" dirty="0">
                <a:solidFill>
                  <a:schemeClr val="tx1"/>
                </a:solidFill>
                <a:effectLst/>
                <a:latin typeface="+mn-lt"/>
                <a:ea typeface="+mn-ea"/>
                <a:cs typeface="+mn-cs"/>
              </a:rPr>
              <a:t> which uses their sum). The geometric mean is defined as the </a:t>
            </a:r>
            <a:r>
              <a:rPr lang="en-US" sz="1200" b="0" i="1" u="none" strike="noStrike" kern="1200" dirty="0">
                <a:solidFill>
                  <a:schemeClr val="tx1"/>
                </a:solidFill>
                <a:effectLst/>
                <a:latin typeface="+mn-lt"/>
                <a:ea typeface="+mn-ea"/>
                <a:cs typeface="+mn-cs"/>
                <a:hlinkClick r:id="rId6" tooltip="Nth root"/>
              </a:rPr>
              <a:t>n</a:t>
            </a:r>
            <a:r>
              <a:rPr lang="en-US" sz="1200" b="0" i="0" u="none" strike="noStrike" kern="1200" dirty="0">
                <a:solidFill>
                  <a:schemeClr val="tx1"/>
                </a:solidFill>
                <a:effectLst/>
                <a:latin typeface="+mn-lt"/>
                <a:ea typeface="+mn-ea"/>
                <a:cs typeface="+mn-cs"/>
                <a:hlinkClick r:id="rId6" tooltip="Nth root"/>
              </a:rPr>
              <a:t>th root</a:t>
            </a:r>
            <a:r>
              <a:rPr lang="en-US" sz="1200" b="0" i="0" kern="1200" dirty="0">
                <a:solidFill>
                  <a:schemeClr val="tx1"/>
                </a:solidFill>
                <a:effectLst/>
                <a:latin typeface="+mn-lt"/>
                <a:ea typeface="+mn-ea"/>
                <a:cs typeface="+mn-cs"/>
              </a:rPr>
              <a:t> of the </a:t>
            </a:r>
            <a:r>
              <a:rPr lang="en-US" sz="1200" b="0" i="0" u="none" strike="noStrike" kern="1200" dirty="0">
                <a:solidFill>
                  <a:schemeClr val="tx1"/>
                </a:solidFill>
                <a:effectLst/>
                <a:latin typeface="+mn-lt"/>
                <a:ea typeface="+mn-ea"/>
                <a:cs typeface="+mn-cs"/>
                <a:hlinkClick r:id="rId7" tooltip="Product (mathematics)"/>
              </a:rPr>
              <a:t>product</a:t>
            </a:r>
            <a:r>
              <a:rPr lang="en-US" sz="1200" b="0" i="0" kern="1200" dirty="0">
                <a:solidFill>
                  <a:schemeClr val="tx1"/>
                </a:solidFill>
                <a:effectLst/>
                <a:latin typeface="+mn-lt"/>
                <a:ea typeface="+mn-ea"/>
                <a:cs typeface="+mn-cs"/>
              </a:rPr>
              <a:t> of </a:t>
            </a:r>
            <a:r>
              <a:rPr lang="en-US" sz="1200" b="0" i="1" kern="1200" dirty="0">
                <a:solidFill>
                  <a:schemeClr val="tx1"/>
                </a:solidFill>
                <a:effectLst/>
                <a:latin typeface="+mn-lt"/>
                <a:ea typeface="+mn-ea"/>
                <a:cs typeface="+mn-cs"/>
              </a:rPr>
              <a:t>n</a:t>
            </a:r>
            <a:r>
              <a:rPr lang="en-US" sz="1200" b="0" i="0" kern="1200" dirty="0">
                <a:solidFill>
                  <a:schemeClr val="tx1"/>
                </a:solidFill>
                <a:effectLst/>
                <a:latin typeface="+mn-lt"/>
                <a:ea typeface="+mn-ea"/>
                <a:cs typeface="+mn-cs"/>
              </a:rPr>
              <a:t> numbers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Log(start) + log(end) + 1/n sum( log(</a:t>
            </a:r>
            <a:r>
              <a:rPr lang="en-US" sz="1200" b="0" i="0" kern="1200" dirty="0" err="1">
                <a:solidFill>
                  <a:schemeClr val="tx1"/>
                </a:solidFill>
                <a:effectLst/>
                <a:latin typeface="+mn-lt"/>
                <a:ea typeface="+mn-ea"/>
                <a:cs typeface="+mn-cs"/>
              </a:rPr>
              <a:t>cds</a:t>
            </a:r>
            <a:r>
              <a:rPr lang="en-US" sz="1200" b="0" i="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8875368C-E9B5-5C4C-909B-D59BA14948B6}" type="slidenum">
              <a:rPr lang="en-US" smtClean="0"/>
              <a:t>31</a:t>
            </a:fld>
            <a:endParaRPr lang="en-US"/>
          </a:p>
        </p:txBody>
      </p:sp>
    </p:spTree>
    <p:extLst>
      <p:ext uri="{BB962C8B-B14F-4D97-AF65-F5344CB8AC3E}">
        <p14:creationId xmlns:p14="http://schemas.microsoft.com/office/powerpoint/2010/main" val="13922500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does not any prior biological knowledge as other hmm based tools do, still achieve comparable performance.</a:t>
            </a:r>
          </a:p>
          <a:p>
            <a:r>
              <a:rPr lang="en-US" dirty="0"/>
              <a:t>Equivalent time complexity.</a:t>
            </a:r>
          </a:p>
          <a:p>
            <a:endParaRPr lang="en-US" dirty="0"/>
          </a:p>
          <a:p>
            <a:r>
              <a:rPr lang="en-US" dirty="0"/>
              <a:t>Create table</a:t>
            </a:r>
          </a:p>
        </p:txBody>
      </p:sp>
      <p:sp>
        <p:nvSpPr>
          <p:cNvPr id="4" name="Slide Number Placeholder 3"/>
          <p:cNvSpPr>
            <a:spLocks noGrp="1"/>
          </p:cNvSpPr>
          <p:nvPr>
            <p:ph type="sldNum" sz="quarter" idx="5"/>
          </p:nvPr>
        </p:nvSpPr>
        <p:spPr/>
        <p:txBody>
          <a:bodyPr/>
          <a:lstStyle/>
          <a:p>
            <a:fld id="{8875368C-E9B5-5C4C-909B-D59BA14948B6}" type="slidenum">
              <a:rPr lang="en-US" smtClean="0"/>
              <a:t>36</a:t>
            </a:fld>
            <a:endParaRPr lang="en-US"/>
          </a:p>
        </p:txBody>
      </p:sp>
    </p:spTree>
    <p:extLst>
      <p:ext uri="{BB962C8B-B14F-4D97-AF65-F5344CB8AC3E}">
        <p14:creationId xmlns:p14="http://schemas.microsoft.com/office/powerpoint/2010/main" val="10760483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Semantics derived automatically from language corpora contain human-like biases</a:t>
            </a:r>
          </a:p>
          <a:p>
            <a:r>
              <a:rPr lang="en-US" dirty="0"/>
              <a:t>Link: http://</a:t>
            </a:r>
            <a:r>
              <a:rPr lang="en-US" dirty="0" err="1"/>
              <a:t>science.sciencemag.org</a:t>
            </a:r>
            <a:r>
              <a:rPr lang="en-US" dirty="0"/>
              <a:t>/content/356/6334/183</a:t>
            </a:r>
          </a:p>
          <a:p>
            <a:endParaRPr lang="en-US" dirty="0"/>
          </a:p>
          <a:p>
            <a:r>
              <a:rPr lang="en-US" dirty="0"/>
              <a:t>We used the Implicit Association Test (IAT) as our primary source of documented human biases (</a:t>
            </a:r>
            <a:r>
              <a:rPr lang="en-US" b="1" i="1" dirty="0">
                <a:hlinkClick r:id="rId3"/>
              </a:rPr>
              <a:t>5</a:t>
            </a:r>
            <a:r>
              <a:rPr lang="en-US" dirty="0"/>
              <a:t>). The IAT demonstrates enormous differences in response times when subjects are asked to pair two concepts they find similar, in contrast to two concepts they find different. </a:t>
            </a:r>
          </a:p>
          <a:p>
            <a:endParaRPr lang="en-US" dirty="0"/>
          </a:p>
          <a:p>
            <a:endParaRPr lang="en-US" dirty="0"/>
          </a:p>
        </p:txBody>
      </p:sp>
      <p:sp>
        <p:nvSpPr>
          <p:cNvPr id="4" name="Slide Number Placeholder 3"/>
          <p:cNvSpPr>
            <a:spLocks noGrp="1"/>
          </p:cNvSpPr>
          <p:nvPr>
            <p:ph type="sldNum" sz="quarter" idx="5"/>
          </p:nvPr>
        </p:nvSpPr>
        <p:spPr/>
        <p:txBody>
          <a:bodyPr/>
          <a:lstStyle/>
          <a:p>
            <a:fld id="{30591F6F-DC78-428A-9E64-490923ADF8D2}" type="slidenum">
              <a:rPr lang="en-US" smtClean="0"/>
              <a:t>37</a:t>
            </a:fld>
            <a:endParaRPr lang="en-US"/>
          </a:p>
        </p:txBody>
      </p:sp>
    </p:spTree>
    <p:extLst>
      <p:ext uri="{BB962C8B-B14F-4D97-AF65-F5344CB8AC3E}">
        <p14:creationId xmlns:p14="http://schemas.microsoft.com/office/powerpoint/2010/main" val="37400141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Semantics derived automatically from language corpora contain human-like biases</a:t>
            </a:r>
          </a:p>
          <a:p>
            <a:r>
              <a:rPr lang="en-US" sz="1200" b="0" i="0" kern="1200" dirty="0">
                <a:solidFill>
                  <a:schemeClr val="tx1"/>
                </a:solidFill>
                <a:effectLst/>
                <a:latin typeface="+mn-lt"/>
                <a:ea typeface="+mn-ea"/>
                <a:cs typeface="+mn-cs"/>
              </a:rPr>
              <a:t>Link: http://</a:t>
            </a:r>
            <a:r>
              <a:rPr lang="en-US" sz="1200" b="0" i="0" kern="1200" dirty="0" err="1">
                <a:solidFill>
                  <a:schemeClr val="tx1"/>
                </a:solidFill>
                <a:effectLst/>
                <a:latin typeface="+mn-lt"/>
                <a:ea typeface="+mn-ea"/>
                <a:cs typeface="+mn-cs"/>
              </a:rPr>
              <a:t>science.sciencemag.org</a:t>
            </a:r>
            <a:r>
              <a:rPr lang="en-US" sz="1200" b="0" i="0" kern="1200" dirty="0">
                <a:solidFill>
                  <a:schemeClr val="tx1"/>
                </a:solidFill>
                <a:effectLst/>
                <a:latin typeface="+mn-lt"/>
                <a:ea typeface="+mn-ea"/>
                <a:cs typeface="+mn-cs"/>
              </a:rPr>
              <a:t>/content/356/6334/183</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We used the Implicit Association Test (IAT) as our primary source of documented human biases (</a:t>
            </a:r>
            <a:r>
              <a:rPr lang="en-US" sz="1200" b="1" i="1" u="none" strike="noStrike" kern="1200" dirty="0">
                <a:solidFill>
                  <a:schemeClr val="tx1"/>
                </a:solidFill>
                <a:effectLst/>
                <a:latin typeface="+mn-lt"/>
                <a:ea typeface="+mn-ea"/>
                <a:cs typeface="+mn-cs"/>
                <a:hlinkClick r:id="rId3"/>
              </a:rPr>
              <a:t>5</a:t>
            </a:r>
            <a:r>
              <a:rPr lang="en-US" sz="1200" b="0" i="0" kern="1200" dirty="0">
                <a:solidFill>
                  <a:schemeClr val="tx1"/>
                </a:solidFill>
                <a:effectLst/>
                <a:latin typeface="+mn-lt"/>
                <a:ea typeface="+mn-ea"/>
                <a:cs typeface="+mn-cs"/>
              </a:rPr>
              <a:t>). The IAT demonstrates enormous differences in response times when subjects are asked to pair two concepts they find similar, in contrast to two concepts they find different. </a:t>
            </a: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0591F6F-DC78-428A-9E64-490923ADF8D2}" type="slidenum">
              <a:rPr lang="en-US" smtClean="0"/>
              <a:t>39</a:t>
            </a:fld>
            <a:endParaRPr lang="en-US"/>
          </a:p>
        </p:txBody>
      </p:sp>
    </p:spTree>
    <p:extLst>
      <p:ext uri="{BB962C8B-B14F-4D97-AF65-F5344CB8AC3E}">
        <p14:creationId xmlns:p14="http://schemas.microsoft.com/office/powerpoint/2010/main" val="38597222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Semantics derived automatically from language corpora contain human-like biases</a:t>
            </a:r>
          </a:p>
          <a:p>
            <a:r>
              <a:rPr lang="en-US" sz="1200" b="0" i="0" kern="1200" dirty="0">
                <a:solidFill>
                  <a:schemeClr val="tx1"/>
                </a:solidFill>
                <a:effectLst/>
                <a:latin typeface="+mn-lt"/>
                <a:ea typeface="+mn-ea"/>
                <a:cs typeface="+mn-cs"/>
              </a:rPr>
              <a:t>Link: http://</a:t>
            </a:r>
            <a:r>
              <a:rPr lang="en-US" sz="1200" b="0" i="0" kern="1200" dirty="0" err="1">
                <a:solidFill>
                  <a:schemeClr val="tx1"/>
                </a:solidFill>
                <a:effectLst/>
                <a:latin typeface="+mn-lt"/>
                <a:ea typeface="+mn-ea"/>
                <a:cs typeface="+mn-cs"/>
              </a:rPr>
              <a:t>science.sciencemag.org</a:t>
            </a:r>
            <a:r>
              <a:rPr lang="en-US" sz="1200" b="0" i="0" kern="1200" dirty="0">
                <a:solidFill>
                  <a:schemeClr val="tx1"/>
                </a:solidFill>
                <a:effectLst/>
                <a:latin typeface="+mn-lt"/>
                <a:ea typeface="+mn-ea"/>
                <a:cs typeface="+mn-cs"/>
              </a:rPr>
              <a:t>/content/356/6334/183</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We used the Implicit Association Test (IAT) as our primary source of documented human biases (</a:t>
            </a:r>
            <a:r>
              <a:rPr lang="en-US" sz="1200" b="1" i="1" u="none" strike="noStrike" kern="1200" dirty="0">
                <a:solidFill>
                  <a:schemeClr val="tx1"/>
                </a:solidFill>
                <a:effectLst/>
                <a:latin typeface="+mn-lt"/>
                <a:ea typeface="+mn-ea"/>
                <a:cs typeface="+mn-cs"/>
                <a:hlinkClick r:id="rId3"/>
              </a:rPr>
              <a:t>5</a:t>
            </a:r>
            <a:r>
              <a:rPr lang="en-US" sz="1200" b="0" i="0" kern="1200" dirty="0">
                <a:solidFill>
                  <a:schemeClr val="tx1"/>
                </a:solidFill>
                <a:effectLst/>
                <a:latin typeface="+mn-lt"/>
                <a:ea typeface="+mn-ea"/>
                <a:cs typeface="+mn-cs"/>
              </a:rPr>
              <a:t>). The IAT demonstrates enormous differences in response times when subjects are asked to pair two concepts they find similar, in contrast to two concepts they find different. </a:t>
            </a: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0591F6F-DC78-428A-9E64-490923ADF8D2}" type="slidenum">
              <a:rPr lang="en-US" smtClean="0"/>
              <a:t>40</a:t>
            </a:fld>
            <a:endParaRPr lang="en-US"/>
          </a:p>
        </p:txBody>
      </p:sp>
    </p:spTree>
    <p:extLst>
      <p:ext uri="{BB962C8B-B14F-4D97-AF65-F5344CB8AC3E}">
        <p14:creationId xmlns:p14="http://schemas.microsoft.com/office/powerpoint/2010/main" val="40814270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When </a:t>
            </a:r>
            <a:r>
              <a:rPr lang="en-US" sz="1200" b="1" i="0" kern="1200" dirty="0">
                <a:solidFill>
                  <a:schemeClr val="tx1"/>
                </a:solidFill>
                <a:effectLst/>
                <a:latin typeface="+mn-lt"/>
                <a:ea typeface="+mn-ea"/>
                <a:cs typeface="+mn-cs"/>
              </a:rPr>
              <a:t>peptides</a:t>
            </a:r>
            <a:r>
              <a:rPr lang="en-US" sz="1200" b="0" i="0" kern="1200" dirty="0">
                <a:solidFill>
                  <a:schemeClr val="tx1"/>
                </a:solidFill>
                <a:effectLst/>
                <a:latin typeface="+mn-lt"/>
                <a:ea typeface="+mn-ea"/>
                <a:cs typeface="+mn-cs"/>
              </a:rPr>
              <a:t> form a long chain of amino acids, they become proteins. When they are in a short chain of amino acids, they are able to penetrate the top layer of our skin and send signals to our cells to let them know how to function. One important protein in our skin is collagen.</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Protein: any of a class of nitrogenous organic compounds that consist of large molecules composed of one or more long chains of amino acids and are an essential part of all living organisms, especially as structural components of body tissues such as muscle, hair, collagen, etc., and as enzymes and antibodies.</a:t>
            </a: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875368C-E9B5-5C4C-909B-D59BA14948B6}" type="slidenum">
              <a:rPr lang="en-US" smtClean="0"/>
              <a:t>41</a:t>
            </a:fld>
            <a:endParaRPr lang="en-US"/>
          </a:p>
        </p:txBody>
      </p:sp>
    </p:spTree>
    <p:extLst>
      <p:ext uri="{BB962C8B-B14F-4D97-AF65-F5344CB8AC3E}">
        <p14:creationId xmlns:p14="http://schemas.microsoft.com/office/powerpoint/2010/main" val="34678385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Functional dependency</a:t>
            </a:r>
            <a:r>
              <a:rPr lang="en-US" sz="1200" b="0" i="0" kern="1200" dirty="0">
                <a:solidFill>
                  <a:schemeClr val="tx1"/>
                </a:solidFill>
                <a:effectLst/>
                <a:latin typeface="+mn-lt"/>
                <a:ea typeface="+mn-ea"/>
                <a:cs typeface="+mn-cs"/>
              </a:rPr>
              <a:t> is a relationship that exists when one attribute uniquely determines another attribute. If R is a relation with attributes X and Y, a </a:t>
            </a:r>
            <a:r>
              <a:rPr lang="en-US" sz="1200" b="1" i="0" kern="1200" dirty="0">
                <a:solidFill>
                  <a:schemeClr val="tx1"/>
                </a:solidFill>
                <a:effectLst/>
                <a:latin typeface="+mn-lt"/>
                <a:ea typeface="+mn-ea"/>
                <a:cs typeface="+mn-cs"/>
              </a:rPr>
              <a:t>functional dependency</a:t>
            </a:r>
            <a:r>
              <a:rPr lang="en-US" sz="1200" b="0" i="0" kern="1200" dirty="0">
                <a:solidFill>
                  <a:schemeClr val="tx1"/>
                </a:solidFill>
                <a:effectLst/>
                <a:latin typeface="+mn-lt"/>
                <a:ea typeface="+mn-ea"/>
                <a:cs typeface="+mn-cs"/>
              </a:rPr>
              <a:t> between the attributes is represented as X-&gt;Y, which specifies Y </a:t>
            </a:r>
            <a:r>
              <a:rPr lang="en-US" sz="1200" b="0" i="0" kern="1200" dirty="0" err="1">
                <a:solidFill>
                  <a:schemeClr val="tx1"/>
                </a:solidFill>
                <a:effectLst/>
                <a:latin typeface="+mn-lt"/>
                <a:ea typeface="+mn-ea"/>
                <a:cs typeface="+mn-cs"/>
              </a:rPr>
              <a:t>is</a:t>
            </a:r>
            <a:r>
              <a:rPr lang="en-US" sz="1200" b="1" i="0" kern="1200" dirty="0" err="1">
                <a:solidFill>
                  <a:schemeClr val="tx1"/>
                </a:solidFill>
                <a:effectLst/>
                <a:latin typeface="+mn-lt"/>
                <a:ea typeface="+mn-ea"/>
                <a:cs typeface="+mn-cs"/>
              </a:rPr>
              <a:t>functionally</a:t>
            </a:r>
            <a:r>
              <a:rPr lang="en-US" sz="1200" b="0" i="0" kern="1200" dirty="0">
                <a:solidFill>
                  <a:schemeClr val="tx1"/>
                </a:solidFill>
                <a:effectLst/>
                <a:latin typeface="+mn-lt"/>
                <a:ea typeface="+mn-ea"/>
                <a:cs typeface="+mn-cs"/>
              </a:rPr>
              <a:t> dependent on X.</a:t>
            </a: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875368C-E9B5-5C4C-909B-D59BA14948B6}" type="slidenum">
              <a:rPr lang="en-US" smtClean="0"/>
              <a:t>42</a:t>
            </a:fld>
            <a:endParaRPr lang="en-US"/>
          </a:p>
        </p:txBody>
      </p:sp>
    </p:spTree>
    <p:extLst>
      <p:ext uri="{BB962C8B-B14F-4D97-AF65-F5344CB8AC3E}">
        <p14:creationId xmlns:p14="http://schemas.microsoft.com/office/powerpoint/2010/main" val="41941785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photos and animation</a:t>
            </a:r>
          </a:p>
        </p:txBody>
      </p:sp>
      <p:sp>
        <p:nvSpPr>
          <p:cNvPr id="4" name="Slide Number Placeholder 3"/>
          <p:cNvSpPr>
            <a:spLocks noGrp="1"/>
          </p:cNvSpPr>
          <p:nvPr>
            <p:ph type="sldNum" sz="quarter" idx="5"/>
          </p:nvPr>
        </p:nvSpPr>
        <p:spPr/>
        <p:txBody>
          <a:bodyPr/>
          <a:lstStyle/>
          <a:p>
            <a:fld id="{8875368C-E9B5-5C4C-909B-D59BA14948B6}" type="slidenum">
              <a:rPr lang="en-US" smtClean="0"/>
              <a:t>43</a:t>
            </a:fld>
            <a:endParaRPr lang="en-US"/>
          </a:p>
        </p:txBody>
      </p:sp>
    </p:spTree>
    <p:extLst>
      <p:ext uri="{BB962C8B-B14F-4D97-AF65-F5344CB8AC3E}">
        <p14:creationId xmlns:p14="http://schemas.microsoft.com/office/powerpoint/2010/main" val="8408156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photos and animation</a:t>
            </a:r>
          </a:p>
        </p:txBody>
      </p:sp>
      <p:sp>
        <p:nvSpPr>
          <p:cNvPr id="4" name="Slide Number Placeholder 3"/>
          <p:cNvSpPr>
            <a:spLocks noGrp="1"/>
          </p:cNvSpPr>
          <p:nvPr>
            <p:ph type="sldNum" sz="quarter" idx="5"/>
          </p:nvPr>
        </p:nvSpPr>
        <p:spPr/>
        <p:txBody>
          <a:bodyPr/>
          <a:lstStyle/>
          <a:p>
            <a:fld id="{8875368C-E9B5-5C4C-909B-D59BA14948B6}" type="slidenum">
              <a:rPr lang="en-US" smtClean="0"/>
              <a:t>6</a:t>
            </a:fld>
            <a:endParaRPr lang="en-US"/>
          </a:p>
        </p:txBody>
      </p:sp>
    </p:spTree>
    <p:extLst>
      <p:ext uri="{BB962C8B-B14F-4D97-AF65-F5344CB8AC3E}">
        <p14:creationId xmlns:p14="http://schemas.microsoft.com/office/powerpoint/2010/main" val="37303018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Promoter</a:t>
            </a:r>
            <a:r>
              <a:rPr lang="en-US" sz="1200" b="0" i="0" kern="1200" dirty="0">
                <a:solidFill>
                  <a:schemeClr val="tx1"/>
                </a:solidFill>
                <a:effectLst/>
                <a:latin typeface="+mn-lt"/>
                <a:ea typeface="+mn-ea"/>
                <a:cs typeface="+mn-cs"/>
              </a:rPr>
              <a:t> sequences are DNA sequences that </a:t>
            </a:r>
            <a:r>
              <a:rPr lang="en-US" sz="1200" b="1" i="0" kern="1200" dirty="0" err="1">
                <a:solidFill>
                  <a:schemeClr val="tx1"/>
                </a:solidFill>
                <a:effectLst/>
                <a:latin typeface="+mn-lt"/>
                <a:ea typeface="+mn-ea"/>
                <a:cs typeface="+mn-cs"/>
              </a:rPr>
              <a:t>define</a:t>
            </a:r>
            <a:r>
              <a:rPr lang="en-US" sz="1200" b="0" i="0" kern="1200" dirty="0" err="1">
                <a:solidFill>
                  <a:schemeClr val="tx1"/>
                </a:solidFill>
                <a:effectLst/>
                <a:latin typeface="+mn-lt"/>
                <a:ea typeface="+mn-ea"/>
                <a:cs typeface="+mn-cs"/>
              </a:rPr>
              <a:t>where</a:t>
            </a:r>
            <a:r>
              <a:rPr lang="en-US" sz="1200" b="0" i="0" kern="1200" dirty="0">
                <a:solidFill>
                  <a:schemeClr val="tx1"/>
                </a:solidFill>
                <a:effectLst/>
                <a:latin typeface="+mn-lt"/>
                <a:ea typeface="+mn-ea"/>
                <a:cs typeface="+mn-cs"/>
              </a:rPr>
              <a:t> transcription of a gene by RNA polymerase begins. </a:t>
            </a:r>
            <a:r>
              <a:rPr lang="en-US" sz="1200" b="1" i="0" kern="1200" dirty="0">
                <a:solidFill>
                  <a:schemeClr val="tx1"/>
                </a:solidFill>
                <a:effectLst/>
                <a:latin typeface="+mn-lt"/>
                <a:ea typeface="+mn-ea"/>
                <a:cs typeface="+mn-cs"/>
              </a:rPr>
              <a:t>Promoter</a:t>
            </a:r>
            <a:r>
              <a:rPr lang="en-US" sz="1200" b="0" i="0" kern="1200" dirty="0">
                <a:solidFill>
                  <a:schemeClr val="tx1"/>
                </a:solidFill>
                <a:effectLst/>
                <a:latin typeface="+mn-lt"/>
                <a:ea typeface="+mn-ea"/>
                <a:cs typeface="+mn-cs"/>
              </a:rPr>
              <a:t> sequences are typically located directly upstream or at the 5' end of the transcription initiation site.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 ribosome binding site, or ribosomal binding site (</a:t>
            </a:r>
            <a:r>
              <a:rPr lang="en-US" sz="1200" b="1" i="0" kern="1200" dirty="0">
                <a:solidFill>
                  <a:schemeClr val="tx1"/>
                </a:solidFill>
                <a:effectLst/>
                <a:latin typeface="+mn-lt"/>
                <a:ea typeface="+mn-ea"/>
                <a:cs typeface="+mn-cs"/>
              </a:rPr>
              <a:t>RBS</a:t>
            </a:r>
            <a:r>
              <a:rPr lang="en-US" sz="1200" b="0" i="0" kern="1200" dirty="0">
                <a:solidFill>
                  <a:schemeClr val="tx1"/>
                </a:solidFill>
                <a:effectLst/>
                <a:latin typeface="+mn-lt"/>
                <a:ea typeface="+mn-ea"/>
                <a:cs typeface="+mn-cs"/>
              </a:rPr>
              <a:t>), is a sequence of nucleotides upstream of the start codon of an mRNA transcript that is responsible for the recruitment of a ribosome during the initiation of protein translation.</a:t>
            </a:r>
            <a:endParaRPr lang="en-US" dirty="0"/>
          </a:p>
        </p:txBody>
      </p:sp>
      <p:sp>
        <p:nvSpPr>
          <p:cNvPr id="4" name="Slide Number Placeholder 3"/>
          <p:cNvSpPr>
            <a:spLocks noGrp="1"/>
          </p:cNvSpPr>
          <p:nvPr>
            <p:ph type="sldNum" sz="quarter" idx="5"/>
          </p:nvPr>
        </p:nvSpPr>
        <p:spPr/>
        <p:txBody>
          <a:bodyPr/>
          <a:lstStyle/>
          <a:p>
            <a:fld id="{8875368C-E9B5-5C4C-909B-D59BA14948B6}" type="slidenum">
              <a:rPr lang="en-US" smtClean="0"/>
              <a:t>9</a:t>
            </a:fld>
            <a:endParaRPr lang="en-US"/>
          </a:p>
        </p:txBody>
      </p:sp>
    </p:spTree>
    <p:extLst>
      <p:ext uri="{BB962C8B-B14F-4D97-AF65-F5344CB8AC3E}">
        <p14:creationId xmlns:p14="http://schemas.microsoft.com/office/powerpoint/2010/main" val="18303317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Genome Feature Format file describes annotation. Fragment range -&gt; Labels. Essentially a classification problem.</a:t>
            </a:r>
          </a:p>
        </p:txBody>
      </p:sp>
      <p:sp>
        <p:nvSpPr>
          <p:cNvPr id="4" name="Slide Number Placeholder 3"/>
          <p:cNvSpPr>
            <a:spLocks noGrp="1"/>
          </p:cNvSpPr>
          <p:nvPr>
            <p:ph type="sldNum" sz="quarter" idx="5"/>
          </p:nvPr>
        </p:nvSpPr>
        <p:spPr/>
        <p:txBody>
          <a:bodyPr/>
          <a:lstStyle/>
          <a:p>
            <a:fld id="{8875368C-E9B5-5C4C-909B-D59BA14948B6}" type="slidenum">
              <a:rPr lang="en-US" smtClean="0"/>
              <a:t>10</a:t>
            </a:fld>
            <a:endParaRPr lang="en-US"/>
          </a:p>
        </p:txBody>
      </p:sp>
    </p:spTree>
    <p:extLst>
      <p:ext uri="{BB962C8B-B14F-4D97-AF65-F5344CB8AC3E}">
        <p14:creationId xmlns:p14="http://schemas.microsoft.com/office/powerpoint/2010/main" val="3653289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cap="none" dirty="0">
                <a:solidFill>
                  <a:schemeClr val="dk1"/>
                </a:solidFill>
                <a:effectLst/>
                <a:latin typeface="Calibri"/>
                <a:ea typeface="Calibri"/>
                <a:cs typeface="Calibri"/>
                <a:sym typeface="Calibri"/>
              </a:rPr>
              <a:t>The last 24 nucleotides of helix 45 are in italics (yellow box), followed by the 13 nucleotide “tail” (underlined, red box). The anti-Shine-</a:t>
            </a:r>
            <a:r>
              <a:rPr lang="en-US" sz="1200" b="0" i="0" u="none" strike="noStrike" cap="none" dirty="0" err="1">
                <a:solidFill>
                  <a:schemeClr val="dk1"/>
                </a:solidFill>
                <a:effectLst/>
                <a:latin typeface="Calibri"/>
                <a:ea typeface="Calibri"/>
                <a:cs typeface="Calibri"/>
                <a:sym typeface="Calibri"/>
              </a:rPr>
              <a:t>Dalgarno</a:t>
            </a:r>
            <a:r>
              <a:rPr lang="en-US" sz="1200" b="0" i="0" u="none" strike="noStrike" cap="none" dirty="0">
                <a:solidFill>
                  <a:schemeClr val="dk1"/>
                </a:solidFill>
                <a:effectLst/>
                <a:latin typeface="Calibri"/>
                <a:ea typeface="Calibri"/>
                <a:cs typeface="Calibri"/>
                <a:sym typeface="Calibri"/>
              </a:rPr>
              <a:t> sequence CCTCCT is underlined and in bold. The terminal 3’ “A” residue is indicated with an asterisk. The 10 genomic nucleotides following the end of the tail are shown in lower case (blue box). The overall positioning of this region of the 16S rRNA is indicated (red line). </a:t>
            </a:r>
          </a:p>
          <a:p>
            <a:endParaRPr lang="en-US" sz="1200" b="0" i="0" u="none" strike="noStrike" cap="none" dirty="0">
              <a:solidFill>
                <a:schemeClr val="dk1"/>
              </a:solidFill>
              <a:effectLst/>
              <a:latin typeface="Calibri"/>
              <a:cs typeface="Calibri"/>
              <a:sym typeface="Calibri"/>
            </a:endParaRP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992385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Ribosomal ribonucleic acid (</a:t>
            </a:r>
            <a:r>
              <a:rPr lang="en-US" sz="1200" b="1" i="0" kern="1200" dirty="0">
                <a:solidFill>
                  <a:schemeClr val="tx1"/>
                </a:solidFill>
                <a:effectLst/>
                <a:latin typeface="+mn-lt"/>
                <a:ea typeface="+mn-ea"/>
                <a:cs typeface="+mn-cs"/>
              </a:rPr>
              <a:t>rRNA</a:t>
            </a:r>
            <a:r>
              <a:rPr lang="en-US" sz="1200" b="0" i="0" kern="1200" dirty="0">
                <a:solidFill>
                  <a:schemeClr val="tx1"/>
                </a:solidFill>
                <a:effectLst/>
                <a:latin typeface="+mn-lt"/>
                <a:ea typeface="+mn-ea"/>
                <a:cs typeface="+mn-cs"/>
              </a:rPr>
              <a:t>) is the RNA component of the ribosome, and is essential for protein synthesis in all living organisms. Look at the end part of it. Last 37 bases. We divide them in three section.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rgbClr val="C00000"/>
              </a:solidFill>
              <a:latin typeface="+mn-lt"/>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rgbClr val="C00000"/>
                </a:solidFill>
                <a:latin typeface="+mn-lt"/>
                <a:ea typeface="+mn-ea"/>
                <a:cs typeface="Calibri" panose="020F0502020204030204" pitchFamily="34" charset="0"/>
              </a:rPr>
              <a:t>Sequence of 3’ 37 nucleotides of </a:t>
            </a:r>
            <a:r>
              <a:rPr lang="en-US" sz="1200" i="1" kern="1200" dirty="0">
                <a:solidFill>
                  <a:srgbClr val="C00000"/>
                </a:solidFill>
                <a:latin typeface="+mn-lt"/>
                <a:ea typeface="+mn-ea"/>
                <a:cs typeface="Calibri" panose="020F0502020204030204" pitchFamily="34" charset="0"/>
              </a:rPr>
              <a:t>E</a:t>
            </a:r>
            <a:r>
              <a:rPr lang="en-US" sz="1200" kern="1200" dirty="0">
                <a:solidFill>
                  <a:srgbClr val="C00000"/>
                </a:solidFill>
                <a:latin typeface="+mn-lt"/>
                <a:ea typeface="+mn-ea"/>
                <a:cs typeface="Calibri" panose="020F0502020204030204" pitchFamily="34" charset="0"/>
              </a:rPr>
              <a:t>. </a:t>
            </a:r>
            <a:r>
              <a:rPr lang="en-US" sz="1200" i="1" kern="1200" dirty="0">
                <a:solidFill>
                  <a:srgbClr val="C00000"/>
                </a:solidFill>
                <a:latin typeface="+mn-lt"/>
                <a:ea typeface="+mn-ea"/>
                <a:cs typeface="Calibri" panose="020F0502020204030204" pitchFamily="34" charset="0"/>
              </a:rPr>
              <a:t>coli</a:t>
            </a:r>
            <a:r>
              <a:rPr lang="en-US" sz="1200" kern="1200" dirty="0">
                <a:solidFill>
                  <a:srgbClr val="C00000"/>
                </a:solidFill>
                <a:latin typeface="+mn-lt"/>
                <a:ea typeface="+mn-ea"/>
                <a:cs typeface="Calibri" panose="020F0502020204030204" pitchFamily="34" charset="0"/>
              </a:rPr>
              <a:t> 16S rRNA gene and it’s Annotation</a:t>
            </a:r>
            <a:endParaRPr lang="en-US" altLang="en-US" sz="1200" kern="1200" dirty="0">
              <a:solidFill>
                <a:srgbClr val="C00000"/>
              </a:solidFill>
              <a:latin typeface="+mn-lt"/>
              <a:ea typeface="+mn-ea"/>
              <a:cs typeface="Calibri" panose="020F0502020204030204" pitchFamily="34" charset="0"/>
            </a:endParaRPr>
          </a:p>
          <a:p>
            <a:endParaRPr lang="en-US" sz="1200" b="0" i="0" u="none" strike="noStrike" cap="none" dirty="0">
              <a:solidFill>
                <a:schemeClr val="dk1"/>
              </a:solidFill>
              <a:effectLst/>
              <a:latin typeface="Calibri"/>
              <a:ea typeface="Calibri"/>
              <a:cs typeface="Calibri"/>
              <a:sym typeface="Calibri"/>
            </a:endParaRPr>
          </a:p>
          <a:p>
            <a:r>
              <a:rPr lang="en-US" sz="1200" b="0" i="0" u="none" strike="noStrike" cap="none" dirty="0">
                <a:solidFill>
                  <a:schemeClr val="dk1"/>
                </a:solidFill>
                <a:effectLst/>
                <a:latin typeface="Calibri"/>
                <a:ea typeface="Calibri"/>
                <a:cs typeface="Calibri"/>
                <a:sym typeface="Calibri"/>
              </a:rPr>
              <a:t>The last 24 nucleotides of helix 45 are in italics (yellow box), followed by the 13 nucleotide “tail” (underlined, red box). The anti-Shine-</a:t>
            </a:r>
            <a:r>
              <a:rPr lang="en-US" sz="1200" b="0" i="0" u="none" strike="noStrike" cap="none" dirty="0" err="1">
                <a:solidFill>
                  <a:schemeClr val="dk1"/>
                </a:solidFill>
                <a:effectLst/>
                <a:latin typeface="Calibri"/>
                <a:ea typeface="Calibri"/>
                <a:cs typeface="Calibri"/>
                <a:sym typeface="Calibri"/>
              </a:rPr>
              <a:t>Dalgarno</a:t>
            </a:r>
            <a:r>
              <a:rPr lang="en-US" sz="1200" b="0" i="0" u="none" strike="noStrike" cap="none" dirty="0">
                <a:solidFill>
                  <a:schemeClr val="dk1"/>
                </a:solidFill>
                <a:effectLst/>
                <a:latin typeface="Calibri"/>
                <a:ea typeface="Calibri"/>
                <a:cs typeface="Calibri"/>
                <a:sym typeface="Calibri"/>
              </a:rPr>
              <a:t> sequence CCTCCT is underlined and in bold. The terminal 3’ “A” residue is indicated with an asterisk. The 10 genomic nucleotides following the end of the tail are shown in lower case (blue box). The overall positioning of this region of the 16S </a:t>
            </a:r>
            <a:r>
              <a:rPr lang="en-US" sz="1200" b="0" i="0" u="none" strike="noStrike" cap="none" dirty="0" err="1">
                <a:solidFill>
                  <a:schemeClr val="dk1"/>
                </a:solidFill>
                <a:effectLst/>
                <a:latin typeface="Calibri"/>
                <a:ea typeface="Calibri"/>
                <a:cs typeface="Calibri"/>
                <a:sym typeface="Calibri"/>
              </a:rPr>
              <a:t>rRNA</a:t>
            </a:r>
            <a:r>
              <a:rPr lang="en-US" sz="1200" b="0" i="0" u="none" strike="noStrike" cap="none" dirty="0">
                <a:solidFill>
                  <a:schemeClr val="dk1"/>
                </a:solidFill>
                <a:effectLst/>
                <a:latin typeface="Calibri"/>
                <a:ea typeface="Calibri"/>
                <a:cs typeface="Calibri"/>
                <a:sym typeface="Calibri"/>
              </a:rPr>
              <a:t> is indicated (red line). </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329288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show the sequence 16S tail</a:t>
            </a:r>
          </a:p>
        </p:txBody>
      </p:sp>
      <p:sp>
        <p:nvSpPr>
          <p:cNvPr id="4" name="Slide Number Placeholder 3"/>
          <p:cNvSpPr>
            <a:spLocks noGrp="1"/>
          </p:cNvSpPr>
          <p:nvPr>
            <p:ph type="sldNum" sz="quarter" idx="5"/>
          </p:nvPr>
        </p:nvSpPr>
        <p:spPr/>
        <p:txBody>
          <a:bodyPr/>
          <a:lstStyle/>
          <a:p>
            <a:fld id="{8875368C-E9B5-5C4C-909B-D59BA14948B6}" type="slidenum">
              <a:rPr lang="en-US" smtClean="0"/>
              <a:t>13</a:t>
            </a:fld>
            <a:endParaRPr lang="en-US"/>
          </a:p>
        </p:txBody>
      </p:sp>
    </p:spTree>
    <p:extLst>
      <p:ext uri="{BB962C8B-B14F-4D97-AF65-F5344CB8AC3E}">
        <p14:creationId xmlns:p14="http://schemas.microsoft.com/office/powerpoint/2010/main" val="32683373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Correcting annotations improves motif detection and alignments. The 16S RNA tail alignment consensus from uncorrected NCBI annotations (top) comes into focus only after our homology-based 3′-end correction (bottom)</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fact that some organisms do not seem to have or use Shine-Dalgarno motifs supports the idea that prokaryotes have other robust mechanisms for recognizing start codons for translation.</a:t>
            </a:r>
            <a:endParaRPr lang="en-US" dirty="0"/>
          </a:p>
          <a:p>
            <a:endParaRPr lang="en-US" dirty="0"/>
          </a:p>
        </p:txBody>
      </p:sp>
      <p:sp>
        <p:nvSpPr>
          <p:cNvPr id="4" name="Slide Number Placeholder 3"/>
          <p:cNvSpPr>
            <a:spLocks noGrp="1"/>
          </p:cNvSpPr>
          <p:nvPr>
            <p:ph type="sldNum" sz="quarter" idx="5"/>
          </p:nvPr>
        </p:nvSpPr>
        <p:spPr/>
        <p:txBody>
          <a:bodyPr/>
          <a:lstStyle/>
          <a:p>
            <a:fld id="{8875368C-E9B5-5C4C-909B-D59BA14948B6}" type="slidenum">
              <a:rPr lang="en-US" smtClean="0"/>
              <a:t>14</a:t>
            </a:fld>
            <a:endParaRPr lang="en-US"/>
          </a:p>
        </p:txBody>
      </p:sp>
    </p:spTree>
    <p:extLst>
      <p:ext uri="{BB962C8B-B14F-4D97-AF65-F5344CB8AC3E}">
        <p14:creationId xmlns:p14="http://schemas.microsoft.com/office/powerpoint/2010/main" val="15813759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A9639-A6FE-4BFC-BA6F-4ED7C8988E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F042901-8183-44E6-B47B-9E35469217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C31487D-E991-46D5-BD72-A6797C042C01}"/>
              </a:ext>
            </a:extLst>
          </p:cNvPr>
          <p:cNvSpPr>
            <a:spLocks noGrp="1"/>
          </p:cNvSpPr>
          <p:nvPr>
            <p:ph type="dt" sz="half" idx="10"/>
          </p:nvPr>
        </p:nvSpPr>
        <p:spPr/>
        <p:txBody>
          <a:bodyPr/>
          <a:lstStyle/>
          <a:p>
            <a:fld id="{75861548-168C-5841-802E-3FD08BC89EF0}" type="datetime1">
              <a:rPr lang="en-US" smtClean="0"/>
              <a:t>3/5/22</a:t>
            </a:fld>
            <a:endParaRPr lang="en-US"/>
          </a:p>
        </p:txBody>
      </p:sp>
      <p:sp>
        <p:nvSpPr>
          <p:cNvPr id="5" name="Footer Placeholder 4">
            <a:extLst>
              <a:ext uri="{FF2B5EF4-FFF2-40B4-BE49-F238E27FC236}">
                <a16:creationId xmlns:a16="http://schemas.microsoft.com/office/drawing/2014/main" id="{C96045B1-D780-45BF-8F72-7B35E480AE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1FF53D-C161-431B-99B4-460378037207}"/>
              </a:ext>
            </a:extLst>
          </p:cNvPr>
          <p:cNvSpPr>
            <a:spLocks noGrp="1"/>
          </p:cNvSpPr>
          <p:nvPr>
            <p:ph type="sldNum" sz="quarter" idx="12"/>
          </p:nvPr>
        </p:nvSpPr>
        <p:spPr/>
        <p:txBody>
          <a:bodyPr/>
          <a:lstStyle/>
          <a:p>
            <a:fld id="{6592A84D-4AA4-46FC-ACFA-41E5AD4DBDB9}" type="slidenum">
              <a:rPr lang="en-US" smtClean="0"/>
              <a:t>‹#›</a:t>
            </a:fld>
            <a:endParaRPr lang="en-US"/>
          </a:p>
        </p:txBody>
      </p:sp>
    </p:spTree>
    <p:extLst>
      <p:ext uri="{BB962C8B-B14F-4D97-AF65-F5344CB8AC3E}">
        <p14:creationId xmlns:p14="http://schemas.microsoft.com/office/powerpoint/2010/main" val="11386858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27948-6BB3-4B1C-BE7E-503EBA6CAA6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43F0D6C-FD3B-48D3-88E9-063CB0F9D06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511D07-9D34-4FE1-82DF-6673DCFDF996}"/>
              </a:ext>
            </a:extLst>
          </p:cNvPr>
          <p:cNvSpPr>
            <a:spLocks noGrp="1"/>
          </p:cNvSpPr>
          <p:nvPr>
            <p:ph type="dt" sz="half" idx="10"/>
          </p:nvPr>
        </p:nvSpPr>
        <p:spPr/>
        <p:txBody>
          <a:bodyPr/>
          <a:lstStyle/>
          <a:p>
            <a:fld id="{756C8E22-D5FB-3248-A0BF-3F177E88E49C}" type="datetime1">
              <a:rPr lang="en-US" smtClean="0"/>
              <a:t>3/5/22</a:t>
            </a:fld>
            <a:endParaRPr lang="en-US"/>
          </a:p>
        </p:txBody>
      </p:sp>
      <p:sp>
        <p:nvSpPr>
          <p:cNvPr id="5" name="Footer Placeholder 4">
            <a:extLst>
              <a:ext uri="{FF2B5EF4-FFF2-40B4-BE49-F238E27FC236}">
                <a16:creationId xmlns:a16="http://schemas.microsoft.com/office/drawing/2014/main" id="{2816D27E-31E1-4551-AABA-81A0FED27C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C11A35-D815-44F7-ABBC-3EFACE6B5EA0}"/>
              </a:ext>
            </a:extLst>
          </p:cNvPr>
          <p:cNvSpPr>
            <a:spLocks noGrp="1"/>
          </p:cNvSpPr>
          <p:nvPr>
            <p:ph type="sldNum" sz="quarter" idx="12"/>
          </p:nvPr>
        </p:nvSpPr>
        <p:spPr/>
        <p:txBody>
          <a:bodyPr/>
          <a:lstStyle/>
          <a:p>
            <a:fld id="{6592A84D-4AA4-46FC-ACFA-41E5AD4DBDB9}" type="slidenum">
              <a:rPr lang="en-US" smtClean="0"/>
              <a:t>‹#›</a:t>
            </a:fld>
            <a:endParaRPr lang="en-US"/>
          </a:p>
        </p:txBody>
      </p:sp>
    </p:spTree>
    <p:extLst>
      <p:ext uri="{BB962C8B-B14F-4D97-AF65-F5344CB8AC3E}">
        <p14:creationId xmlns:p14="http://schemas.microsoft.com/office/powerpoint/2010/main" val="23023108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8A6C66-DA37-4BEB-8336-728E0DA67F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87B5475-FB6B-49B4-816F-523705BCCEA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3E8A1E-1F86-4DE5-96EA-1606F4A1FCFA}"/>
              </a:ext>
            </a:extLst>
          </p:cNvPr>
          <p:cNvSpPr>
            <a:spLocks noGrp="1"/>
          </p:cNvSpPr>
          <p:nvPr>
            <p:ph type="dt" sz="half" idx="10"/>
          </p:nvPr>
        </p:nvSpPr>
        <p:spPr/>
        <p:txBody>
          <a:bodyPr/>
          <a:lstStyle/>
          <a:p>
            <a:fld id="{BF5D6FA1-5CE9-2B4E-A17E-364EB95E7BF9}" type="datetime1">
              <a:rPr lang="en-US" smtClean="0"/>
              <a:t>3/5/22</a:t>
            </a:fld>
            <a:endParaRPr lang="en-US"/>
          </a:p>
        </p:txBody>
      </p:sp>
      <p:sp>
        <p:nvSpPr>
          <p:cNvPr id="5" name="Footer Placeholder 4">
            <a:extLst>
              <a:ext uri="{FF2B5EF4-FFF2-40B4-BE49-F238E27FC236}">
                <a16:creationId xmlns:a16="http://schemas.microsoft.com/office/drawing/2014/main" id="{023E3751-7C66-46FA-B97E-8ABAC9CFA8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81F319-99BD-4FF5-B04C-22D896F5E0DC}"/>
              </a:ext>
            </a:extLst>
          </p:cNvPr>
          <p:cNvSpPr>
            <a:spLocks noGrp="1"/>
          </p:cNvSpPr>
          <p:nvPr>
            <p:ph type="sldNum" sz="quarter" idx="12"/>
          </p:nvPr>
        </p:nvSpPr>
        <p:spPr/>
        <p:txBody>
          <a:bodyPr/>
          <a:lstStyle/>
          <a:p>
            <a:fld id="{6592A84D-4AA4-46FC-ACFA-41E5AD4DBDB9}" type="slidenum">
              <a:rPr lang="en-US" smtClean="0"/>
              <a:t>‹#›</a:t>
            </a:fld>
            <a:endParaRPr lang="en-US"/>
          </a:p>
        </p:txBody>
      </p:sp>
    </p:spTree>
    <p:extLst>
      <p:ext uri="{BB962C8B-B14F-4D97-AF65-F5344CB8AC3E}">
        <p14:creationId xmlns:p14="http://schemas.microsoft.com/office/powerpoint/2010/main" val="18110080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56A7E-A0EE-41F7-96BB-9CC97862B1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DC2653-9E0F-4411-ADFD-BB3A1BDEC79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CF5EE8-9BBD-4FCC-B707-F1E073C360E2}"/>
              </a:ext>
            </a:extLst>
          </p:cNvPr>
          <p:cNvSpPr>
            <a:spLocks noGrp="1"/>
          </p:cNvSpPr>
          <p:nvPr>
            <p:ph type="dt" sz="half" idx="10"/>
          </p:nvPr>
        </p:nvSpPr>
        <p:spPr/>
        <p:txBody>
          <a:bodyPr/>
          <a:lstStyle/>
          <a:p>
            <a:fld id="{FFADAD7F-039B-6A41-87AB-5F458F1B821D}" type="datetime1">
              <a:rPr lang="en-US" smtClean="0"/>
              <a:t>3/5/22</a:t>
            </a:fld>
            <a:endParaRPr lang="en-US"/>
          </a:p>
        </p:txBody>
      </p:sp>
      <p:sp>
        <p:nvSpPr>
          <p:cNvPr id="5" name="Footer Placeholder 4">
            <a:extLst>
              <a:ext uri="{FF2B5EF4-FFF2-40B4-BE49-F238E27FC236}">
                <a16:creationId xmlns:a16="http://schemas.microsoft.com/office/drawing/2014/main" id="{13277177-E467-4CB2-B6A4-7BD6677DC7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433DC5-A0A6-478D-AD49-44CB8BA9DCA0}"/>
              </a:ext>
            </a:extLst>
          </p:cNvPr>
          <p:cNvSpPr>
            <a:spLocks noGrp="1"/>
          </p:cNvSpPr>
          <p:nvPr>
            <p:ph type="sldNum" sz="quarter" idx="12"/>
          </p:nvPr>
        </p:nvSpPr>
        <p:spPr/>
        <p:txBody>
          <a:bodyPr/>
          <a:lstStyle/>
          <a:p>
            <a:fld id="{6592A84D-4AA4-46FC-ACFA-41E5AD4DBDB9}" type="slidenum">
              <a:rPr lang="en-US" smtClean="0"/>
              <a:t>‹#›</a:t>
            </a:fld>
            <a:endParaRPr lang="en-US"/>
          </a:p>
        </p:txBody>
      </p:sp>
    </p:spTree>
    <p:extLst>
      <p:ext uri="{BB962C8B-B14F-4D97-AF65-F5344CB8AC3E}">
        <p14:creationId xmlns:p14="http://schemas.microsoft.com/office/powerpoint/2010/main" val="17364474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B6043-C262-4B14-B4D1-80A10136F71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3076827-3D62-4FE9-859D-3BF0FAB2E32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D730510-5169-47C2-A8C2-8337A2889D9C}"/>
              </a:ext>
            </a:extLst>
          </p:cNvPr>
          <p:cNvSpPr>
            <a:spLocks noGrp="1"/>
          </p:cNvSpPr>
          <p:nvPr>
            <p:ph type="dt" sz="half" idx="10"/>
          </p:nvPr>
        </p:nvSpPr>
        <p:spPr/>
        <p:txBody>
          <a:bodyPr/>
          <a:lstStyle/>
          <a:p>
            <a:fld id="{A8CAD80F-4800-EC47-8D6A-71B331CFCDC1}" type="datetime1">
              <a:rPr lang="en-US" smtClean="0"/>
              <a:t>3/5/22</a:t>
            </a:fld>
            <a:endParaRPr lang="en-US"/>
          </a:p>
        </p:txBody>
      </p:sp>
      <p:sp>
        <p:nvSpPr>
          <p:cNvPr id="5" name="Footer Placeholder 4">
            <a:extLst>
              <a:ext uri="{FF2B5EF4-FFF2-40B4-BE49-F238E27FC236}">
                <a16:creationId xmlns:a16="http://schemas.microsoft.com/office/drawing/2014/main" id="{DCD588FF-D74B-4FB7-A6EF-71AEBABA17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BBC1EB-CF2B-4E1D-ACAD-C176BE1357AD}"/>
              </a:ext>
            </a:extLst>
          </p:cNvPr>
          <p:cNvSpPr>
            <a:spLocks noGrp="1"/>
          </p:cNvSpPr>
          <p:nvPr>
            <p:ph type="sldNum" sz="quarter" idx="12"/>
          </p:nvPr>
        </p:nvSpPr>
        <p:spPr/>
        <p:txBody>
          <a:bodyPr/>
          <a:lstStyle/>
          <a:p>
            <a:fld id="{6592A84D-4AA4-46FC-ACFA-41E5AD4DBDB9}" type="slidenum">
              <a:rPr lang="en-US" smtClean="0"/>
              <a:t>‹#›</a:t>
            </a:fld>
            <a:endParaRPr lang="en-US"/>
          </a:p>
        </p:txBody>
      </p:sp>
    </p:spTree>
    <p:extLst>
      <p:ext uri="{BB962C8B-B14F-4D97-AF65-F5344CB8AC3E}">
        <p14:creationId xmlns:p14="http://schemas.microsoft.com/office/powerpoint/2010/main" val="16408617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3D3B4-202F-4AF0-9A07-4D6E6DE48C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9ED010-422A-4E17-922F-3A03DCD18CA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401A00A-3086-44FB-B9E9-05EC8DF558E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0A77AD5-3E33-41A1-9EDD-454F83CA9CBD}"/>
              </a:ext>
            </a:extLst>
          </p:cNvPr>
          <p:cNvSpPr>
            <a:spLocks noGrp="1"/>
          </p:cNvSpPr>
          <p:nvPr>
            <p:ph type="dt" sz="half" idx="10"/>
          </p:nvPr>
        </p:nvSpPr>
        <p:spPr/>
        <p:txBody>
          <a:bodyPr/>
          <a:lstStyle/>
          <a:p>
            <a:fld id="{390F3273-8E37-A74A-975F-1D1DD5818938}" type="datetime1">
              <a:rPr lang="en-US" smtClean="0"/>
              <a:t>3/5/22</a:t>
            </a:fld>
            <a:endParaRPr lang="en-US"/>
          </a:p>
        </p:txBody>
      </p:sp>
      <p:sp>
        <p:nvSpPr>
          <p:cNvPr id="6" name="Footer Placeholder 5">
            <a:extLst>
              <a:ext uri="{FF2B5EF4-FFF2-40B4-BE49-F238E27FC236}">
                <a16:creationId xmlns:a16="http://schemas.microsoft.com/office/drawing/2014/main" id="{7B0290A4-66A5-4B66-96C5-2B4D2F3DF4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2F487C-05EF-472A-B524-CC8B5F9D05A9}"/>
              </a:ext>
            </a:extLst>
          </p:cNvPr>
          <p:cNvSpPr>
            <a:spLocks noGrp="1"/>
          </p:cNvSpPr>
          <p:nvPr>
            <p:ph type="sldNum" sz="quarter" idx="12"/>
          </p:nvPr>
        </p:nvSpPr>
        <p:spPr/>
        <p:txBody>
          <a:bodyPr/>
          <a:lstStyle/>
          <a:p>
            <a:fld id="{6592A84D-4AA4-46FC-ACFA-41E5AD4DBDB9}" type="slidenum">
              <a:rPr lang="en-US" smtClean="0"/>
              <a:t>‹#›</a:t>
            </a:fld>
            <a:endParaRPr lang="en-US"/>
          </a:p>
        </p:txBody>
      </p:sp>
    </p:spTree>
    <p:extLst>
      <p:ext uri="{BB962C8B-B14F-4D97-AF65-F5344CB8AC3E}">
        <p14:creationId xmlns:p14="http://schemas.microsoft.com/office/powerpoint/2010/main" val="2986269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88D00-E6E3-4004-82B2-1265BB0B58F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4146B15-B93B-47B9-AA8F-F80AB7697A2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A9EBB31-5509-4794-948D-A0251262AE5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921C3BE-75DF-4BB9-BBBF-452AFC10DF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FEE3E40-50EF-4507-9740-E0714CA0A3F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443C3D0-4B38-499E-9FC5-FD740E6C540E}"/>
              </a:ext>
            </a:extLst>
          </p:cNvPr>
          <p:cNvSpPr>
            <a:spLocks noGrp="1"/>
          </p:cNvSpPr>
          <p:nvPr>
            <p:ph type="dt" sz="half" idx="10"/>
          </p:nvPr>
        </p:nvSpPr>
        <p:spPr/>
        <p:txBody>
          <a:bodyPr/>
          <a:lstStyle/>
          <a:p>
            <a:fld id="{2B49D8C6-2C8F-4C41-B4A7-B0200578DD54}" type="datetime1">
              <a:rPr lang="en-US" smtClean="0"/>
              <a:t>3/5/22</a:t>
            </a:fld>
            <a:endParaRPr lang="en-US"/>
          </a:p>
        </p:txBody>
      </p:sp>
      <p:sp>
        <p:nvSpPr>
          <p:cNvPr id="8" name="Footer Placeholder 7">
            <a:extLst>
              <a:ext uri="{FF2B5EF4-FFF2-40B4-BE49-F238E27FC236}">
                <a16:creationId xmlns:a16="http://schemas.microsoft.com/office/drawing/2014/main" id="{06112F45-893B-4A4C-8D07-2693F51B338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FD906E-34EB-463D-A991-AC8906E51D82}"/>
              </a:ext>
            </a:extLst>
          </p:cNvPr>
          <p:cNvSpPr>
            <a:spLocks noGrp="1"/>
          </p:cNvSpPr>
          <p:nvPr>
            <p:ph type="sldNum" sz="quarter" idx="12"/>
          </p:nvPr>
        </p:nvSpPr>
        <p:spPr/>
        <p:txBody>
          <a:bodyPr/>
          <a:lstStyle/>
          <a:p>
            <a:fld id="{6592A84D-4AA4-46FC-ACFA-41E5AD4DBDB9}" type="slidenum">
              <a:rPr lang="en-US" smtClean="0"/>
              <a:t>‹#›</a:t>
            </a:fld>
            <a:endParaRPr lang="en-US"/>
          </a:p>
        </p:txBody>
      </p:sp>
    </p:spTree>
    <p:extLst>
      <p:ext uri="{BB962C8B-B14F-4D97-AF65-F5344CB8AC3E}">
        <p14:creationId xmlns:p14="http://schemas.microsoft.com/office/powerpoint/2010/main" val="17737640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D4EDC-A014-4747-9A01-7DFB06B3269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F88E7B-14FD-4F85-BD02-60A336504DED}"/>
              </a:ext>
            </a:extLst>
          </p:cNvPr>
          <p:cNvSpPr>
            <a:spLocks noGrp="1"/>
          </p:cNvSpPr>
          <p:nvPr>
            <p:ph type="dt" sz="half" idx="10"/>
          </p:nvPr>
        </p:nvSpPr>
        <p:spPr/>
        <p:txBody>
          <a:bodyPr/>
          <a:lstStyle/>
          <a:p>
            <a:fld id="{DA24E14C-0C01-6D42-BE61-5759CC5CB4A4}" type="datetime1">
              <a:rPr lang="en-US" smtClean="0"/>
              <a:t>3/5/22</a:t>
            </a:fld>
            <a:endParaRPr lang="en-US"/>
          </a:p>
        </p:txBody>
      </p:sp>
      <p:sp>
        <p:nvSpPr>
          <p:cNvPr id="4" name="Footer Placeholder 3">
            <a:extLst>
              <a:ext uri="{FF2B5EF4-FFF2-40B4-BE49-F238E27FC236}">
                <a16:creationId xmlns:a16="http://schemas.microsoft.com/office/drawing/2014/main" id="{CCF455DA-CCA7-42B8-9398-F06EEF123CD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589A34-F202-4F96-83BE-F234E46EA784}"/>
              </a:ext>
            </a:extLst>
          </p:cNvPr>
          <p:cNvSpPr>
            <a:spLocks noGrp="1"/>
          </p:cNvSpPr>
          <p:nvPr>
            <p:ph type="sldNum" sz="quarter" idx="12"/>
          </p:nvPr>
        </p:nvSpPr>
        <p:spPr/>
        <p:txBody>
          <a:bodyPr/>
          <a:lstStyle/>
          <a:p>
            <a:fld id="{6592A84D-4AA4-46FC-ACFA-41E5AD4DBDB9}" type="slidenum">
              <a:rPr lang="en-US" smtClean="0"/>
              <a:t>‹#›</a:t>
            </a:fld>
            <a:endParaRPr lang="en-US"/>
          </a:p>
        </p:txBody>
      </p:sp>
    </p:spTree>
    <p:extLst>
      <p:ext uri="{BB962C8B-B14F-4D97-AF65-F5344CB8AC3E}">
        <p14:creationId xmlns:p14="http://schemas.microsoft.com/office/powerpoint/2010/main" val="16216906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BF7320-224E-4A22-A9CE-680315C13C9F}"/>
              </a:ext>
            </a:extLst>
          </p:cNvPr>
          <p:cNvSpPr>
            <a:spLocks noGrp="1"/>
          </p:cNvSpPr>
          <p:nvPr>
            <p:ph type="dt" sz="half" idx="10"/>
          </p:nvPr>
        </p:nvSpPr>
        <p:spPr/>
        <p:txBody>
          <a:bodyPr/>
          <a:lstStyle/>
          <a:p>
            <a:fld id="{7A64B70B-35C1-3145-983D-E2CD58B8C76A}" type="datetime1">
              <a:rPr lang="en-US" smtClean="0"/>
              <a:t>3/5/22</a:t>
            </a:fld>
            <a:endParaRPr lang="en-US"/>
          </a:p>
        </p:txBody>
      </p:sp>
      <p:sp>
        <p:nvSpPr>
          <p:cNvPr id="3" name="Footer Placeholder 2">
            <a:extLst>
              <a:ext uri="{FF2B5EF4-FFF2-40B4-BE49-F238E27FC236}">
                <a16:creationId xmlns:a16="http://schemas.microsoft.com/office/drawing/2014/main" id="{F1B60D1A-BCA6-4872-BC56-3844D79AA92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33D75C6-9168-4BB7-B2A0-2B08FF94DBD8}"/>
              </a:ext>
            </a:extLst>
          </p:cNvPr>
          <p:cNvSpPr>
            <a:spLocks noGrp="1"/>
          </p:cNvSpPr>
          <p:nvPr>
            <p:ph type="sldNum" sz="quarter" idx="12"/>
          </p:nvPr>
        </p:nvSpPr>
        <p:spPr/>
        <p:txBody>
          <a:bodyPr/>
          <a:lstStyle/>
          <a:p>
            <a:fld id="{6592A84D-4AA4-46FC-ACFA-41E5AD4DBDB9}" type="slidenum">
              <a:rPr lang="en-US" smtClean="0"/>
              <a:t>‹#›</a:t>
            </a:fld>
            <a:endParaRPr lang="en-US"/>
          </a:p>
        </p:txBody>
      </p:sp>
    </p:spTree>
    <p:extLst>
      <p:ext uri="{BB962C8B-B14F-4D97-AF65-F5344CB8AC3E}">
        <p14:creationId xmlns:p14="http://schemas.microsoft.com/office/powerpoint/2010/main" val="23665932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DA33F-0DA1-4626-A95A-E8A039A83B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81E45E9-E32F-4135-B3F4-1184F7DCF51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8F5373-65AA-41DF-A0D4-5AD9E795E4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380F8A5-8147-4A21-9A86-BB896E3B55D1}"/>
              </a:ext>
            </a:extLst>
          </p:cNvPr>
          <p:cNvSpPr>
            <a:spLocks noGrp="1"/>
          </p:cNvSpPr>
          <p:nvPr>
            <p:ph type="dt" sz="half" idx="10"/>
          </p:nvPr>
        </p:nvSpPr>
        <p:spPr/>
        <p:txBody>
          <a:bodyPr/>
          <a:lstStyle/>
          <a:p>
            <a:fld id="{225F28DF-25B3-EE40-B59A-06E092F5BC41}" type="datetime1">
              <a:rPr lang="en-US" smtClean="0"/>
              <a:t>3/5/22</a:t>
            </a:fld>
            <a:endParaRPr lang="en-US"/>
          </a:p>
        </p:txBody>
      </p:sp>
      <p:sp>
        <p:nvSpPr>
          <p:cNvPr id="6" name="Footer Placeholder 5">
            <a:extLst>
              <a:ext uri="{FF2B5EF4-FFF2-40B4-BE49-F238E27FC236}">
                <a16:creationId xmlns:a16="http://schemas.microsoft.com/office/drawing/2014/main" id="{C1D665F7-3308-4AFC-88E6-2E65853723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76C466-DFA9-4DFB-8ED9-43855A046B32}"/>
              </a:ext>
            </a:extLst>
          </p:cNvPr>
          <p:cNvSpPr>
            <a:spLocks noGrp="1"/>
          </p:cNvSpPr>
          <p:nvPr>
            <p:ph type="sldNum" sz="quarter" idx="12"/>
          </p:nvPr>
        </p:nvSpPr>
        <p:spPr/>
        <p:txBody>
          <a:bodyPr/>
          <a:lstStyle/>
          <a:p>
            <a:fld id="{6592A84D-4AA4-46FC-ACFA-41E5AD4DBDB9}" type="slidenum">
              <a:rPr lang="en-US" smtClean="0"/>
              <a:t>‹#›</a:t>
            </a:fld>
            <a:endParaRPr lang="en-US"/>
          </a:p>
        </p:txBody>
      </p:sp>
    </p:spTree>
    <p:extLst>
      <p:ext uri="{BB962C8B-B14F-4D97-AF65-F5344CB8AC3E}">
        <p14:creationId xmlns:p14="http://schemas.microsoft.com/office/powerpoint/2010/main" val="1571858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B25AE-EE55-49FF-A354-94581C7BA3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160A588-9D12-412A-BB97-540152515B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984A2FD-AC49-4A70-8F18-6E39F567DE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2A3CB5A-6320-44A9-B870-F3B49ABC71B1}"/>
              </a:ext>
            </a:extLst>
          </p:cNvPr>
          <p:cNvSpPr>
            <a:spLocks noGrp="1"/>
          </p:cNvSpPr>
          <p:nvPr>
            <p:ph type="dt" sz="half" idx="10"/>
          </p:nvPr>
        </p:nvSpPr>
        <p:spPr/>
        <p:txBody>
          <a:bodyPr/>
          <a:lstStyle/>
          <a:p>
            <a:fld id="{E50CE962-DB59-0043-A203-45D896CCE8F1}" type="datetime1">
              <a:rPr lang="en-US" smtClean="0"/>
              <a:t>3/5/22</a:t>
            </a:fld>
            <a:endParaRPr lang="en-US"/>
          </a:p>
        </p:txBody>
      </p:sp>
      <p:sp>
        <p:nvSpPr>
          <p:cNvPr id="6" name="Footer Placeholder 5">
            <a:extLst>
              <a:ext uri="{FF2B5EF4-FFF2-40B4-BE49-F238E27FC236}">
                <a16:creationId xmlns:a16="http://schemas.microsoft.com/office/drawing/2014/main" id="{AE621B16-7924-4E1D-B187-037EE0195B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92A274-CBCB-4E92-B2BF-4725F2147E3A}"/>
              </a:ext>
            </a:extLst>
          </p:cNvPr>
          <p:cNvSpPr>
            <a:spLocks noGrp="1"/>
          </p:cNvSpPr>
          <p:nvPr>
            <p:ph type="sldNum" sz="quarter" idx="12"/>
          </p:nvPr>
        </p:nvSpPr>
        <p:spPr/>
        <p:txBody>
          <a:bodyPr/>
          <a:lstStyle/>
          <a:p>
            <a:fld id="{6592A84D-4AA4-46FC-ACFA-41E5AD4DBDB9}" type="slidenum">
              <a:rPr lang="en-US" smtClean="0"/>
              <a:t>‹#›</a:t>
            </a:fld>
            <a:endParaRPr lang="en-US"/>
          </a:p>
        </p:txBody>
      </p:sp>
    </p:spTree>
    <p:extLst>
      <p:ext uri="{BB962C8B-B14F-4D97-AF65-F5344CB8AC3E}">
        <p14:creationId xmlns:p14="http://schemas.microsoft.com/office/powerpoint/2010/main" val="13693193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828C2B-B9C4-4387-ACB5-84D7207EAF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57663B0-CDDB-45CB-983F-8C04E776E8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666B7C-AB31-4E41-AF51-546B3DA62A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6E1E70-2184-6340-85A8-5114B2578804}" type="datetime1">
              <a:rPr lang="en-US" smtClean="0"/>
              <a:t>3/5/22</a:t>
            </a:fld>
            <a:endParaRPr lang="en-US"/>
          </a:p>
        </p:txBody>
      </p:sp>
      <p:sp>
        <p:nvSpPr>
          <p:cNvPr id="5" name="Footer Placeholder 4">
            <a:extLst>
              <a:ext uri="{FF2B5EF4-FFF2-40B4-BE49-F238E27FC236}">
                <a16:creationId xmlns:a16="http://schemas.microsoft.com/office/drawing/2014/main" id="{3DC18077-3A24-43E2-BECD-D08D364AE6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61C3987-C8EB-4652-BE31-EA27E8A352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92A84D-4AA4-46FC-ACFA-41E5AD4DBDB9}" type="slidenum">
              <a:rPr lang="en-US" smtClean="0"/>
              <a:t>‹#›</a:t>
            </a:fld>
            <a:endParaRPr lang="en-US"/>
          </a:p>
        </p:txBody>
      </p:sp>
    </p:spTree>
    <p:extLst>
      <p:ext uri="{BB962C8B-B14F-4D97-AF65-F5344CB8AC3E}">
        <p14:creationId xmlns:p14="http://schemas.microsoft.com/office/powerpoint/2010/main" val="39934763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4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80.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8.tiff"/><Relationship Id="rId5" Type="http://schemas.openxmlformats.org/officeDocument/2006/relationships/image" Target="../media/image500.png"/><Relationship Id="rId4" Type="http://schemas.openxmlformats.org/officeDocument/2006/relationships/image" Target="../media/image490.png"/></Relationships>
</file>

<file path=ppt/slides/_rels/slide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520.png"/></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3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40.png"/><Relationship Id="rId7" Type="http://schemas.openxmlformats.org/officeDocument/2006/relationships/image" Target="../media/image74.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 Id="rId9" Type="http://schemas.openxmlformats.org/officeDocument/2006/relationships/image" Target="../media/image6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7.tif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8" Type="http://schemas.openxmlformats.org/officeDocument/2006/relationships/image" Target="../media/image10.tiff"/><Relationship Id="rId3" Type="http://schemas.openxmlformats.org/officeDocument/2006/relationships/image" Target="../media/image5.tiff"/><Relationship Id="rId7" Type="http://schemas.openxmlformats.org/officeDocument/2006/relationships/image" Target="../media/image9.tiff"/><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tiff"/><Relationship Id="rId11" Type="http://schemas.openxmlformats.org/officeDocument/2006/relationships/image" Target="../media/image13.tiff"/><Relationship Id="rId5" Type="http://schemas.openxmlformats.org/officeDocument/2006/relationships/image" Target="../media/image7.tiff"/><Relationship Id="rId10" Type="http://schemas.openxmlformats.org/officeDocument/2006/relationships/image" Target="../media/image12.tiff"/><Relationship Id="rId4" Type="http://schemas.openxmlformats.org/officeDocument/2006/relationships/image" Target="../media/image6.jpeg"/><Relationship Id="rId9" Type="http://schemas.openxmlformats.org/officeDocument/2006/relationships/image" Target="../media/image11.tiff"/></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103.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41.xml.rels><?xml version="1.0" encoding="UTF-8" standalone="yes"?>
<Relationships xmlns="http://schemas.openxmlformats.org/package/2006/relationships"><Relationship Id="rId3" Type="http://schemas.openxmlformats.org/officeDocument/2006/relationships/image" Target="../media/image68.tif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9.tif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image" Target="../media/image12.tiff"/><Relationship Id="rId3" Type="http://schemas.openxmlformats.org/officeDocument/2006/relationships/image" Target="../media/image15.tiff"/><Relationship Id="rId7" Type="http://schemas.openxmlformats.org/officeDocument/2006/relationships/diagramQuickStyle" Target="../diagrams/quickStyle1.xml"/><Relationship Id="rId12" Type="http://schemas.openxmlformats.org/officeDocument/2006/relationships/image" Target="../media/image18.tif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Layout" Target="../diagrams/layout1.xml"/><Relationship Id="rId11" Type="http://schemas.openxmlformats.org/officeDocument/2006/relationships/image" Target="../media/image8.tiff"/><Relationship Id="rId5" Type="http://schemas.openxmlformats.org/officeDocument/2006/relationships/diagramData" Target="../diagrams/data1.xml"/><Relationship Id="rId10" Type="http://schemas.openxmlformats.org/officeDocument/2006/relationships/image" Target="../media/image17.tiff"/><Relationship Id="rId4" Type="http://schemas.openxmlformats.org/officeDocument/2006/relationships/image" Target="../media/image16.tiff"/><Relationship Id="rId9" Type="http://schemas.microsoft.com/office/2007/relationships/diagramDrawing" Target="../diagrams/drawing1.xml"/><Relationship Id="rId14" Type="http://schemas.openxmlformats.org/officeDocument/2006/relationships/image" Target="../media/image11.tiff"/></Relationships>
</file>

<file path=ppt/slides/_rels/slide7.xml.rels><?xml version="1.0" encoding="UTF-8" standalone="yes"?>
<Relationships xmlns="http://schemas.openxmlformats.org/package/2006/relationships"><Relationship Id="rId8" Type="http://schemas.openxmlformats.org/officeDocument/2006/relationships/image" Target="../media/image18.tiff"/><Relationship Id="rId3" Type="http://schemas.openxmlformats.org/officeDocument/2006/relationships/image" Target="../media/image20.tiff"/><Relationship Id="rId7" Type="http://schemas.openxmlformats.org/officeDocument/2006/relationships/image" Target="../media/image24.tiff"/><Relationship Id="rId2" Type="http://schemas.openxmlformats.org/officeDocument/2006/relationships/image" Target="../media/image19.tiff"/><Relationship Id="rId1" Type="http://schemas.openxmlformats.org/officeDocument/2006/relationships/slideLayout" Target="../slideLayouts/slideLayout2.xml"/><Relationship Id="rId6" Type="http://schemas.openxmlformats.org/officeDocument/2006/relationships/image" Target="../media/image23.tiff"/><Relationship Id="rId11" Type="http://schemas.openxmlformats.org/officeDocument/2006/relationships/image" Target="../media/image27.tiff"/><Relationship Id="rId5" Type="http://schemas.openxmlformats.org/officeDocument/2006/relationships/image" Target="../media/image22.tiff"/><Relationship Id="rId10" Type="http://schemas.openxmlformats.org/officeDocument/2006/relationships/image" Target="../media/image26.tiff"/><Relationship Id="rId4" Type="http://schemas.openxmlformats.org/officeDocument/2006/relationships/image" Target="../media/image21.tiff"/><Relationship Id="rId9" Type="http://schemas.openxmlformats.org/officeDocument/2006/relationships/image" Target="../media/image25.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8F0EC-60C6-D04A-8412-02813912B124}"/>
              </a:ext>
            </a:extLst>
          </p:cNvPr>
          <p:cNvSpPr>
            <a:spLocks noGrp="1"/>
          </p:cNvSpPr>
          <p:nvPr>
            <p:ph type="title"/>
          </p:nvPr>
        </p:nvSpPr>
        <p:spPr>
          <a:xfrm>
            <a:off x="221672" y="962584"/>
            <a:ext cx="11554691" cy="3090594"/>
          </a:xfrm>
        </p:spPr>
        <p:txBody>
          <a:bodyPr>
            <a:normAutofit/>
          </a:bodyPr>
          <a:lstStyle/>
          <a:p>
            <a:pPr algn="ctr"/>
            <a:r>
              <a:rPr lang="en-US" sz="5400" dirty="0">
                <a:solidFill>
                  <a:srgbClr val="C00000"/>
                </a:solidFill>
                <a:latin typeface="+mn-lt"/>
              </a:rPr>
              <a:t>Homology Based Sequence Annotation Algorithms</a:t>
            </a:r>
          </a:p>
        </p:txBody>
      </p:sp>
      <p:sp>
        <p:nvSpPr>
          <p:cNvPr id="4" name="TextBox 3">
            <a:extLst>
              <a:ext uri="{FF2B5EF4-FFF2-40B4-BE49-F238E27FC236}">
                <a16:creationId xmlns:a16="http://schemas.microsoft.com/office/drawing/2014/main" id="{27829695-C3BE-F140-A965-6BF8B3BF5F9E}"/>
              </a:ext>
            </a:extLst>
          </p:cNvPr>
          <p:cNvSpPr txBox="1"/>
          <p:nvPr/>
        </p:nvSpPr>
        <p:spPr>
          <a:xfrm>
            <a:off x="2848099" y="3162875"/>
            <a:ext cx="6495802" cy="2246769"/>
          </a:xfrm>
          <a:prstGeom prst="rect">
            <a:avLst/>
          </a:prstGeom>
          <a:noFill/>
        </p:spPr>
        <p:txBody>
          <a:bodyPr wrap="square" rtlCol="0">
            <a:spAutoFit/>
          </a:bodyPr>
          <a:lstStyle/>
          <a:p>
            <a:pPr algn="ctr"/>
            <a:endParaRPr lang="en-US" sz="2800" dirty="0"/>
          </a:p>
          <a:p>
            <a:pPr algn="ctr"/>
            <a:r>
              <a:rPr lang="en-US" sz="2800" b="1" dirty="0"/>
              <a:t>Presented by: </a:t>
            </a:r>
            <a:r>
              <a:rPr lang="en-US" sz="2800" b="1" dirty="0" err="1"/>
              <a:t>Ruhul</a:t>
            </a:r>
            <a:r>
              <a:rPr lang="en-US" sz="2800" b="1" dirty="0"/>
              <a:t> Amin, PhD</a:t>
            </a:r>
          </a:p>
          <a:p>
            <a:pPr algn="ctr"/>
            <a:r>
              <a:rPr lang="en-US" sz="2800" dirty="0"/>
              <a:t>Assistant Professor</a:t>
            </a:r>
          </a:p>
          <a:p>
            <a:pPr algn="ctr"/>
            <a:r>
              <a:rPr lang="en-US" sz="2800" dirty="0"/>
              <a:t>Department of CIS</a:t>
            </a:r>
          </a:p>
          <a:p>
            <a:pPr algn="ctr"/>
            <a:r>
              <a:rPr lang="en-US" sz="2800" dirty="0"/>
              <a:t>Fordham University</a:t>
            </a:r>
          </a:p>
        </p:txBody>
      </p:sp>
    </p:spTree>
    <p:extLst>
      <p:ext uri="{BB962C8B-B14F-4D97-AF65-F5344CB8AC3E}">
        <p14:creationId xmlns:p14="http://schemas.microsoft.com/office/powerpoint/2010/main" val="15856237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A439DE17-5F03-8348-AE9D-7A2CD3F27A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3358" y="2763463"/>
            <a:ext cx="9054059" cy="3439285"/>
          </a:xfrm>
          <a:prstGeom prst="rect">
            <a:avLst/>
          </a:prstGeom>
        </p:spPr>
      </p:pic>
      <p:cxnSp>
        <p:nvCxnSpPr>
          <p:cNvPr id="7" name="Straight Connector 6">
            <a:extLst>
              <a:ext uri="{FF2B5EF4-FFF2-40B4-BE49-F238E27FC236}">
                <a16:creationId xmlns:a16="http://schemas.microsoft.com/office/drawing/2014/main" id="{DD77FF86-CFB1-A745-A477-638E978AE11B}"/>
              </a:ext>
            </a:extLst>
          </p:cNvPr>
          <p:cNvCxnSpPr/>
          <p:nvPr/>
        </p:nvCxnSpPr>
        <p:spPr>
          <a:xfrm>
            <a:off x="838200" y="1493949"/>
            <a:ext cx="10515600" cy="0"/>
          </a:xfrm>
          <a:prstGeom prst="line">
            <a:avLst/>
          </a:prstGeom>
          <a:ln w="63500" cmpd="sng">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9E599BAA-8086-224E-A591-155E9BF98251}"/>
              </a:ext>
            </a:extLst>
          </p:cNvPr>
          <p:cNvSpPr txBox="1">
            <a:spLocks/>
          </p:cNvSpPr>
          <p:nvPr/>
        </p:nvSpPr>
        <p:spPr>
          <a:xfrm>
            <a:off x="838200" y="365126"/>
            <a:ext cx="10515600" cy="9485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rgbClr val="C00000"/>
                </a:solidFill>
                <a:latin typeface="+mn-lt"/>
              </a:rPr>
              <a:t>Genome Annotation</a:t>
            </a:r>
          </a:p>
        </p:txBody>
      </p:sp>
      <p:sp>
        <p:nvSpPr>
          <p:cNvPr id="9" name="Rounded Rectangle 8">
            <a:extLst>
              <a:ext uri="{FF2B5EF4-FFF2-40B4-BE49-F238E27FC236}">
                <a16:creationId xmlns:a16="http://schemas.microsoft.com/office/drawing/2014/main" id="{FE1EEAD9-DA21-E74E-9B0A-AE6BA9DA48F1}"/>
              </a:ext>
            </a:extLst>
          </p:cNvPr>
          <p:cNvSpPr/>
          <p:nvPr/>
        </p:nvSpPr>
        <p:spPr>
          <a:xfrm>
            <a:off x="3249748" y="6310312"/>
            <a:ext cx="5912359" cy="45720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Biological features are described in annotation file</a:t>
            </a:r>
          </a:p>
        </p:txBody>
      </p:sp>
      <p:sp>
        <p:nvSpPr>
          <p:cNvPr id="5" name="Slide Number Placeholder 4">
            <a:extLst>
              <a:ext uri="{FF2B5EF4-FFF2-40B4-BE49-F238E27FC236}">
                <a16:creationId xmlns:a16="http://schemas.microsoft.com/office/drawing/2014/main" id="{5412A289-3095-C14E-A268-F32782A55C3F}"/>
              </a:ext>
            </a:extLst>
          </p:cNvPr>
          <p:cNvSpPr>
            <a:spLocks noGrp="1"/>
          </p:cNvSpPr>
          <p:nvPr>
            <p:ph type="sldNum" sz="quarter" idx="12"/>
          </p:nvPr>
        </p:nvSpPr>
        <p:spPr/>
        <p:txBody>
          <a:bodyPr/>
          <a:lstStyle/>
          <a:p>
            <a:fld id="{6592A84D-4AA4-46FC-ACFA-41E5AD4DBDB9}" type="slidenum">
              <a:rPr lang="en-US" smtClean="0"/>
              <a:t>10</a:t>
            </a:fld>
            <a:endParaRPr lang="en-US"/>
          </a:p>
        </p:txBody>
      </p:sp>
      <p:sp>
        <p:nvSpPr>
          <p:cNvPr id="14" name="Rectangle 13">
            <a:extLst>
              <a:ext uri="{FF2B5EF4-FFF2-40B4-BE49-F238E27FC236}">
                <a16:creationId xmlns:a16="http://schemas.microsoft.com/office/drawing/2014/main" id="{4F598A8A-65B5-4A45-B85F-3ABBC09F6282}"/>
              </a:ext>
            </a:extLst>
          </p:cNvPr>
          <p:cNvSpPr/>
          <p:nvPr/>
        </p:nvSpPr>
        <p:spPr>
          <a:xfrm>
            <a:off x="2981107" y="2773176"/>
            <a:ext cx="616532" cy="3456432"/>
          </a:xfrm>
          <a:prstGeom prst="rect">
            <a:avLst/>
          </a:prstGeom>
          <a:solidFill>
            <a:schemeClr val="accent1">
              <a:alpha val="0"/>
            </a:schemeClr>
          </a:solid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a:extLst>
              <a:ext uri="{FF2B5EF4-FFF2-40B4-BE49-F238E27FC236}">
                <a16:creationId xmlns:a16="http://schemas.microsoft.com/office/drawing/2014/main" id="{0363A84E-DBC3-8445-AF93-6C18D2E6FB8C}"/>
              </a:ext>
            </a:extLst>
          </p:cNvPr>
          <p:cNvSpPr/>
          <p:nvPr/>
        </p:nvSpPr>
        <p:spPr>
          <a:xfrm>
            <a:off x="2290377" y="1542008"/>
            <a:ext cx="959371" cy="434714"/>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Labels</a:t>
            </a:r>
          </a:p>
        </p:txBody>
      </p:sp>
      <p:sp>
        <p:nvSpPr>
          <p:cNvPr id="21" name="Down Arrow 20">
            <a:extLst>
              <a:ext uri="{FF2B5EF4-FFF2-40B4-BE49-F238E27FC236}">
                <a16:creationId xmlns:a16="http://schemas.microsoft.com/office/drawing/2014/main" id="{7FCAED61-88DA-F141-9B7B-03A701E33C65}"/>
              </a:ext>
            </a:extLst>
          </p:cNvPr>
          <p:cNvSpPr/>
          <p:nvPr/>
        </p:nvSpPr>
        <p:spPr>
          <a:xfrm>
            <a:off x="2650140" y="2013012"/>
            <a:ext cx="239843" cy="7295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a:extLst>
              <a:ext uri="{FF2B5EF4-FFF2-40B4-BE49-F238E27FC236}">
                <a16:creationId xmlns:a16="http://schemas.microsoft.com/office/drawing/2014/main" id="{9F48711A-44A4-A840-B087-87742C838571}"/>
              </a:ext>
            </a:extLst>
          </p:cNvPr>
          <p:cNvSpPr/>
          <p:nvPr/>
        </p:nvSpPr>
        <p:spPr>
          <a:xfrm>
            <a:off x="7712121" y="1563916"/>
            <a:ext cx="2031485" cy="604823"/>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Genome Fragment</a:t>
            </a:r>
          </a:p>
          <a:p>
            <a:pPr algn="ctr"/>
            <a:r>
              <a:rPr lang="en-US" dirty="0">
                <a:solidFill>
                  <a:schemeClr val="tx1"/>
                </a:solidFill>
              </a:rPr>
              <a:t>Details</a:t>
            </a:r>
          </a:p>
        </p:txBody>
      </p:sp>
      <p:sp>
        <p:nvSpPr>
          <p:cNvPr id="23" name="Down Arrow 22">
            <a:extLst>
              <a:ext uri="{FF2B5EF4-FFF2-40B4-BE49-F238E27FC236}">
                <a16:creationId xmlns:a16="http://schemas.microsoft.com/office/drawing/2014/main" id="{939D42DA-28AD-CA4F-A33B-7D20A6E69401}"/>
              </a:ext>
            </a:extLst>
          </p:cNvPr>
          <p:cNvSpPr/>
          <p:nvPr/>
        </p:nvSpPr>
        <p:spPr>
          <a:xfrm>
            <a:off x="8675930" y="2193244"/>
            <a:ext cx="183687" cy="58319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a:extLst>
              <a:ext uri="{FF2B5EF4-FFF2-40B4-BE49-F238E27FC236}">
                <a16:creationId xmlns:a16="http://schemas.microsoft.com/office/drawing/2014/main" id="{CF44616E-8537-8A40-9603-562D457DF6D8}"/>
              </a:ext>
            </a:extLst>
          </p:cNvPr>
          <p:cNvSpPr/>
          <p:nvPr/>
        </p:nvSpPr>
        <p:spPr>
          <a:xfrm>
            <a:off x="3722064" y="1563916"/>
            <a:ext cx="3313739" cy="434714"/>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Start and End of Features</a:t>
            </a:r>
          </a:p>
        </p:txBody>
      </p:sp>
      <p:sp>
        <p:nvSpPr>
          <p:cNvPr id="26" name="Down Arrow 25">
            <a:extLst>
              <a:ext uri="{FF2B5EF4-FFF2-40B4-BE49-F238E27FC236}">
                <a16:creationId xmlns:a16="http://schemas.microsoft.com/office/drawing/2014/main" id="{2F144F33-90E2-2747-8F8B-9FC8C84297BD}"/>
              </a:ext>
            </a:extLst>
          </p:cNvPr>
          <p:cNvSpPr/>
          <p:nvPr/>
        </p:nvSpPr>
        <p:spPr>
          <a:xfrm rot="4236668">
            <a:off x="4144212" y="1451140"/>
            <a:ext cx="234980" cy="18379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877638CF-B686-634C-BA0A-273837B64170}"/>
              </a:ext>
            </a:extLst>
          </p:cNvPr>
          <p:cNvSpPr/>
          <p:nvPr/>
        </p:nvSpPr>
        <p:spPr>
          <a:xfrm>
            <a:off x="2552240" y="2773176"/>
            <a:ext cx="367723" cy="3456432"/>
          </a:xfrm>
          <a:prstGeom prst="rect">
            <a:avLst/>
          </a:prstGeom>
          <a:solidFill>
            <a:schemeClr val="accent1">
              <a:alpha val="0"/>
            </a:schemeClr>
          </a:solid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E21A6596-B96D-7E4C-ACB8-A4E4A9A245B4}"/>
              </a:ext>
            </a:extLst>
          </p:cNvPr>
          <p:cNvSpPr/>
          <p:nvPr/>
        </p:nvSpPr>
        <p:spPr>
          <a:xfrm>
            <a:off x="4702467" y="2830224"/>
            <a:ext cx="5968216" cy="3368731"/>
          </a:xfrm>
          <a:prstGeom prst="rect">
            <a:avLst/>
          </a:prstGeom>
          <a:solidFill>
            <a:schemeClr val="accent1">
              <a:alpha val="0"/>
            </a:schemeClr>
          </a:solid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484175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body" idx="4294967295"/>
          </p:nvPr>
        </p:nvSpPr>
        <p:spPr>
          <a:xfrm>
            <a:off x="838200" y="509225"/>
            <a:ext cx="10837605" cy="646331"/>
          </a:xfrm>
          <a:noFill/>
          <a:ln/>
        </p:spPr>
        <p:txBody>
          <a:bodyPr wrap="square">
            <a:spAutoFit/>
          </a:bodyPr>
          <a:lstStyle/>
          <a:p>
            <a:pPr marL="0" indent="0">
              <a:spcBef>
                <a:spcPct val="0"/>
              </a:spcBef>
              <a:buNone/>
            </a:pPr>
            <a:r>
              <a:rPr lang="en-US" sz="4000" dirty="0">
                <a:solidFill>
                  <a:srgbClr val="C00000"/>
                </a:solidFill>
                <a:cs typeface="Calibri" panose="020F0502020204030204" pitchFamily="34" charset="0"/>
              </a:rPr>
              <a:t>Translation Initiation in Bacteria</a:t>
            </a:r>
            <a:endParaRPr lang="en-US" altLang="en-US" sz="4000" dirty="0">
              <a:solidFill>
                <a:srgbClr val="C00000"/>
              </a:solidFill>
              <a:cs typeface="Calibri" panose="020F0502020204030204" pitchFamily="34" charset="0"/>
            </a:endParaRPr>
          </a:p>
        </p:txBody>
      </p:sp>
      <p:pic>
        <p:nvPicPr>
          <p:cNvPr id="14" name="Picture 13">
            <a:extLst>
              <a:ext uri="{FF2B5EF4-FFF2-40B4-BE49-F238E27FC236}">
                <a16:creationId xmlns:a16="http://schemas.microsoft.com/office/drawing/2014/main" id="{D9FF155D-9F0F-B743-99D2-6E92A3818480}"/>
              </a:ext>
            </a:extLst>
          </p:cNvPr>
          <p:cNvPicPr>
            <a:picLocks noChangeAspect="1"/>
          </p:cNvPicPr>
          <p:nvPr/>
        </p:nvPicPr>
        <p:blipFill rotWithShape="1">
          <a:blip r:embed="rId3"/>
          <a:srcRect b="33201"/>
          <a:stretch/>
        </p:blipFill>
        <p:spPr>
          <a:xfrm>
            <a:off x="1102739" y="1832343"/>
            <a:ext cx="5165714" cy="4708268"/>
          </a:xfrm>
          <a:prstGeom prst="rect">
            <a:avLst/>
          </a:prstGeom>
        </p:spPr>
      </p:pic>
      <p:sp>
        <p:nvSpPr>
          <p:cNvPr id="15" name="TextBox 14">
            <a:extLst>
              <a:ext uri="{FF2B5EF4-FFF2-40B4-BE49-F238E27FC236}">
                <a16:creationId xmlns:a16="http://schemas.microsoft.com/office/drawing/2014/main" id="{9DCA2BFD-D916-E649-AA52-5588DB07EC7F}"/>
              </a:ext>
            </a:extLst>
          </p:cNvPr>
          <p:cNvSpPr txBox="1"/>
          <p:nvPr/>
        </p:nvSpPr>
        <p:spPr>
          <a:xfrm>
            <a:off x="7727456" y="2893156"/>
            <a:ext cx="3696695" cy="1938992"/>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rPr>
              <a:t>SD sequences in the 5′ UTR of mRNA are known to facilitate translation initiation in bacteria via binding to the anti-SD sequence on the 3′ tail of the 16S ribosomal RNA. </a:t>
            </a:r>
          </a:p>
        </p:txBody>
      </p:sp>
      <p:cxnSp>
        <p:nvCxnSpPr>
          <p:cNvPr id="5" name="Straight Connector 4">
            <a:extLst>
              <a:ext uri="{FF2B5EF4-FFF2-40B4-BE49-F238E27FC236}">
                <a16:creationId xmlns:a16="http://schemas.microsoft.com/office/drawing/2014/main" id="{AC459EEC-94B0-3C45-859F-208F7A03B121}"/>
              </a:ext>
            </a:extLst>
          </p:cNvPr>
          <p:cNvCxnSpPr/>
          <p:nvPr/>
        </p:nvCxnSpPr>
        <p:spPr>
          <a:xfrm>
            <a:off x="838200" y="1493949"/>
            <a:ext cx="10515600" cy="0"/>
          </a:xfrm>
          <a:prstGeom prst="line">
            <a:avLst/>
          </a:prstGeom>
          <a:ln w="63500" cmpd="sng">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24C98F96-7344-9244-B5F2-A1C1459B5D92}"/>
              </a:ext>
            </a:extLst>
          </p:cNvPr>
          <p:cNvSpPr txBox="1"/>
          <p:nvPr/>
        </p:nvSpPr>
        <p:spPr>
          <a:xfrm>
            <a:off x="6498772" y="6431248"/>
            <a:ext cx="3918857" cy="276999"/>
          </a:xfrm>
          <a:prstGeom prst="rect">
            <a:avLst/>
          </a:prstGeom>
          <a:noFill/>
        </p:spPr>
        <p:txBody>
          <a:bodyPr wrap="square" rtlCol="0">
            <a:spAutoFit/>
          </a:bodyPr>
          <a:lstStyle/>
          <a:p>
            <a:r>
              <a:rPr lang="en-US" sz="1200" dirty="0"/>
              <a:t>Source: https://</a:t>
            </a:r>
            <a:r>
              <a:rPr lang="en-US" sz="1200" dirty="0" err="1"/>
              <a:t>www.ncbi.nlm.nih.gov</a:t>
            </a:r>
            <a:r>
              <a:rPr lang="en-US" sz="1200" dirty="0"/>
              <a:t>/</a:t>
            </a:r>
            <a:r>
              <a:rPr lang="en-US" sz="1200" dirty="0" err="1"/>
              <a:t>pubmed</a:t>
            </a:r>
            <a:r>
              <a:rPr lang="en-US" sz="1200" dirty="0"/>
              <a:t>/27605518</a:t>
            </a:r>
          </a:p>
        </p:txBody>
      </p:sp>
      <p:sp>
        <p:nvSpPr>
          <p:cNvPr id="7" name="Slide Number Placeholder 4">
            <a:extLst>
              <a:ext uri="{FF2B5EF4-FFF2-40B4-BE49-F238E27FC236}">
                <a16:creationId xmlns:a16="http://schemas.microsoft.com/office/drawing/2014/main" id="{06D8999E-F95A-8949-B904-363453952490}"/>
              </a:ext>
            </a:extLst>
          </p:cNvPr>
          <p:cNvSpPr>
            <a:spLocks noGrp="1"/>
          </p:cNvSpPr>
          <p:nvPr>
            <p:ph type="sldNum" sz="quarter" idx="12"/>
          </p:nvPr>
        </p:nvSpPr>
        <p:spPr>
          <a:xfrm>
            <a:off x="8610600" y="6356350"/>
            <a:ext cx="2743200" cy="365125"/>
          </a:xfrm>
        </p:spPr>
        <p:txBody>
          <a:bodyPr/>
          <a:lstStyle/>
          <a:p>
            <a:fld id="{6592A84D-4AA4-46FC-ACFA-41E5AD4DBDB9}" type="slidenum">
              <a:rPr lang="en-US" smtClean="0"/>
              <a:t>11</a:t>
            </a:fld>
            <a:endParaRPr lang="en-US"/>
          </a:p>
        </p:txBody>
      </p:sp>
    </p:spTree>
    <p:extLst>
      <p:ext uri="{BB962C8B-B14F-4D97-AF65-F5344CB8AC3E}">
        <p14:creationId xmlns:p14="http://schemas.microsoft.com/office/powerpoint/2010/main" val="41641430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journals.plos.org/plosone/article/figure/image?size=large&amp;id=10.1371/journal.pone.0202767.g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798" y="1670628"/>
            <a:ext cx="10837606" cy="3182937"/>
          </a:xfrm>
          <a:prstGeom prst="rect">
            <a:avLst/>
          </a:prstGeom>
          <a:noFill/>
          <a:extLst>
            <a:ext uri="{909E8E84-426E-40DD-AFC4-6F175D3DCCD1}">
              <a14:hiddenFill xmlns:a14="http://schemas.microsoft.com/office/drawing/2010/main">
                <a:solidFill>
                  <a:srgbClr val="FFFFFF"/>
                </a:solidFill>
              </a14:hiddenFill>
            </a:ext>
          </a:extLst>
        </p:spPr>
      </p:pic>
      <p:sp>
        <p:nvSpPr>
          <p:cNvPr id="4099" name="Rectangle 3"/>
          <p:cNvSpPr>
            <a:spLocks noGrp="1" noChangeArrowheads="1"/>
          </p:cNvSpPr>
          <p:nvPr>
            <p:ph type="body" idx="4294967295"/>
          </p:nvPr>
        </p:nvSpPr>
        <p:spPr>
          <a:xfrm>
            <a:off x="838200" y="585146"/>
            <a:ext cx="9362991" cy="646331"/>
          </a:xfrm>
          <a:noFill/>
          <a:ln/>
        </p:spPr>
        <p:txBody>
          <a:bodyPr wrap="square">
            <a:spAutoFit/>
          </a:bodyPr>
          <a:lstStyle/>
          <a:p>
            <a:pPr marL="0" indent="0">
              <a:spcBef>
                <a:spcPct val="0"/>
              </a:spcBef>
              <a:buNone/>
            </a:pPr>
            <a:r>
              <a:rPr lang="en-US" sz="4000" dirty="0">
                <a:solidFill>
                  <a:srgbClr val="C00000"/>
                </a:solidFill>
                <a:cs typeface="Calibri" panose="020F0502020204030204" pitchFamily="34" charset="0"/>
              </a:rPr>
              <a:t>Sequence of </a:t>
            </a:r>
            <a:r>
              <a:rPr lang="en-US" sz="4000" i="1" dirty="0">
                <a:solidFill>
                  <a:srgbClr val="C00000"/>
                </a:solidFill>
                <a:cs typeface="Calibri" panose="020F0502020204030204" pitchFamily="34" charset="0"/>
              </a:rPr>
              <a:t>E</a:t>
            </a:r>
            <a:r>
              <a:rPr lang="en-US" sz="4000" dirty="0">
                <a:solidFill>
                  <a:srgbClr val="C00000"/>
                </a:solidFill>
                <a:cs typeface="Calibri" panose="020F0502020204030204" pitchFamily="34" charset="0"/>
              </a:rPr>
              <a:t>. </a:t>
            </a:r>
            <a:r>
              <a:rPr lang="en-US" sz="4000" i="1" dirty="0">
                <a:solidFill>
                  <a:srgbClr val="C00000"/>
                </a:solidFill>
                <a:cs typeface="Calibri" panose="020F0502020204030204" pitchFamily="34" charset="0"/>
              </a:rPr>
              <a:t>coli</a:t>
            </a:r>
            <a:r>
              <a:rPr lang="en-US" sz="4000" dirty="0">
                <a:solidFill>
                  <a:srgbClr val="C00000"/>
                </a:solidFill>
                <a:cs typeface="Calibri" panose="020F0502020204030204" pitchFamily="34" charset="0"/>
              </a:rPr>
              <a:t> 16S rRNA 3’-end</a:t>
            </a:r>
            <a:endParaRPr lang="en-US" altLang="en-US" sz="4000" dirty="0">
              <a:solidFill>
                <a:srgbClr val="C00000"/>
              </a:solidFill>
              <a:cs typeface="Calibri" panose="020F0502020204030204" pitchFamily="34" charset="0"/>
            </a:endParaRPr>
          </a:p>
        </p:txBody>
      </p:sp>
      <p:pic>
        <p:nvPicPr>
          <p:cNvPr id="4" name="Picture 3">
            <a:extLst>
              <a:ext uri="{FF2B5EF4-FFF2-40B4-BE49-F238E27FC236}">
                <a16:creationId xmlns:a16="http://schemas.microsoft.com/office/drawing/2014/main" id="{3270D31F-7143-7342-AE51-87FDE9BDC783}"/>
              </a:ext>
            </a:extLst>
          </p:cNvPr>
          <p:cNvPicPr>
            <a:picLocks noChangeAspect="1"/>
          </p:cNvPicPr>
          <p:nvPr/>
        </p:nvPicPr>
        <p:blipFill>
          <a:blip r:embed="rId4"/>
          <a:stretch>
            <a:fillRect/>
          </a:stretch>
        </p:blipFill>
        <p:spPr>
          <a:xfrm>
            <a:off x="5601" y="5615881"/>
            <a:ext cx="12192000" cy="626861"/>
          </a:xfrm>
          <a:prstGeom prst="rect">
            <a:avLst/>
          </a:prstGeom>
        </p:spPr>
      </p:pic>
      <p:sp>
        <p:nvSpPr>
          <p:cNvPr id="2" name="TextBox 1">
            <a:extLst>
              <a:ext uri="{FF2B5EF4-FFF2-40B4-BE49-F238E27FC236}">
                <a16:creationId xmlns:a16="http://schemas.microsoft.com/office/drawing/2014/main" id="{751DA82C-EFEE-E447-A72A-C0B451D1E77C}"/>
              </a:ext>
            </a:extLst>
          </p:cNvPr>
          <p:cNvSpPr txBox="1"/>
          <p:nvPr/>
        </p:nvSpPr>
        <p:spPr>
          <a:xfrm>
            <a:off x="3585411" y="6364705"/>
            <a:ext cx="5510463" cy="369332"/>
          </a:xfrm>
          <a:prstGeom prst="rect">
            <a:avLst/>
          </a:prstGeom>
          <a:noFill/>
        </p:spPr>
        <p:txBody>
          <a:bodyPr wrap="square" rtlCol="0">
            <a:spAutoFit/>
          </a:bodyPr>
          <a:lstStyle/>
          <a:p>
            <a:r>
              <a:rPr lang="en-US" dirty="0"/>
              <a:t>Example of 16S rRNA annotation description in plain text</a:t>
            </a:r>
          </a:p>
        </p:txBody>
      </p:sp>
      <p:cxnSp>
        <p:nvCxnSpPr>
          <p:cNvPr id="6" name="Straight Connector 5">
            <a:extLst>
              <a:ext uri="{FF2B5EF4-FFF2-40B4-BE49-F238E27FC236}">
                <a16:creationId xmlns:a16="http://schemas.microsoft.com/office/drawing/2014/main" id="{1C32B088-7E0D-7547-9B7A-72BF255A4B05}"/>
              </a:ext>
            </a:extLst>
          </p:cNvPr>
          <p:cNvCxnSpPr/>
          <p:nvPr/>
        </p:nvCxnSpPr>
        <p:spPr>
          <a:xfrm>
            <a:off x="838200" y="1493949"/>
            <a:ext cx="10515600" cy="0"/>
          </a:xfrm>
          <a:prstGeom prst="line">
            <a:avLst/>
          </a:prstGeom>
          <a:ln w="63500" cmpd="sng">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03FD675F-BC2E-FA4B-8D85-0AE3C09A8DE8}"/>
              </a:ext>
            </a:extLst>
          </p:cNvPr>
          <p:cNvSpPr>
            <a:spLocks noGrp="1"/>
          </p:cNvSpPr>
          <p:nvPr>
            <p:ph type="sldNum" sz="quarter" idx="12"/>
          </p:nvPr>
        </p:nvSpPr>
        <p:spPr/>
        <p:txBody>
          <a:bodyPr/>
          <a:lstStyle/>
          <a:p>
            <a:fld id="{6592A84D-4AA4-46FC-ACFA-41E5AD4DBDB9}" type="slidenum">
              <a:rPr lang="en-US" smtClean="0"/>
              <a:t>12</a:t>
            </a:fld>
            <a:endParaRPr lang="en-US"/>
          </a:p>
        </p:txBody>
      </p:sp>
      <p:sp>
        <p:nvSpPr>
          <p:cNvPr id="11" name="Rounded Rectangle 10">
            <a:extLst>
              <a:ext uri="{FF2B5EF4-FFF2-40B4-BE49-F238E27FC236}">
                <a16:creationId xmlns:a16="http://schemas.microsoft.com/office/drawing/2014/main" id="{7C4CEA9B-0465-4E40-8F2B-F6D6B01321B1}"/>
              </a:ext>
            </a:extLst>
          </p:cNvPr>
          <p:cNvSpPr/>
          <p:nvPr/>
        </p:nvSpPr>
        <p:spPr>
          <a:xfrm>
            <a:off x="4954051" y="4003135"/>
            <a:ext cx="2893102" cy="604823"/>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helix 45 (highly conserved)</a:t>
            </a:r>
          </a:p>
        </p:txBody>
      </p:sp>
      <p:sp>
        <p:nvSpPr>
          <p:cNvPr id="12" name="Rounded Rectangle 11">
            <a:extLst>
              <a:ext uri="{FF2B5EF4-FFF2-40B4-BE49-F238E27FC236}">
                <a16:creationId xmlns:a16="http://schemas.microsoft.com/office/drawing/2014/main" id="{E00469B2-707F-204E-8CDA-B5B2454D8868}"/>
              </a:ext>
            </a:extLst>
          </p:cNvPr>
          <p:cNvSpPr/>
          <p:nvPr/>
        </p:nvSpPr>
        <p:spPr>
          <a:xfrm>
            <a:off x="8237227" y="4003135"/>
            <a:ext cx="1963964" cy="604823"/>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16s tail (highly conserved)</a:t>
            </a:r>
          </a:p>
        </p:txBody>
      </p:sp>
      <p:sp>
        <p:nvSpPr>
          <p:cNvPr id="13" name="Rounded Rectangle 12">
            <a:extLst>
              <a:ext uri="{FF2B5EF4-FFF2-40B4-BE49-F238E27FC236}">
                <a16:creationId xmlns:a16="http://schemas.microsoft.com/office/drawing/2014/main" id="{650690D0-DA3D-044E-88C5-75EF6DC7F97E}"/>
              </a:ext>
            </a:extLst>
          </p:cNvPr>
          <p:cNvSpPr/>
          <p:nvPr/>
        </p:nvSpPr>
        <p:spPr>
          <a:xfrm>
            <a:off x="10253210" y="4003135"/>
            <a:ext cx="1174098" cy="604823"/>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Following 10 bases</a:t>
            </a:r>
          </a:p>
        </p:txBody>
      </p:sp>
      <p:sp>
        <p:nvSpPr>
          <p:cNvPr id="8" name="TextBox 7">
            <a:extLst>
              <a:ext uri="{FF2B5EF4-FFF2-40B4-BE49-F238E27FC236}">
                <a16:creationId xmlns:a16="http://schemas.microsoft.com/office/drawing/2014/main" id="{68703018-BECE-EF44-AC71-3213A8EA954D}"/>
              </a:ext>
            </a:extLst>
          </p:cNvPr>
          <p:cNvSpPr txBox="1"/>
          <p:nvPr/>
        </p:nvSpPr>
        <p:spPr>
          <a:xfrm>
            <a:off x="9533651" y="4933500"/>
            <a:ext cx="1439118" cy="646331"/>
          </a:xfrm>
          <a:prstGeom prst="rect">
            <a:avLst/>
          </a:prstGeom>
          <a:noFill/>
        </p:spPr>
        <p:txBody>
          <a:bodyPr wrap="square" rtlCol="0">
            <a:spAutoFit/>
          </a:bodyPr>
          <a:lstStyle/>
          <a:p>
            <a:pPr algn="ctr"/>
            <a:r>
              <a:rPr lang="en-US" dirty="0"/>
              <a:t>Annotation End</a:t>
            </a:r>
          </a:p>
        </p:txBody>
      </p:sp>
      <p:sp>
        <p:nvSpPr>
          <p:cNvPr id="9" name="Up Arrow 8">
            <a:extLst>
              <a:ext uri="{FF2B5EF4-FFF2-40B4-BE49-F238E27FC236}">
                <a16:creationId xmlns:a16="http://schemas.microsoft.com/office/drawing/2014/main" id="{6E77427A-562F-EB47-AF25-ADEFD9E6FFDC}"/>
              </a:ext>
            </a:extLst>
          </p:cNvPr>
          <p:cNvSpPr/>
          <p:nvPr/>
        </p:nvSpPr>
        <p:spPr>
          <a:xfrm>
            <a:off x="10186201" y="3897443"/>
            <a:ext cx="82749" cy="106973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2C94103-A52C-5D46-8793-9D70E2108352}"/>
              </a:ext>
            </a:extLst>
          </p:cNvPr>
          <p:cNvSpPr/>
          <p:nvPr/>
        </p:nvSpPr>
        <p:spPr>
          <a:xfrm>
            <a:off x="4572000" y="3357796"/>
            <a:ext cx="3695207" cy="565403"/>
          </a:xfrm>
          <a:prstGeom prst="rect">
            <a:avLst/>
          </a:prstGeom>
          <a:solidFill>
            <a:schemeClr val="accent1">
              <a:alpha val="0"/>
            </a:schemeClr>
          </a:solid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CCD5F37-2FD0-AE43-A2D0-28E6DD192B7D}"/>
              </a:ext>
            </a:extLst>
          </p:cNvPr>
          <p:cNvSpPr/>
          <p:nvPr/>
        </p:nvSpPr>
        <p:spPr>
          <a:xfrm>
            <a:off x="8268934" y="3357796"/>
            <a:ext cx="2000016" cy="565403"/>
          </a:xfrm>
          <a:prstGeom prst="rect">
            <a:avLst/>
          </a:prstGeom>
          <a:solidFill>
            <a:schemeClr val="accent1">
              <a:alpha val="0"/>
            </a:schemeClr>
          </a:solid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8FABD31-802C-F945-841B-80332E0545AD}"/>
              </a:ext>
            </a:extLst>
          </p:cNvPr>
          <p:cNvSpPr/>
          <p:nvPr/>
        </p:nvSpPr>
        <p:spPr>
          <a:xfrm>
            <a:off x="8977860" y="3360831"/>
            <a:ext cx="960620" cy="565403"/>
          </a:xfrm>
          <a:prstGeom prst="rect">
            <a:avLst/>
          </a:prstGeom>
          <a:solidFill>
            <a:schemeClr val="accent1">
              <a:alpha val="0"/>
            </a:schemeClr>
          </a:solid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266AEFB-9EC3-1C49-9110-D17C082E5EC5}"/>
              </a:ext>
            </a:extLst>
          </p:cNvPr>
          <p:cNvSpPr/>
          <p:nvPr/>
        </p:nvSpPr>
        <p:spPr>
          <a:xfrm>
            <a:off x="10240697" y="3357796"/>
            <a:ext cx="1083123" cy="565403"/>
          </a:xfrm>
          <a:prstGeom prst="rect">
            <a:avLst/>
          </a:prstGeom>
          <a:solidFill>
            <a:schemeClr val="accent1">
              <a:alpha val="0"/>
            </a:schemeClr>
          </a:solid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0861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6"/>
                                        </p:tgtEl>
                                        <p:attrNameLst>
                                          <p:attrName>style.visibility</p:attrName>
                                        </p:attrNameLst>
                                      </p:cBhvr>
                                      <p:to>
                                        <p:strVal val="hidden"/>
                                      </p:to>
                                    </p:set>
                                  </p:childTnLst>
                                </p:cTn>
                              </p:par>
                              <p:par>
                                <p:cTn id="11" presetID="1" presetClass="entr" presetSubtype="0" fill="hold" grpId="1"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hidden"/>
                                      </p:to>
                                    </p:set>
                                  </p:childTnLst>
                                </p:cTn>
                              </p:par>
                              <p:par>
                                <p:cTn id="17" presetID="1" presetClass="entr" presetSubtype="0" fill="hold" grpId="1"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7" grpId="0" animBg="1"/>
      <p:bldP spid="17" grpId="1" animBg="1"/>
      <p:bldP spid="18" grpId="0" animBg="1"/>
      <p:bldP spid="18" grpId="1"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39EBF245-ADF5-274C-8BEB-753F6E9E4FCC}"/>
              </a:ext>
            </a:extLst>
          </p:cNvPr>
          <p:cNvCxnSpPr/>
          <p:nvPr/>
        </p:nvCxnSpPr>
        <p:spPr>
          <a:xfrm>
            <a:off x="838200" y="1493949"/>
            <a:ext cx="10515600" cy="0"/>
          </a:xfrm>
          <a:prstGeom prst="line">
            <a:avLst/>
          </a:prstGeom>
          <a:ln w="63500" cmpd="sng">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92F49311-0525-464D-9D1C-F9F80863C952}"/>
              </a:ext>
            </a:extLst>
          </p:cNvPr>
          <p:cNvSpPr txBox="1">
            <a:spLocks/>
          </p:cNvSpPr>
          <p:nvPr/>
        </p:nvSpPr>
        <p:spPr>
          <a:xfrm>
            <a:off x="838200" y="365126"/>
            <a:ext cx="10515600" cy="9485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4000" dirty="0">
                <a:solidFill>
                  <a:srgbClr val="C00000"/>
                </a:solidFill>
                <a:latin typeface="+mn-lt"/>
                <a:cs typeface="Calibri" panose="020F0502020204030204" pitchFamily="34" charset="0"/>
              </a:rPr>
              <a:t>Problems With Current 16S rRNA Annotations</a:t>
            </a:r>
          </a:p>
        </p:txBody>
      </p:sp>
      <p:sp>
        <p:nvSpPr>
          <p:cNvPr id="10" name="Slide Number Placeholder 9">
            <a:extLst>
              <a:ext uri="{FF2B5EF4-FFF2-40B4-BE49-F238E27FC236}">
                <a16:creationId xmlns:a16="http://schemas.microsoft.com/office/drawing/2014/main" id="{34F10D67-B4B4-5F49-B7C7-A8CAC03FF228}"/>
              </a:ext>
            </a:extLst>
          </p:cNvPr>
          <p:cNvSpPr>
            <a:spLocks noGrp="1"/>
          </p:cNvSpPr>
          <p:nvPr>
            <p:ph type="sldNum" sz="quarter" idx="12"/>
          </p:nvPr>
        </p:nvSpPr>
        <p:spPr/>
        <p:txBody>
          <a:bodyPr/>
          <a:lstStyle/>
          <a:p>
            <a:fld id="{6592A84D-4AA4-46FC-ACFA-41E5AD4DBDB9}" type="slidenum">
              <a:rPr lang="en-US" smtClean="0"/>
              <a:t>13</a:t>
            </a:fld>
            <a:endParaRPr lang="en-US"/>
          </a:p>
        </p:txBody>
      </p:sp>
      <p:graphicFrame>
        <p:nvGraphicFramePr>
          <p:cNvPr id="11" name="Table 10">
            <a:extLst>
              <a:ext uri="{FF2B5EF4-FFF2-40B4-BE49-F238E27FC236}">
                <a16:creationId xmlns:a16="http://schemas.microsoft.com/office/drawing/2014/main" id="{4F44D514-3564-254A-9256-39B4368CB40F}"/>
              </a:ext>
            </a:extLst>
          </p:cNvPr>
          <p:cNvGraphicFramePr>
            <a:graphicFrameLocks noGrp="1"/>
          </p:cNvGraphicFramePr>
          <p:nvPr>
            <p:extLst>
              <p:ext uri="{D42A27DB-BD31-4B8C-83A1-F6EECF244321}">
                <p14:modId xmlns:p14="http://schemas.microsoft.com/office/powerpoint/2010/main" val="18668866"/>
              </p:ext>
            </p:extLst>
          </p:nvPr>
        </p:nvGraphicFramePr>
        <p:xfrm>
          <a:off x="838200" y="2435819"/>
          <a:ext cx="10515600" cy="3245453"/>
        </p:xfrm>
        <a:graphic>
          <a:graphicData uri="http://schemas.openxmlformats.org/drawingml/2006/table">
            <a:tbl>
              <a:tblPr firstRow="1" bandRow="1">
                <a:tableStyleId>{5C22544A-7EE6-4342-B048-85BDC9FD1C3A}</a:tableStyleId>
              </a:tblPr>
              <a:tblGrid>
                <a:gridCol w="3613879">
                  <a:extLst>
                    <a:ext uri="{9D8B030D-6E8A-4147-A177-3AD203B41FA5}">
                      <a16:colId xmlns:a16="http://schemas.microsoft.com/office/drawing/2014/main" val="1035833244"/>
                    </a:ext>
                  </a:extLst>
                </a:gridCol>
                <a:gridCol w="3462728">
                  <a:extLst>
                    <a:ext uri="{9D8B030D-6E8A-4147-A177-3AD203B41FA5}">
                      <a16:colId xmlns:a16="http://schemas.microsoft.com/office/drawing/2014/main" val="2764894666"/>
                    </a:ext>
                  </a:extLst>
                </a:gridCol>
                <a:gridCol w="1768839">
                  <a:extLst>
                    <a:ext uri="{9D8B030D-6E8A-4147-A177-3AD203B41FA5}">
                      <a16:colId xmlns:a16="http://schemas.microsoft.com/office/drawing/2014/main" val="3581129927"/>
                    </a:ext>
                  </a:extLst>
                </a:gridCol>
                <a:gridCol w="1670154">
                  <a:extLst>
                    <a:ext uri="{9D8B030D-6E8A-4147-A177-3AD203B41FA5}">
                      <a16:colId xmlns:a16="http://schemas.microsoft.com/office/drawing/2014/main" val="1404146727"/>
                    </a:ext>
                  </a:extLst>
                </a:gridCol>
              </a:tblGrid>
              <a:tr h="1105582">
                <a:tc>
                  <a:txBody>
                    <a:bodyPr/>
                    <a:lstStyle/>
                    <a:p>
                      <a:r>
                        <a:rPr lang="en-US" dirty="0"/>
                        <a:t>Bacteria Name</a:t>
                      </a:r>
                    </a:p>
                  </a:txBody>
                  <a:tcPr anchor="ctr"/>
                </a:tc>
                <a:tc>
                  <a:txBody>
                    <a:bodyPr/>
                    <a:lstStyle/>
                    <a:p>
                      <a:r>
                        <a:rPr lang="en-US" dirty="0"/>
                        <a:t>Helix 45</a:t>
                      </a:r>
                    </a:p>
                  </a:txBody>
                  <a:tcPr anchor="ctr"/>
                </a:tc>
                <a:tc>
                  <a:txBody>
                    <a:bodyPr/>
                    <a:lstStyle/>
                    <a:p>
                      <a:r>
                        <a:rPr lang="en-US" dirty="0"/>
                        <a:t>16S rRNA Tail</a:t>
                      </a:r>
                    </a:p>
                  </a:txBody>
                  <a:tcPr anchor="ctr"/>
                </a:tc>
                <a:tc>
                  <a:txBody>
                    <a:bodyPr/>
                    <a:lstStyle/>
                    <a:p>
                      <a:r>
                        <a:rPr lang="en-US" dirty="0"/>
                        <a:t>Following 10 Bases</a:t>
                      </a:r>
                    </a:p>
                  </a:txBody>
                  <a:tcPr anchor="ctr"/>
                </a:tc>
                <a:extLst>
                  <a:ext uri="{0D108BD9-81ED-4DB2-BD59-A6C34878D82A}">
                    <a16:rowId xmlns:a16="http://schemas.microsoft.com/office/drawing/2014/main" val="1052975307"/>
                  </a:ext>
                </a:extLst>
              </a:tr>
              <a:tr h="640535">
                <a:tc>
                  <a:txBody>
                    <a:bodyPr/>
                    <a:lstStyle/>
                    <a:p>
                      <a:pPr algn="l" fontAlgn="b"/>
                      <a:r>
                        <a:rPr lang="en-US" sz="1600" b="0" i="0" u="none" strike="noStrike" dirty="0" err="1">
                          <a:solidFill>
                            <a:schemeClr val="tx1"/>
                          </a:solidFill>
                          <a:effectLst/>
                          <a:latin typeface="+mn-lt"/>
                        </a:rPr>
                        <a:t>Actinobacillus</a:t>
                      </a:r>
                      <a:r>
                        <a:rPr lang="en-US" sz="1600" b="0" i="0" u="none" strike="noStrike" dirty="0">
                          <a:solidFill>
                            <a:schemeClr val="tx1"/>
                          </a:solidFill>
                          <a:effectLst/>
                          <a:latin typeface="+mn-lt"/>
                        </a:rPr>
                        <a:t> </a:t>
                      </a:r>
                      <a:r>
                        <a:rPr lang="en-US" sz="1600" b="0" i="0" u="none" strike="noStrike" dirty="0" err="1">
                          <a:solidFill>
                            <a:schemeClr val="tx1"/>
                          </a:solidFill>
                          <a:effectLst/>
                          <a:latin typeface="+mn-lt"/>
                        </a:rPr>
                        <a:t>pleuropneumoniae</a:t>
                      </a:r>
                      <a:r>
                        <a:rPr lang="en-US" sz="1600" b="0" i="0" u="none" strike="noStrike" dirty="0">
                          <a:solidFill>
                            <a:schemeClr val="tx1"/>
                          </a:solidFill>
                          <a:effectLst/>
                          <a:latin typeface="+mn-lt"/>
                        </a:rPr>
                        <a:t> </a:t>
                      </a:r>
                    </a:p>
                    <a:p>
                      <a:pPr algn="l" fontAlgn="b"/>
                      <a:r>
                        <a:rPr lang="en-US" sz="1600" b="0" i="0" u="none" strike="noStrike" dirty="0" err="1">
                          <a:solidFill>
                            <a:schemeClr val="tx1"/>
                          </a:solidFill>
                          <a:effectLst/>
                          <a:latin typeface="+mn-lt"/>
                        </a:rPr>
                        <a:t>serovar</a:t>
                      </a:r>
                      <a:endParaRPr lang="en-US" sz="1600" b="0" i="0" u="none" strike="noStrike" dirty="0">
                        <a:solidFill>
                          <a:schemeClr val="tx1"/>
                        </a:solidFill>
                        <a:effectLst/>
                        <a:latin typeface="+mn-lt"/>
                      </a:endParaRPr>
                    </a:p>
                  </a:txBody>
                  <a:tcPr marL="9525" marR="9525" marT="9525" marB="0" anchor="ctr"/>
                </a:tc>
                <a:tc>
                  <a:txBody>
                    <a:bodyPr/>
                    <a:lstStyle/>
                    <a:p>
                      <a:pPr algn="l" fontAlgn="b"/>
                      <a:r>
                        <a:rPr lang="en-US" sz="1600" b="0" i="0" u="none" strike="noStrike" dirty="0">
                          <a:solidFill>
                            <a:schemeClr val="tx1"/>
                          </a:solidFill>
                          <a:effectLst/>
                          <a:latin typeface="Courier" pitchFamily="2" charset="0"/>
                        </a:rPr>
                        <a:t>TAACCGTAGGGGAACCTGCGGTTG</a:t>
                      </a:r>
                    </a:p>
                  </a:txBody>
                  <a:tcPr marL="9525" marR="9525" marT="9525" marB="0" anchor="ctr"/>
                </a:tc>
                <a:tc>
                  <a:txBody>
                    <a:bodyPr/>
                    <a:lstStyle/>
                    <a:p>
                      <a:pPr algn="l" fontAlgn="b"/>
                      <a:r>
                        <a:rPr lang="en-US" sz="1600" b="1" i="0" u="none" strike="noStrike" dirty="0">
                          <a:solidFill>
                            <a:srgbClr val="C00000"/>
                          </a:solidFill>
                          <a:effectLst/>
                          <a:latin typeface="Courier" pitchFamily="2" charset="0"/>
                        </a:rPr>
                        <a:t>GATCACCTCCT</a:t>
                      </a:r>
                    </a:p>
                  </a:txBody>
                  <a:tcPr marL="9525" marR="9525" marT="9525" marB="0" anchor="ctr"/>
                </a:tc>
                <a:tc>
                  <a:txBody>
                    <a:bodyPr/>
                    <a:lstStyle/>
                    <a:p>
                      <a:pPr algn="l" fontAlgn="b"/>
                      <a:r>
                        <a:rPr lang="en-US" sz="1600" b="0" i="0" u="none" strike="noStrike" dirty="0">
                          <a:solidFill>
                            <a:schemeClr val="tx1"/>
                          </a:solidFill>
                          <a:effectLst/>
                          <a:latin typeface="Courier" pitchFamily="2" charset="0"/>
                        </a:rPr>
                        <a:t>TACCAGAAAT</a:t>
                      </a:r>
                    </a:p>
                  </a:txBody>
                  <a:tcPr marL="9525" marR="9525" marT="9525" marB="0" anchor="ctr"/>
                </a:tc>
                <a:extLst>
                  <a:ext uri="{0D108BD9-81ED-4DB2-BD59-A6C34878D82A}">
                    <a16:rowId xmlns:a16="http://schemas.microsoft.com/office/drawing/2014/main" val="4109974868"/>
                  </a:ext>
                </a:extLst>
              </a:tr>
              <a:tr h="640535">
                <a:tc>
                  <a:txBody>
                    <a:bodyPr/>
                    <a:lstStyle/>
                    <a:p>
                      <a:pPr algn="l" fontAlgn="b"/>
                      <a:r>
                        <a:rPr lang="en-US" sz="1600" b="0" i="0" u="none" strike="noStrike" dirty="0" err="1">
                          <a:solidFill>
                            <a:schemeClr val="tx1"/>
                          </a:solidFill>
                          <a:effectLst/>
                          <a:latin typeface="+mn-lt"/>
                        </a:rPr>
                        <a:t>Aggregatibacter</a:t>
                      </a:r>
                      <a:r>
                        <a:rPr lang="en-US" sz="1600" b="0" i="0" u="none" strike="noStrike" dirty="0">
                          <a:solidFill>
                            <a:schemeClr val="tx1"/>
                          </a:solidFill>
                          <a:effectLst/>
                          <a:latin typeface="+mn-lt"/>
                        </a:rPr>
                        <a:t> </a:t>
                      </a:r>
                      <a:r>
                        <a:rPr lang="en-US" sz="1600" b="0" i="0" u="none" strike="noStrike" dirty="0" err="1">
                          <a:solidFill>
                            <a:schemeClr val="tx1"/>
                          </a:solidFill>
                          <a:effectLst/>
                          <a:latin typeface="+mn-lt"/>
                        </a:rPr>
                        <a:t>aphrophilus</a:t>
                      </a:r>
                      <a:endParaRPr lang="en-US" sz="1600" b="0" i="0" u="none" strike="noStrike" dirty="0">
                        <a:solidFill>
                          <a:schemeClr val="tx1"/>
                        </a:solidFill>
                        <a:effectLst/>
                        <a:latin typeface="+mn-lt"/>
                      </a:endParaRPr>
                    </a:p>
                  </a:txBody>
                  <a:tcPr marL="9525" marR="9525" marT="9525" marB="0" anchor="ctr"/>
                </a:tc>
                <a:tc>
                  <a:txBody>
                    <a:bodyPr/>
                    <a:lstStyle/>
                    <a:p>
                      <a:pPr algn="l" fontAlgn="b"/>
                      <a:r>
                        <a:rPr lang="en-US" sz="1600" b="0" i="0" u="none" strike="noStrike" dirty="0">
                          <a:solidFill>
                            <a:schemeClr val="tx1"/>
                          </a:solidFill>
                          <a:effectLst/>
                          <a:latin typeface="Courier" pitchFamily="2" charset="0"/>
                        </a:rPr>
                        <a:t>TAACCGTAGGGGAACCTGCGGTTG</a:t>
                      </a:r>
                    </a:p>
                  </a:txBody>
                  <a:tcPr marL="9525" marR="9525" marT="9525" marB="0" anchor="ctr"/>
                </a:tc>
                <a:tc>
                  <a:txBody>
                    <a:bodyPr/>
                    <a:lstStyle/>
                    <a:p>
                      <a:pPr algn="l" fontAlgn="b"/>
                      <a:r>
                        <a:rPr lang="en-US" sz="1600" b="1" i="0" u="none" strike="noStrike" dirty="0">
                          <a:solidFill>
                            <a:srgbClr val="C00000"/>
                          </a:solidFill>
                          <a:effectLst/>
                          <a:latin typeface="Courier" pitchFamily="2" charset="0"/>
                        </a:rPr>
                        <a:t>GATCACCT</a:t>
                      </a:r>
                    </a:p>
                  </a:txBody>
                  <a:tcPr marL="9525" marR="9525" marT="9525" marB="0" anchor="ctr"/>
                </a:tc>
                <a:tc>
                  <a:txBody>
                    <a:bodyPr/>
                    <a:lstStyle/>
                    <a:p>
                      <a:pPr algn="l" fontAlgn="b"/>
                      <a:r>
                        <a:rPr lang="en-US" sz="1600" b="0" i="0" u="none" strike="noStrike" dirty="0">
                          <a:solidFill>
                            <a:schemeClr val="tx1"/>
                          </a:solidFill>
                          <a:effectLst/>
                          <a:latin typeface="Courier" pitchFamily="2" charset="0"/>
                        </a:rPr>
                        <a:t>CCTTACCGAA</a:t>
                      </a:r>
                    </a:p>
                  </a:txBody>
                  <a:tcPr marL="9525" marR="9525" marT="9525" marB="0" anchor="ctr"/>
                </a:tc>
                <a:extLst>
                  <a:ext uri="{0D108BD9-81ED-4DB2-BD59-A6C34878D82A}">
                    <a16:rowId xmlns:a16="http://schemas.microsoft.com/office/drawing/2014/main" val="2083064657"/>
                  </a:ext>
                </a:extLst>
              </a:tr>
              <a:tr h="858801">
                <a:tc>
                  <a:txBody>
                    <a:bodyPr/>
                    <a:lstStyle/>
                    <a:p>
                      <a:pPr algn="l" fontAlgn="b"/>
                      <a:r>
                        <a:rPr lang="en-US" sz="1600" b="0" i="0" u="none" strike="noStrike" dirty="0" err="1">
                          <a:solidFill>
                            <a:schemeClr val="tx1"/>
                          </a:solidFill>
                          <a:effectLst/>
                          <a:latin typeface="+mn-lt"/>
                        </a:rPr>
                        <a:t>Arsenophonus</a:t>
                      </a:r>
                      <a:r>
                        <a:rPr lang="en-US" sz="1600" b="0" i="0" u="none" strike="noStrike" dirty="0">
                          <a:solidFill>
                            <a:schemeClr val="tx1"/>
                          </a:solidFill>
                          <a:effectLst/>
                          <a:latin typeface="+mn-lt"/>
                        </a:rPr>
                        <a:t> symbiont of </a:t>
                      </a:r>
                    </a:p>
                    <a:p>
                      <a:pPr algn="l" fontAlgn="b"/>
                      <a:r>
                        <a:rPr lang="en-US" sz="1600" b="0" i="0" u="none" strike="noStrike" dirty="0" err="1">
                          <a:solidFill>
                            <a:schemeClr val="tx1"/>
                          </a:solidFill>
                          <a:effectLst/>
                          <a:latin typeface="+mn-lt"/>
                        </a:rPr>
                        <a:t>Lipoptena</a:t>
                      </a:r>
                      <a:r>
                        <a:rPr lang="en-US" sz="1600" b="0" i="0" u="none" strike="noStrike" dirty="0">
                          <a:solidFill>
                            <a:schemeClr val="tx1"/>
                          </a:solidFill>
                          <a:effectLst/>
                          <a:latin typeface="+mn-lt"/>
                        </a:rPr>
                        <a:t> </a:t>
                      </a:r>
                      <a:r>
                        <a:rPr lang="en-US" sz="1600" b="0" i="0" u="none" strike="noStrike" dirty="0" err="1">
                          <a:solidFill>
                            <a:schemeClr val="tx1"/>
                          </a:solidFill>
                          <a:effectLst/>
                          <a:latin typeface="+mn-lt"/>
                        </a:rPr>
                        <a:t>fortisetosa</a:t>
                      </a:r>
                      <a:endParaRPr lang="en-US" sz="1600" b="0" i="0" u="none" strike="noStrike" dirty="0">
                        <a:solidFill>
                          <a:schemeClr val="tx1"/>
                        </a:solidFill>
                        <a:effectLst/>
                        <a:latin typeface="+mn-lt"/>
                      </a:endParaRPr>
                    </a:p>
                  </a:txBody>
                  <a:tcPr marL="9525" marR="9525" marT="9525" marB="0" anchor="ctr"/>
                </a:tc>
                <a:tc>
                  <a:txBody>
                    <a:bodyPr/>
                    <a:lstStyle/>
                    <a:p>
                      <a:pPr algn="l" fontAlgn="b"/>
                      <a:r>
                        <a:rPr lang="en-US" sz="1600" b="0" i="0" u="none" strike="noStrike" dirty="0">
                          <a:solidFill>
                            <a:schemeClr val="tx1"/>
                          </a:solidFill>
                          <a:effectLst/>
                          <a:latin typeface="Courier" pitchFamily="2" charset="0"/>
                        </a:rPr>
                        <a:t>TAACCGTAGGGGAACCTGCGGTTG</a:t>
                      </a:r>
                    </a:p>
                  </a:txBody>
                  <a:tcPr marL="9525" marR="9525" marT="9525" marB="0" anchor="ctr"/>
                </a:tc>
                <a:tc>
                  <a:txBody>
                    <a:bodyPr/>
                    <a:lstStyle/>
                    <a:p>
                      <a:pPr algn="l" fontAlgn="b"/>
                      <a:r>
                        <a:rPr lang="en-US" sz="1600" b="0" i="0" u="none" strike="noStrike" dirty="0">
                          <a:solidFill>
                            <a:schemeClr val="tx1"/>
                          </a:solidFill>
                          <a:effectLst/>
                          <a:latin typeface="Courier" pitchFamily="2" charset="0"/>
                        </a:rPr>
                        <a:t>GATCACCTCCTT</a:t>
                      </a:r>
                    </a:p>
                  </a:txBody>
                  <a:tcPr marL="9525" marR="9525" marT="9525" marB="0" anchor="ctr"/>
                </a:tc>
                <a:tc>
                  <a:txBody>
                    <a:bodyPr/>
                    <a:lstStyle/>
                    <a:p>
                      <a:pPr algn="l" fontAlgn="b"/>
                      <a:r>
                        <a:rPr lang="en-US" sz="1600" b="0" i="0" u="none" strike="noStrike" dirty="0">
                          <a:solidFill>
                            <a:schemeClr val="tx1"/>
                          </a:solidFill>
                          <a:effectLst/>
                          <a:latin typeface="Courier" pitchFamily="2" charset="0"/>
                        </a:rPr>
                        <a:t>ACTTAAGTAT</a:t>
                      </a:r>
                    </a:p>
                  </a:txBody>
                  <a:tcPr marL="9525" marR="9525" marT="9525" marB="0" anchor="ctr"/>
                </a:tc>
                <a:extLst>
                  <a:ext uri="{0D108BD9-81ED-4DB2-BD59-A6C34878D82A}">
                    <a16:rowId xmlns:a16="http://schemas.microsoft.com/office/drawing/2014/main" val="1129009870"/>
                  </a:ext>
                </a:extLst>
              </a:tr>
            </a:tbl>
          </a:graphicData>
        </a:graphic>
      </p:graphicFrame>
    </p:spTree>
    <p:extLst>
      <p:ext uri="{BB962C8B-B14F-4D97-AF65-F5344CB8AC3E}">
        <p14:creationId xmlns:p14="http://schemas.microsoft.com/office/powerpoint/2010/main" val="24325794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E4A6E34-9CA8-A746-ADEE-4781D4482128}"/>
              </a:ext>
            </a:extLst>
          </p:cNvPr>
          <p:cNvPicPr>
            <a:picLocks noChangeAspect="1"/>
          </p:cNvPicPr>
          <p:nvPr/>
        </p:nvPicPr>
        <p:blipFill rotWithShape="1">
          <a:blip r:embed="rId3">
            <a:extLst>
              <a:ext uri="{28A0092B-C50C-407E-A947-70E740481C1C}">
                <a14:useLocalDpi xmlns:a14="http://schemas.microsoft.com/office/drawing/2010/main" val="0"/>
              </a:ext>
            </a:extLst>
          </a:blip>
          <a:srcRect l="5035" t="34304" b="31667"/>
          <a:stretch/>
        </p:blipFill>
        <p:spPr>
          <a:xfrm>
            <a:off x="2119443" y="3787439"/>
            <a:ext cx="7823034" cy="1733571"/>
          </a:xfrm>
          <a:prstGeom prst="rect">
            <a:avLst/>
          </a:prstGeom>
        </p:spPr>
      </p:pic>
      <p:pic>
        <p:nvPicPr>
          <p:cNvPr id="14" name="Picture 13">
            <a:extLst>
              <a:ext uri="{FF2B5EF4-FFF2-40B4-BE49-F238E27FC236}">
                <a16:creationId xmlns:a16="http://schemas.microsoft.com/office/drawing/2014/main" id="{5BB95FA3-E365-5049-997B-2B7198F8F618}"/>
              </a:ext>
            </a:extLst>
          </p:cNvPr>
          <p:cNvPicPr>
            <a:picLocks noChangeAspect="1"/>
          </p:cNvPicPr>
          <p:nvPr/>
        </p:nvPicPr>
        <p:blipFill rotWithShape="1">
          <a:blip r:embed="rId3">
            <a:extLst>
              <a:ext uri="{28A0092B-C50C-407E-A947-70E740481C1C}">
                <a14:useLocalDpi xmlns:a14="http://schemas.microsoft.com/office/drawing/2010/main" val="0"/>
              </a:ext>
            </a:extLst>
          </a:blip>
          <a:srcRect l="5257" t="67955" b="-1501"/>
          <a:stretch/>
        </p:blipFill>
        <p:spPr>
          <a:xfrm>
            <a:off x="2110452" y="1674253"/>
            <a:ext cx="7832025" cy="1714950"/>
          </a:xfrm>
          <a:prstGeom prst="rect">
            <a:avLst/>
          </a:prstGeom>
        </p:spPr>
      </p:pic>
      <p:cxnSp>
        <p:nvCxnSpPr>
          <p:cNvPr id="8" name="Straight Connector 7">
            <a:extLst>
              <a:ext uri="{FF2B5EF4-FFF2-40B4-BE49-F238E27FC236}">
                <a16:creationId xmlns:a16="http://schemas.microsoft.com/office/drawing/2014/main" id="{CD5A60E4-440A-7442-8F4D-3FEC66B48C53}"/>
              </a:ext>
            </a:extLst>
          </p:cNvPr>
          <p:cNvCxnSpPr/>
          <p:nvPr/>
        </p:nvCxnSpPr>
        <p:spPr>
          <a:xfrm>
            <a:off x="838200" y="1493949"/>
            <a:ext cx="10515600" cy="0"/>
          </a:xfrm>
          <a:prstGeom prst="line">
            <a:avLst/>
          </a:prstGeom>
          <a:ln w="63500" cmpd="sng">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CB7B2031-6B2E-2240-8AF5-A45890A17178}"/>
              </a:ext>
            </a:extLst>
          </p:cNvPr>
          <p:cNvSpPr txBox="1">
            <a:spLocks/>
          </p:cNvSpPr>
          <p:nvPr/>
        </p:nvSpPr>
        <p:spPr>
          <a:xfrm>
            <a:off x="838200" y="365126"/>
            <a:ext cx="10515600" cy="9485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rgbClr val="C00000"/>
                </a:solidFill>
                <a:latin typeface="+mn-lt"/>
              </a:rPr>
              <a:t>Correcting Annotations Improve Motif Detection</a:t>
            </a:r>
          </a:p>
        </p:txBody>
      </p:sp>
      <p:sp>
        <p:nvSpPr>
          <p:cNvPr id="2" name="Rectangle 1">
            <a:extLst>
              <a:ext uri="{FF2B5EF4-FFF2-40B4-BE49-F238E27FC236}">
                <a16:creationId xmlns:a16="http://schemas.microsoft.com/office/drawing/2014/main" id="{23424072-433B-7E40-AC8A-3FF5296A9D25}"/>
              </a:ext>
            </a:extLst>
          </p:cNvPr>
          <p:cNvSpPr/>
          <p:nvPr/>
        </p:nvSpPr>
        <p:spPr>
          <a:xfrm>
            <a:off x="0" y="6356350"/>
            <a:ext cx="9013985" cy="461665"/>
          </a:xfrm>
          <a:prstGeom prst="rect">
            <a:avLst/>
          </a:prstGeom>
        </p:spPr>
        <p:txBody>
          <a:bodyPr wrap="square">
            <a:spAutoFit/>
          </a:bodyPr>
          <a:lstStyle/>
          <a:p>
            <a:r>
              <a:rPr lang="en-US" sz="1200" dirty="0">
                <a:solidFill>
                  <a:srgbClr val="202020"/>
                </a:solidFill>
              </a:rPr>
              <a:t>Re-annotation of 12,495 prokaryotic 16S rRNA 3’ ends and analysis of Shine-Dalgarno and anti-Shine-Dalgarno sequences. </a:t>
            </a:r>
            <a:r>
              <a:rPr lang="en-US" sz="1200" b="1" dirty="0"/>
              <a:t>Mohammad </a:t>
            </a:r>
            <a:r>
              <a:rPr lang="en-US" sz="1200" b="1" dirty="0" err="1"/>
              <a:t>Ruhul</a:t>
            </a:r>
            <a:r>
              <a:rPr lang="en-US" sz="1200" b="1" dirty="0"/>
              <a:t> Amin</a:t>
            </a:r>
            <a:r>
              <a:rPr lang="en-US" sz="1200" dirty="0"/>
              <a:t>, Alisa </a:t>
            </a:r>
            <a:r>
              <a:rPr lang="en-US" sz="1200" dirty="0" err="1"/>
              <a:t>Yurovsky</a:t>
            </a:r>
            <a:r>
              <a:rPr lang="en-US" sz="1200" dirty="0"/>
              <a:t>, </a:t>
            </a:r>
            <a:r>
              <a:rPr lang="en-US" sz="1200" dirty="0" err="1"/>
              <a:t>Yuping</a:t>
            </a:r>
            <a:r>
              <a:rPr lang="en-US" sz="1200" dirty="0"/>
              <a:t> Chen, Steve </a:t>
            </a:r>
            <a:r>
              <a:rPr lang="en-US" sz="1200" dirty="0" err="1"/>
              <a:t>Skiena</a:t>
            </a:r>
            <a:r>
              <a:rPr lang="en-US" sz="1200" dirty="0"/>
              <a:t>, Bruce </a:t>
            </a:r>
            <a:r>
              <a:rPr lang="en-US" sz="1200" dirty="0" err="1"/>
              <a:t>Futcher</a:t>
            </a:r>
            <a:r>
              <a:rPr lang="en-US" sz="1200" dirty="0"/>
              <a:t>. </a:t>
            </a:r>
            <a:r>
              <a:rPr lang="en-US" sz="1200" i="1" dirty="0"/>
              <a:t>PLOS One 2018.</a:t>
            </a:r>
          </a:p>
        </p:txBody>
      </p:sp>
      <p:sp>
        <p:nvSpPr>
          <p:cNvPr id="7" name="Slide Number Placeholder 6">
            <a:extLst>
              <a:ext uri="{FF2B5EF4-FFF2-40B4-BE49-F238E27FC236}">
                <a16:creationId xmlns:a16="http://schemas.microsoft.com/office/drawing/2014/main" id="{0823F6FA-E8EF-BB4F-8F79-D7812ED21821}"/>
              </a:ext>
            </a:extLst>
          </p:cNvPr>
          <p:cNvSpPr>
            <a:spLocks noGrp="1"/>
          </p:cNvSpPr>
          <p:nvPr>
            <p:ph type="sldNum" sz="quarter" idx="12"/>
          </p:nvPr>
        </p:nvSpPr>
        <p:spPr/>
        <p:txBody>
          <a:bodyPr/>
          <a:lstStyle/>
          <a:p>
            <a:fld id="{6592A84D-4AA4-46FC-ACFA-41E5AD4DBDB9}" type="slidenum">
              <a:rPr lang="en-US" smtClean="0"/>
              <a:t>14</a:t>
            </a:fld>
            <a:endParaRPr lang="en-US"/>
          </a:p>
        </p:txBody>
      </p:sp>
      <p:sp>
        <p:nvSpPr>
          <p:cNvPr id="11" name="Rectangle 10">
            <a:extLst>
              <a:ext uri="{FF2B5EF4-FFF2-40B4-BE49-F238E27FC236}">
                <a16:creationId xmlns:a16="http://schemas.microsoft.com/office/drawing/2014/main" id="{75412EB7-5D4F-6B4D-81AF-6F053EBCC9E1}"/>
              </a:ext>
            </a:extLst>
          </p:cNvPr>
          <p:cNvSpPr/>
          <p:nvPr/>
        </p:nvSpPr>
        <p:spPr>
          <a:xfrm rot="16200000">
            <a:off x="1476826" y="4233985"/>
            <a:ext cx="1177313" cy="55522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Frequency of Bases</a:t>
            </a:r>
          </a:p>
        </p:txBody>
      </p:sp>
      <p:sp>
        <p:nvSpPr>
          <p:cNvPr id="12" name="Rectangle 11">
            <a:extLst>
              <a:ext uri="{FF2B5EF4-FFF2-40B4-BE49-F238E27FC236}">
                <a16:creationId xmlns:a16="http://schemas.microsoft.com/office/drawing/2014/main" id="{83CCD1CF-A00C-2A46-9235-B23114A346C4}"/>
              </a:ext>
            </a:extLst>
          </p:cNvPr>
          <p:cNvSpPr/>
          <p:nvPr/>
        </p:nvSpPr>
        <p:spPr>
          <a:xfrm rot="16200000">
            <a:off x="1476826" y="2203232"/>
            <a:ext cx="1177313" cy="55522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Frequency of Bases</a:t>
            </a:r>
          </a:p>
        </p:txBody>
      </p:sp>
      <p:sp>
        <p:nvSpPr>
          <p:cNvPr id="17" name="Rectangle 16">
            <a:extLst>
              <a:ext uri="{FF2B5EF4-FFF2-40B4-BE49-F238E27FC236}">
                <a16:creationId xmlns:a16="http://schemas.microsoft.com/office/drawing/2014/main" id="{526BDA59-339B-494E-918C-81D66BDCEB26}"/>
              </a:ext>
            </a:extLst>
          </p:cNvPr>
          <p:cNvSpPr/>
          <p:nvPr/>
        </p:nvSpPr>
        <p:spPr>
          <a:xfrm>
            <a:off x="7090348" y="4011838"/>
            <a:ext cx="989350" cy="1177314"/>
          </a:xfrm>
          <a:prstGeom prst="rect">
            <a:avLst/>
          </a:prstGeom>
          <a:solidFill>
            <a:schemeClr val="accent1">
              <a:alpha val="0"/>
            </a:schemeClr>
          </a:solid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7348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body" idx="4294967295"/>
          </p:nvPr>
        </p:nvSpPr>
        <p:spPr>
          <a:xfrm>
            <a:off x="838200" y="423748"/>
            <a:ext cx="8258735" cy="646331"/>
          </a:xfrm>
          <a:noFill/>
          <a:ln/>
        </p:spPr>
        <p:txBody>
          <a:bodyPr>
            <a:spAutoFit/>
          </a:bodyPr>
          <a:lstStyle/>
          <a:p>
            <a:pPr marL="0" indent="0">
              <a:spcBef>
                <a:spcPct val="0"/>
              </a:spcBef>
              <a:buNone/>
            </a:pPr>
            <a:r>
              <a:rPr lang="en-US" altLang="en-US" sz="4000" dirty="0">
                <a:solidFill>
                  <a:srgbClr val="C00000"/>
                </a:solidFill>
                <a:latin typeface="Calibri" panose="020F0502020204030204" pitchFamily="34" charset="0"/>
                <a:cs typeface="Calibri" panose="020F0502020204030204" pitchFamily="34" charset="0"/>
              </a:rPr>
              <a:t>Summary of Re-annotations.</a:t>
            </a:r>
          </a:p>
        </p:txBody>
      </p:sp>
      <p:pic>
        <p:nvPicPr>
          <p:cNvPr id="2050" name="Picture 2" descr="https://journals.plos.org/plosone/article/figure/image?size=large&amp;id=10.1371/journal.pone.0202767.t001"/>
          <p:cNvPicPr>
            <a:picLocks noChangeAspect="1" noChangeArrowheads="1"/>
          </p:cNvPicPr>
          <p:nvPr/>
        </p:nvPicPr>
        <p:blipFill rotWithShape="1">
          <a:blip r:embed="rId2">
            <a:extLst>
              <a:ext uri="{28A0092B-C50C-407E-A947-70E740481C1C}">
                <a14:useLocalDpi xmlns:a14="http://schemas.microsoft.com/office/drawing/2010/main" val="0"/>
              </a:ext>
            </a:extLst>
          </a:blip>
          <a:srcRect b="8061"/>
          <a:stretch/>
        </p:blipFill>
        <p:spPr bwMode="auto">
          <a:xfrm>
            <a:off x="1068405" y="2543466"/>
            <a:ext cx="10066392" cy="281134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035061" y="1840440"/>
            <a:ext cx="10066392" cy="584775"/>
          </a:xfrm>
          <a:prstGeom prst="rect">
            <a:avLst/>
          </a:prstGeom>
          <a:noFill/>
        </p:spPr>
        <p:txBody>
          <a:bodyPr wrap="square" rtlCol="0">
            <a:spAutoFit/>
          </a:bodyPr>
          <a:lstStyle/>
          <a:p>
            <a:pPr algn="ctr"/>
            <a:r>
              <a:rPr lang="en-US" sz="1600" b="1" dirty="0"/>
              <a:t>Re-annotation increases the number of known anti-Shine-</a:t>
            </a:r>
            <a:r>
              <a:rPr lang="en-US" sz="1600" b="1" dirty="0" err="1"/>
              <a:t>Dalgarno</a:t>
            </a:r>
            <a:r>
              <a:rPr lang="en-US" sz="1600" b="1" dirty="0"/>
              <a:t> sequences from 8069 to 20,495</a:t>
            </a:r>
          </a:p>
          <a:p>
            <a:endParaRPr lang="en-US" sz="1600" dirty="0"/>
          </a:p>
        </p:txBody>
      </p:sp>
      <p:sp>
        <p:nvSpPr>
          <p:cNvPr id="3" name="Rectangle 2">
            <a:extLst>
              <a:ext uri="{FF2B5EF4-FFF2-40B4-BE49-F238E27FC236}">
                <a16:creationId xmlns:a16="http://schemas.microsoft.com/office/drawing/2014/main" id="{7ADCC9A0-9D43-AC45-BC6C-500BBE1945CD}"/>
              </a:ext>
            </a:extLst>
          </p:cNvPr>
          <p:cNvSpPr/>
          <p:nvPr/>
        </p:nvSpPr>
        <p:spPr>
          <a:xfrm>
            <a:off x="1068405" y="4568995"/>
            <a:ext cx="10066392" cy="685799"/>
          </a:xfrm>
          <a:prstGeom prst="rect">
            <a:avLst/>
          </a:prstGeom>
          <a:solidFill>
            <a:schemeClr val="accent1">
              <a:alpha val="0"/>
            </a:schemeClr>
          </a:solid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000A606-4C00-2A40-97CB-BBE0C58C1B63}"/>
              </a:ext>
            </a:extLst>
          </p:cNvPr>
          <p:cNvSpPr/>
          <p:nvPr/>
        </p:nvSpPr>
        <p:spPr>
          <a:xfrm>
            <a:off x="1035062" y="3868909"/>
            <a:ext cx="10066392" cy="353596"/>
          </a:xfrm>
          <a:prstGeom prst="rect">
            <a:avLst/>
          </a:prstGeom>
          <a:solidFill>
            <a:schemeClr val="accent1">
              <a:alpha val="0"/>
            </a:schemeClr>
          </a:solid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701D50C-3130-114B-88A6-3DF6303B75A9}"/>
              </a:ext>
            </a:extLst>
          </p:cNvPr>
          <p:cNvSpPr txBox="1"/>
          <p:nvPr/>
        </p:nvSpPr>
        <p:spPr>
          <a:xfrm>
            <a:off x="1035061" y="5787126"/>
            <a:ext cx="10066391" cy="461665"/>
          </a:xfrm>
          <a:prstGeom prst="rect">
            <a:avLst/>
          </a:prstGeom>
          <a:noFill/>
        </p:spPr>
        <p:txBody>
          <a:bodyPr wrap="square" rtlCol="0">
            <a:spAutoFit/>
          </a:bodyPr>
          <a:lstStyle/>
          <a:p>
            <a:r>
              <a:rPr lang="en-US" sz="2400" dirty="0">
                <a:solidFill>
                  <a:srgbClr val="C00000"/>
                </a:solidFill>
                <a:latin typeface="Calibri" panose="020F0502020204030204" pitchFamily="34" charset="0"/>
                <a:cs typeface="Calibri" panose="020F0502020204030204" pitchFamily="34" charset="0"/>
              </a:rPr>
              <a:t>Is Shine-Dalgarno mechanism the only way for protein synthesis initiation?</a:t>
            </a:r>
          </a:p>
        </p:txBody>
      </p:sp>
      <p:cxnSp>
        <p:nvCxnSpPr>
          <p:cNvPr id="8" name="Straight Connector 7">
            <a:extLst>
              <a:ext uri="{FF2B5EF4-FFF2-40B4-BE49-F238E27FC236}">
                <a16:creationId xmlns:a16="http://schemas.microsoft.com/office/drawing/2014/main" id="{4464DD15-E7DB-2844-AE3D-93B53E6C360E}"/>
              </a:ext>
            </a:extLst>
          </p:cNvPr>
          <p:cNvCxnSpPr/>
          <p:nvPr/>
        </p:nvCxnSpPr>
        <p:spPr>
          <a:xfrm>
            <a:off x="838200" y="1493949"/>
            <a:ext cx="10515600" cy="0"/>
          </a:xfrm>
          <a:prstGeom prst="line">
            <a:avLst/>
          </a:prstGeom>
          <a:ln w="63500" cmpd="sng">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Slide Number Placeholder 4">
            <a:extLst>
              <a:ext uri="{FF2B5EF4-FFF2-40B4-BE49-F238E27FC236}">
                <a16:creationId xmlns:a16="http://schemas.microsoft.com/office/drawing/2014/main" id="{659556AA-A814-CA43-AAF2-4D584E8DC644}"/>
              </a:ext>
            </a:extLst>
          </p:cNvPr>
          <p:cNvSpPr>
            <a:spLocks noGrp="1"/>
          </p:cNvSpPr>
          <p:nvPr>
            <p:ph type="sldNum" sz="quarter" idx="12"/>
          </p:nvPr>
        </p:nvSpPr>
        <p:spPr>
          <a:xfrm>
            <a:off x="8610600" y="6356350"/>
            <a:ext cx="2743200" cy="365125"/>
          </a:xfrm>
        </p:spPr>
        <p:txBody>
          <a:bodyPr/>
          <a:lstStyle/>
          <a:p>
            <a:fld id="{6592A84D-4AA4-46FC-ACFA-41E5AD4DBDB9}" type="slidenum">
              <a:rPr lang="en-US" smtClean="0"/>
              <a:t>15</a:t>
            </a:fld>
            <a:endParaRPr lang="en-US"/>
          </a:p>
        </p:txBody>
      </p:sp>
    </p:spTree>
    <p:extLst>
      <p:ext uri="{BB962C8B-B14F-4D97-AF65-F5344CB8AC3E}">
        <p14:creationId xmlns:p14="http://schemas.microsoft.com/office/powerpoint/2010/main" val="1672389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body" idx="4294967295"/>
          </p:nvPr>
        </p:nvSpPr>
        <p:spPr>
          <a:xfrm>
            <a:off x="838200" y="174175"/>
            <a:ext cx="9241993" cy="1200329"/>
          </a:xfrm>
          <a:noFill/>
          <a:ln/>
        </p:spPr>
        <p:txBody>
          <a:bodyPr wrap="square">
            <a:spAutoFit/>
          </a:bodyPr>
          <a:lstStyle/>
          <a:p>
            <a:pPr marL="0" indent="0">
              <a:spcBef>
                <a:spcPct val="0"/>
              </a:spcBef>
              <a:buNone/>
            </a:pPr>
            <a:r>
              <a:rPr lang="en-US" sz="4000" dirty="0">
                <a:solidFill>
                  <a:srgbClr val="C00000"/>
                </a:solidFill>
                <a:latin typeface="Calibri" panose="020F0502020204030204" pitchFamily="34" charset="0"/>
                <a:cs typeface="Calibri" panose="020F0502020204030204" pitchFamily="34" charset="0"/>
              </a:rPr>
              <a:t>Application of </a:t>
            </a:r>
            <a:r>
              <a:rPr lang="en-US" sz="4000" dirty="0" err="1">
                <a:solidFill>
                  <a:srgbClr val="C00000"/>
                </a:solidFill>
                <a:latin typeface="Calibri" panose="020F0502020204030204" pitchFamily="34" charset="0"/>
                <a:cs typeface="Calibri" panose="020F0502020204030204" pitchFamily="34" charset="0"/>
              </a:rPr>
              <a:t>Tompa</a:t>
            </a:r>
            <a:r>
              <a:rPr lang="en-US" sz="4000" dirty="0">
                <a:solidFill>
                  <a:srgbClr val="C00000"/>
                </a:solidFill>
                <a:latin typeface="Calibri" panose="020F0502020204030204" pitchFamily="34" charset="0"/>
                <a:cs typeface="Calibri" panose="020F0502020204030204" pitchFamily="34" charset="0"/>
              </a:rPr>
              <a:t> Algorithms to Find Shine-Dalgarno Motifs in front of ORF</a:t>
            </a:r>
            <a:endParaRPr lang="en-US" altLang="en-US" sz="4000" dirty="0">
              <a:solidFill>
                <a:srgbClr val="C00000"/>
              </a:solidFill>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BFA462AE-3F4B-E74E-941A-F7D23ADCB071}"/>
              </a:ext>
            </a:extLst>
          </p:cNvPr>
          <p:cNvSpPr txBox="1"/>
          <p:nvPr/>
        </p:nvSpPr>
        <p:spPr>
          <a:xfrm>
            <a:off x="2252548" y="2271712"/>
            <a:ext cx="9172575" cy="707886"/>
          </a:xfrm>
          <a:prstGeom prst="rect">
            <a:avLst/>
          </a:prstGeom>
          <a:noFill/>
        </p:spPr>
        <p:txBody>
          <a:bodyPr wrap="square" rtlCol="0">
            <a:spAutoFit/>
          </a:bodyPr>
          <a:lstStyle/>
          <a:p>
            <a:r>
              <a:rPr lang="en-US" sz="2000" dirty="0" err="1">
                <a:latin typeface="Calibri" panose="020F0502020204030204" pitchFamily="34" charset="0"/>
                <a:cs typeface="Calibri" panose="020F0502020204030204" pitchFamily="34" charset="0"/>
              </a:rPr>
              <a:t>Tompa</a:t>
            </a:r>
            <a:r>
              <a:rPr lang="en-US" sz="2000" dirty="0">
                <a:latin typeface="Calibri" panose="020F0502020204030204" pitchFamily="34" charset="0"/>
                <a:cs typeface="Calibri" panose="020F0502020204030204" pitchFamily="34" charset="0"/>
              </a:rPr>
              <a:t> finds short motifs that only occur in a fraction of the input sequences with greatest z-scores. </a:t>
            </a:r>
          </a:p>
        </p:txBody>
      </p:sp>
      <p:sp>
        <p:nvSpPr>
          <p:cNvPr id="5" name="Google Shape;955;p49">
            <a:extLst>
              <a:ext uri="{FF2B5EF4-FFF2-40B4-BE49-F238E27FC236}">
                <a16:creationId xmlns:a16="http://schemas.microsoft.com/office/drawing/2014/main" id="{CFA56BB1-FE83-C749-8D4A-7CC56BB24003}"/>
              </a:ext>
            </a:extLst>
          </p:cNvPr>
          <p:cNvSpPr/>
          <p:nvPr/>
        </p:nvSpPr>
        <p:spPr>
          <a:xfrm>
            <a:off x="1243847" y="2271712"/>
            <a:ext cx="822960" cy="365760"/>
          </a:xfrm>
          <a:prstGeom prst="rightArrow">
            <a:avLst>
              <a:gd name="adj1" fmla="val 50000"/>
              <a:gd name="adj2" fmla="val 50000"/>
            </a:avLst>
          </a:prstGeom>
          <a:solidFill>
            <a:schemeClr val="accent1"/>
          </a:solidFill>
          <a:ln w="12700" cap="flat" cmpd="sng">
            <a:solidFill>
              <a:srgbClr val="364A7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Calibri" panose="020F0502020204030204" pitchFamily="34" charset="0"/>
              <a:ea typeface="Calibri"/>
              <a:cs typeface="Calibri" panose="020F0502020204030204" pitchFamily="34" charset="0"/>
              <a:sym typeface="Calibri"/>
            </a:endParaRPr>
          </a:p>
        </p:txBody>
      </p:sp>
      <p:sp>
        <p:nvSpPr>
          <p:cNvPr id="8" name="TextBox 7">
            <a:extLst>
              <a:ext uri="{FF2B5EF4-FFF2-40B4-BE49-F238E27FC236}">
                <a16:creationId xmlns:a16="http://schemas.microsoft.com/office/drawing/2014/main" id="{ED731B89-B583-FA4E-B50F-6367A12DB0AF}"/>
              </a:ext>
            </a:extLst>
          </p:cNvPr>
          <p:cNvSpPr txBox="1"/>
          <p:nvPr/>
        </p:nvSpPr>
        <p:spPr>
          <a:xfrm>
            <a:off x="2252547" y="3657981"/>
            <a:ext cx="9172575" cy="707886"/>
          </a:xfrm>
          <a:prstGeom prst="rect">
            <a:avLst/>
          </a:prstGeom>
          <a:noFill/>
        </p:spPr>
        <p:txBody>
          <a:bodyPr wrap="square" rtlCol="0">
            <a:spAutoFit/>
          </a:bodyPr>
          <a:lstStyle/>
          <a:p>
            <a:r>
              <a:rPr lang="en-US" sz="2000" dirty="0" err="1">
                <a:latin typeface="Calibri" panose="020F0502020204030204" pitchFamily="34" charset="0"/>
                <a:cs typeface="Calibri" panose="020F0502020204030204" pitchFamily="34" charset="0"/>
              </a:rPr>
              <a:t>Tompa</a:t>
            </a:r>
            <a:r>
              <a:rPr lang="en-US" sz="2000" dirty="0">
                <a:latin typeface="Calibri" panose="020F0502020204030204" pitchFamily="34" charset="0"/>
                <a:cs typeface="Calibri" panose="020F0502020204030204" pitchFamily="34" charset="0"/>
              </a:rPr>
              <a:t> identifies mRNA 5’ untranslated sequence that is recognized by the ribosome during initiation of protein synthesis. </a:t>
            </a:r>
          </a:p>
        </p:txBody>
      </p:sp>
      <p:sp>
        <p:nvSpPr>
          <p:cNvPr id="9" name="Google Shape;955;p49">
            <a:extLst>
              <a:ext uri="{FF2B5EF4-FFF2-40B4-BE49-F238E27FC236}">
                <a16:creationId xmlns:a16="http://schemas.microsoft.com/office/drawing/2014/main" id="{693500C3-373B-A541-BEFF-665443EE2061}"/>
              </a:ext>
            </a:extLst>
          </p:cNvPr>
          <p:cNvSpPr/>
          <p:nvPr/>
        </p:nvSpPr>
        <p:spPr>
          <a:xfrm>
            <a:off x="1243847" y="3704148"/>
            <a:ext cx="822960" cy="365760"/>
          </a:xfrm>
          <a:prstGeom prst="rightArrow">
            <a:avLst>
              <a:gd name="adj1" fmla="val 50000"/>
              <a:gd name="adj2" fmla="val 50000"/>
            </a:avLst>
          </a:prstGeom>
          <a:solidFill>
            <a:schemeClr val="accent1"/>
          </a:solidFill>
          <a:ln w="12700" cap="flat" cmpd="sng">
            <a:solidFill>
              <a:srgbClr val="364A7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Calibri" panose="020F0502020204030204" pitchFamily="34" charset="0"/>
              <a:ea typeface="Calibri"/>
              <a:cs typeface="Calibri" panose="020F0502020204030204" pitchFamily="34" charset="0"/>
              <a:sym typeface="Calibri"/>
            </a:endParaRPr>
          </a:p>
        </p:txBody>
      </p:sp>
      <p:sp>
        <p:nvSpPr>
          <p:cNvPr id="12" name="TextBox 11">
            <a:extLst>
              <a:ext uri="{FF2B5EF4-FFF2-40B4-BE49-F238E27FC236}">
                <a16:creationId xmlns:a16="http://schemas.microsoft.com/office/drawing/2014/main" id="{16A57CFD-954D-E542-BBFB-B11942F91C5C}"/>
              </a:ext>
            </a:extLst>
          </p:cNvPr>
          <p:cNvSpPr txBox="1"/>
          <p:nvPr/>
        </p:nvSpPr>
        <p:spPr>
          <a:xfrm>
            <a:off x="1358151" y="4789517"/>
            <a:ext cx="9786099" cy="1015663"/>
          </a:xfrm>
          <a:prstGeom prst="rect">
            <a:avLst/>
          </a:prstGeom>
          <a:noFill/>
        </p:spPr>
        <p:txBody>
          <a:bodyPr wrap="square" rtlCol="0">
            <a:spAutoFit/>
          </a:bodyPr>
          <a:lstStyle/>
          <a:p>
            <a:r>
              <a:rPr lang="en-US" sz="2000" dirty="0">
                <a:solidFill>
                  <a:srgbClr val="C00000"/>
                </a:solidFill>
                <a:latin typeface="Calibri" panose="020F0502020204030204" pitchFamily="34" charset="0"/>
                <a:cs typeface="Calibri" panose="020F0502020204030204" pitchFamily="34" charset="0"/>
              </a:rPr>
              <a:t>We chose 222 examples from diverse phyla for organisms that had a 13 base tail containing CCUCCU in their 16S rRNA. Therefore we used the approach of </a:t>
            </a:r>
            <a:r>
              <a:rPr lang="en-US" sz="2000" dirty="0" err="1">
                <a:solidFill>
                  <a:srgbClr val="C00000"/>
                </a:solidFill>
                <a:latin typeface="Calibri" panose="020F0502020204030204" pitchFamily="34" charset="0"/>
                <a:cs typeface="Calibri" panose="020F0502020204030204" pitchFamily="34" charset="0"/>
              </a:rPr>
              <a:t>Tompa</a:t>
            </a:r>
            <a:r>
              <a:rPr lang="en-US" sz="2000" dirty="0">
                <a:solidFill>
                  <a:srgbClr val="C00000"/>
                </a:solidFill>
                <a:latin typeface="Calibri" panose="020F0502020204030204" pitchFamily="34" charset="0"/>
                <a:cs typeface="Calibri" panose="020F0502020204030204" pitchFamily="34" charset="0"/>
              </a:rPr>
              <a:t> to ask what sequences are enriched in front of open reading frames of various example prokaryotes.</a:t>
            </a:r>
          </a:p>
        </p:txBody>
      </p:sp>
      <p:cxnSp>
        <p:nvCxnSpPr>
          <p:cNvPr id="10" name="Straight Connector 9">
            <a:extLst>
              <a:ext uri="{FF2B5EF4-FFF2-40B4-BE49-F238E27FC236}">
                <a16:creationId xmlns:a16="http://schemas.microsoft.com/office/drawing/2014/main" id="{EC9E5D92-1D31-4042-9328-2EE0C8444D5C}"/>
              </a:ext>
            </a:extLst>
          </p:cNvPr>
          <p:cNvCxnSpPr/>
          <p:nvPr/>
        </p:nvCxnSpPr>
        <p:spPr>
          <a:xfrm>
            <a:off x="838200" y="1493949"/>
            <a:ext cx="10515600" cy="0"/>
          </a:xfrm>
          <a:prstGeom prst="line">
            <a:avLst/>
          </a:prstGeom>
          <a:ln w="63500" cmpd="sng">
            <a:solidFill>
              <a:srgbClr val="C00000"/>
            </a:solidFill>
          </a:ln>
        </p:spPr>
        <p:style>
          <a:lnRef idx="1">
            <a:schemeClr val="accent1"/>
          </a:lnRef>
          <a:fillRef idx="0">
            <a:schemeClr val="accent1"/>
          </a:fillRef>
          <a:effectRef idx="0">
            <a:schemeClr val="accent1"/>
          </a:effectRef>
          <a:fontRef idx="minor">
            <a:schemeClr val="tx1"/>
          </a:fontRef>
        </p:style>
      </p:cxnSp>
      <p:sp>
        <p:nvSpPr>
          <p:cNvPr id="11" name="Slide Number Placeholder 4">
            <a:extLst>
              <a:ext uri="{FF2B5EF4-FFF2-40B4-BE49-F238E27FC236}">
                <a16:creationId xmlns:a16="http://schemas.microsoft.com/office/drawing/2014/main" id="{AA5A3F7B-8A71-FA4A-9735-C95B2752598E}"/>
              </a:ext>
            </a:extLst>
          </p:cNvPr>
          <p:cNvSpPr>
            <a:spLocks noGrp="1"/>
          </p:cNvSpPr>
          <p:nvPr>
            <p:ph type="sldNum" sz="quarter" idx="12"/>
          </p:nvPr>
        </p:nvSpPr>
        <p:spPr>
          <a:xfrm>
            <a:off x="8610600" y="6356350"/>
            <a:ext cx="2743200" cy="365125"/>
          </a:xfrm>
        </p:spPr>
        <p:txBody>
          <a:bodyPr/>
          <a:lstStyle/>
          <a:p>
            <a:fld id="{6592A84D-4AA4-46FC-ACFA-41E5AD4DBDB9}" type="slidenum">
              <a:rPr lang="en-US" smtClean="0"/>
              <a:t>16</a:t>
            </a:fld>
            <a:endParaRPr lang="en-US"/>
          </a:p>
        </p:txBody>
      </p:sp>
    </p:spTree>
    <p:extLst>
      <p:ext uri="{BB962C8B-B14F-4D97-AF65-F5344CB8AC3E}">
        <p14:creationId xmlns:p14="http://schemas.microsoft.com/office/powerpoint/2010/main" val="2206973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body" idx="4294967295"/>
          </p:nvPr>
        </p:nvSpPr>
        <p:spPr>
          <a:xfrm>
            <a:off x="838200" y="332157"/>
            <a:ext cx="9352973" cy="978729"/>
          </a:xfrm>
          <a:noFill/>
          <a:ln/>
        </p:spPr>
        <p:txBody>
          <a:bodyPr wrap="square">
            <a:spAutoFit/>
          </a:bodyPr>
          <a:lstStyle/>
          <a:p>
            <a:pPr marL="0" indent="0">
              <a:spcBef>
                <a:spcPct val="0"/>
              </a:spcBef>
              <a:buNone/>
            </a:pPr>
            <a:r>
              <a:rPr lang="en-US" sz="3200" dirty="0">
                <a:solidFill>
                  <a:srgbClr val="C00000"/>
                </a:solidFill>
                <a:latin typeface="Calibri" panose="020F0502020204030204" pitchFamily="34" charset="0"/>
                <a:cs typeface="Calibri" panose="020F0502020204030204" pitchFamily="34" charset="0"/>
              </a:rPr>
              <a:t>For CCTCCT </a:t>
            </a:r>
            <a:r>
              <a:rPr lang="en-US" sz="3200" dirty="0" err="1">
                <a:solidFill>
                  <a:srgbClr val="C00000"/>
                </a:solidFill>
                <a:latin typeface="Calibri" panose="020F0502020204030204" pitchFamily="34" charset="0"/>
                <a:cs typeface="Calibri" panose="020F0502020204030204" pitchFamily="34" charset="0"/>
              </a:rPr>
              <a:t>AntiSDs</a:t>
            </a:r>
            <a:r>
              <a:rPr lang="en-US" sz="3200" dirty="0">
                <a:solidFill>
                  <a:srgbClr val="C00000"/>
                </a:solidFill>
                <a:latin typeface="Calibri" panose="020F0502020204030204" pitchFamily="34" charset="0"/>
                <a:cs typeface="Calibri" panose="020F0502020204030204" pitchFamily="34" charset="0"/>
              </a:rPr>
              <a:t>, Examples of Shine-Dalgarno Motifs in 222 Prokaryotes</a:t>
            </a:r>
            <a:endParaRPr lang="en-US" altLang="en-US" sz="3200" dirty="0">
              <a:solidFill>
                <a:srgbClr val="C00000"/>
              </a:solidFill>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F7A0453C-F6F2-1240-9FD9-E98450016F46}"/>
              </a:ext>
            </a:extLst>
          </p:cNvPr>
          <p:cNvPicPr>
            <a:picLocks noChangeAspect="1"/>
          </p:cNvPicPr>
          <p:nvPr/>
        </p:nvPicPr>
        <p:blipFill>
          <a:blip r:embed="rId3"/>
          <a:stretch>
            <a:fillRect/>
          </a:stretch>
        </p:blipFill>
        <p:spPr>
          <a:xfrm>
            <a:off x="2142033" y="1675470"/>
            <a:ext cx="7627609" cy="4990024"/>
          </a:xfrm>
          <a:prstGeom prst="rect">
            <a:avLst/>
          </a:prstGeom>
        </p:spPr>
      </p:pic>
      <p:cxnSp>
        <p:nvCxnSpPr>
          <p:cNvPr id="4" name="Straight Connector 3">
            <a:extLst>
              <a:ext uri="{FF2B5EF4-FFF2-40B4-BE49-F238E27FC236}">
                <a16:creationId xmlns:a16="http://schemas.microsoft.com/office/drawing/2014/main" id="{9D3346C5-986F-F844-9747-E6421E36EDC1}"/>
              </a:ext>
            </a:extLst>
          </p:cNvPr>
          <p:cNvCxnSpPr/>
          <p:nvPr/>
        </p:nvCxnSpPr>
        <p:spPr>
          <a:xfrm>
            <a:off x="838200" y="1493949"/>
            <a:ext cx="10515600" cy="0"/>
          </a:xfrm>
          <a:prstGeom prst="line">
            <a:avLst/>
          </a:prstGeom>
          <a:ln w="63500" cmpd="sng">
            <a:solidFill>
              <a:srgbClr val="C00000"/>
            </a:solidFill>
          </a:ln>
        </p:spPr>
        <p:style>
          <a:lnRef idx="1">
            <a:schemeClr val="accent1"/>
          </a:lnRef>
          <a:fillRef idx="0">
            <a:schemeClr val="accent1"/>
          </a:fillRef>
          <a:effectRef idx="0">
            <a:schemeClr val="accent1"/>
          </a:effectRef>
          <a:fontRef idx="minor">
            <a:schemeClr val="tx1"/>
          </a:fontRef>
        </p:style>
      </p:cxnSp>
      <p:sp>
        <p:nvSpPr>
          <p:cNvPr id="6" name="Slide Number Placeholder 4">
            <a:extLst>
              <a:ext uri="{FF2B5EF4-FFF2-40B4-BE49-F238E27FC236}">
                <a16:creationId xmlns:a16="http://schemas.microsoft.com/office/drawing/2014/main" id="{8F0B1CD5-0D2B-9640-8E42-44488E4023E6}"/>
              </a:ext>
            </a:extLst>
          </p:cNvPr>
          <p:cNvSpPr>
            <a:spLocks noGrp="1"/>
          </p:cNvSpPr>
          <p:nvPr>
            <p:ph type="sldNum" sz="quarter" idx="12"/>
          </p:nvPr>
        </p:nvSpPr>
        <p:spPr>
          <a:xfrm>
            <a:off x="8610600" y="6356350"/>
            <a:ext cx="2743200" cy="365125"/>
          </a:xfrm>
        </p:spPr>
        <p:txBody>
          <a:bodyPr/>
          <a:lstStyle/>
          <a:p>
            <a:fld id="{6592A84D-4AA4-46FC-ACFA-41E5AD4DBDB9}" type="slidenum">
              <a:rPr lang="en-US" smtClean="0"/>
              <a:t>17</a:t>
            </a:fld>
            <a:endParaRPr lang="en-US"/>
          </a:p>
        </p:txBody>
      </p:sp>
    </p:spTree>
    <p:extLst>
      <p:ext uri="{BB962C8B-B14F-4D97-AF65-F5344CB8AC3E}">
        <p14:creationId xmlns:p14="http://schemas.microsoft.com/office/powerpoint/2010/main" val="42894448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body" idx="4294967295"/>
          </p:nvPr>
        </p:nvSpPr>
        <p:spPr>
          <a:xfrm>
            <a:off x="838200" y="125331"/>
            <a:ext cx="10086975" cy="1200329"/>
          </a:xfrm>
          <a:noFill/>
          <a:ln/>
        </p:spPr>
        <p:txBody>
          <a:bodyPr wrap="square">
            <a:spAutoFit/>
          </a:bodyPr>
          <a:lstStyle/>
          <a:p>
            <a:pPr marL="0" indent="0">
              <a:spcBef>
                <a:spcPct val="0"/>
              </a:spcBef>
              <a:buNone/>
            </a:pPr>
            <a:r>
              <a:rPr lang="en-US" sz="4000" dirty="0">
                <a:solidFill>
                  <a:srgbClr val="C00000"/>
                </a:solidFill>
                <a:latin typeface="Calibri" panose="020F0502020204030204" pitchFamily="34" charset="0"/>
                <a:cs typeface="Calibri" panose="020F0502020204030204" pitchFamily="34" charset="0"/>
              </a:rPr>
              <a:t>Presence of </a:t>
            </a:r>
            <a:r>
              <a:rPr lang="en-US" sz="4000" dirty="0" err="1">
                <a:solidFill>
                  <a:srgbClr val="C00000"/>
                </a:solidFill>
                <a:latin typeface="Calibri" panose="020F0502020204030204" pitchFamily="34" charset="0"/>
                <a:cs typeface="Calibri" panose="020F0502020204030204" pitchFamily="34" charset="0"/>
              </a:rPr>
              <a:t>Tompa</a:t>
            </a:r>
            <a:r>
              <a:rPr lang="en-US" sz="4000" dirty="0">
                <a:solidFill>
                  <a:srgbClr val="C00000"/>
                </a:solidFill>
                <a:latin typeface="Calibri" panose="020F0502020204030204" pitchFamily="34" charset="0"/>
                <a:cs typeface="Calibri" panose="020F0502020204030204" pitchFamily="34" charset="0"/>
              </a:rPr>
              <a:t> Shine-</a:t>
            </a:r>
            <a:r>
              <a:rPr lang="en-US" sz="4000" dirty="0" err="1">
                <a:solidFill>
                  <a:srgbClr val="C00000"/>
                </a:solidFill>
                <a:latin typeface="Calibri" panose="020F0502020204030204" pitchFamily="34" charset="0"/>
                <a:cs typeface="Calibri" panose="020F0502020204030204" pitchFamily="34" charset="0"/>
              </a:rPr>
              <a:t>Dalgarno</a:t>
            </a:r>
            <a:r>
              <a:rPr lang="en-US" sz="4000" dirty="0">
                <a:solidFill>
                  <a:srgbClr val="C00000"/>
                </a:solidFill>
                <a:latin typeface="Calibri" panose="020F0502020204030204" pitchFamily="34" charset="0"/>
                <a:cs typeface="Calibri" panose="020F0502020204030204" pitchFamily="34" charset="0"/>
              </a:rPr>
              <a:t> as Function of </a:t>
            </a:r>
            <a:r>
              <a:rPr lang="en-US" sz="4000" dirty="0" err="1">
                <a:solidFill>
                  <a:srgbClr val="C00000"/>
                </a:solidFill>
                <a:latin typeface="Calibri" panose="020F0502020204030204" pitchFamily="34" charset="0"/>
                <a:cs typeface="Calibri" panose="020F0502020204030204" pitchFamily="34" charset="0"/>
              </a:rPr>
              <a:t>AntiSD</a:t>
            </a:r>
            <a:endParaRPr lang="en-US" altLang="en-US" sz="4000" dirty="0">
              <a:solidFill>
                <a:srgbClr val="C00000"/>
              </a:solidFill>
              <a:latin typeface="Calibri" panose="020F0502020204030204" pitchFamily="34" charset="0"/>
              <a:cs typeface="Calibri" panose="020F0502020204030204" pitchFamily="34" charset="0"/>
            </a:endParaRPr>
          </a:p>
        </p:txBody>
      </p:sp>
      <p:pic>
        <p:nvPicPr>
          <p:cNvPr id="4098" name="Picture 2" descr="https://journals.plos.org/plosone/article/figure/image?size=large&amp;id=10.1371/journal.pone.0202767.t004"/>
          <p:cNvPicPr>
            <a:picLocks noChangeAspect="1" noChangeArrowheads="1"/>
          </p:cNvPicPr>
          <p:nvPr/>
        </p:nvPicPr>
        <p:blipFill rotWithShape="1">
          <a:blip r:embed="rId3">
            <a:extLst>
              <a:ext uri="{28A0092B-C50C-407E-A947-70E740481C1C}">
                <a14:useLocalDpi xmlns:a14="http://schemas.microsoft.com/office/drawing/2010/main" val="0"/>
              </a:ext>
            </a:extLst>
          </a:blip>
          <a:srcRect b="43360"/>
          <a:stretch/>
        </p:blipFill>
        <p:spPr bwMode="auto">
          <a:xfrm>
            <a:off x="1768644" y="2216252"/>
            <a:ext cx="8665914" cy="159851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DEBED11-4E88-0D40-A4BE-1A797B9AFA3F}"/>
              </a:ext>
            </a:extLst>
          </p:cNvPr>
          <p:cNvSpPr/>
          <p:nvPr/>
        </p:nvSpPr>
        <p:spPr>
          <a:xfrm>
            <a:off x="7029450" y="2216252"/>
            <a:ext cx="3405108" cy="1455636"/>
          </a:xfrm>
          <a:prstGeom prst="rect">
            <a:avLst/>
          </a:prstGeom>
          <a:solidFill>
            <a:schemeClr val="accent1">
              <a:alpha val="0"/>
            </a:schemeClr>
          </a:solid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3BA02449-A997-794A-A28A-6B459E199C65}"/>
              </a:ext>
            </a:extLst>
          </p:cNvPr>
          <p:cNvSpPr txBox="1"/>
          <p:nvPr/>
        </p:nvSpPr>
        <p:spPr>
          <a:xfrm>
            <a:off x="1768644" y="4595509"/>
            <a:ext cx="8372475" cy="1015663"/>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rPr>
              <a:t>The general impression from these 128 organisms is when the classic and exact CCUCCU </a:t>
            </a:r>
            <a:r>
              <a:rPr lang="en-US" sz="2000" dirty="0" err="1">
                <a:latin typeface="Calibri" panose="020F0502020204030204" pitchFamily="34" charset="0"/>
                <a:cs typeface="Calibri" panose="020F0502020204030204" pitchFamily="34" charset="0"/>
              </a:rPr>
              <a:t>antiSD</a:t>
            </a:r>
            <a:r>
              <a:rPr lang="en-US" sz="2000" dirty="0">
                <a:latin typeface="Calibri" panose="020F0502020204030204" pitchFamily="34" charset="0"/>
                <a:cs typeface="Calibri" panose="020F0502020204030204" pitchFamily="34" charset="0"/>
              </a:rPr>
              <a:t> is not present in the 13 base tail, then an SD sequence is not present in front of the open reading frames. </a:t>
            </a:r>
          </a:p>
        </p:txBody>
      </p:sp>
      <p:cxnSp>
        <p:nvCxnSpPr>
          <p:cNvPr id="6" name="Straight Connector 5">
            <a:extLst>
              <a:ext uri="{FF2B5EF4-FFF2-40B4-BE49-F238E27FC236}">
                <a16:creationId xmlns:a16="http://schemas.microsoft.com/office/drawing/2014/main" id="{C10433E9-B6D4-6D44-B5FE-01A60211F50C}"/>
              </a:ext>
            </a:extLst>
          </p:cNvPr>
          <p:cNvCxnSpPr/>
          <p:nvPr/>
        </p:nvCxnSpPr>
        <p:spPr>
          <a:xfrm>
            <a:off x="838200" y="1493949"/>
            <a:ext cx="10515600" cy="0"/>
          </a:xfrm>
          <a:prstGeom prst="line">
            <a:avLst/>
          </a:prstGeom>
          <a:ln w="63500" cmpd="sng">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29791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journals.plos.org/plosone/article/figure/image?size=large&amp;id=10.1371/journal.pone.0202767.g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7163" y="0"/>
            <a:ext cx="6714837" cy="685980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E82F15B-F85C-D641-9C91-8F859E6F798B}"/>
              </a:ext>
            </a:extLst>
          </p:cNvPr>
          <p:cNvSpPr/>
          <p:nvPr/>
        </p:nvSpPr>
        <p:spPr>
          <a:xfrm>
            <a:off x="59960" y="6328445"/>
            <a:ext cx="6805535" cy="461665"/>
          </a:xfrm>
          <a:prstGeom prst="rect">
            <a:avLst/>
          </a:prstGeom>
        </p:spPr>
        <p:txBody>
          <a:bodyPr wrap="square">
            <a:spAutoFit/>
          </a:bodyPr>
          <a:lstStyle/>
          <a:p>
            <a:r>
              <a:rPr lang="en-US" sz="1200" dirty="0"/>
              <a:t>Prokaryotic coding regions have little if any specific depletion of Shine-Dalgarno motifs. Alisa </a:t>
            </a:r>
            <a:r>
              <a:rPr lang="en-US" sz="1200" dirty="0" err="1"/>
              <a:t>Yurovsky</a:t>
            </a:r>
            <a:r>
              <a:rPr lang="en-US" sz="1200" dirty="0"/>
              <a:t>, </a:t>
            </a:r>
            <a:r>
              <a:rPr lang="en-US" sz="1200" b="1" dirty="0"/>
              <a:t>Mohammad </a:t>
            </a:r>
            <a:r>
              <a:rPr lang="en-US" sz="1200" b="1" dirty="0" err="1"/>
              <a:t>Ruhul</a:t>
            </a:r>
            <a:r>
              <a:rPr lang="en-US" sz="1200" b="1" dirty="0"/>
              <a:t> Amin</a:t>
            </a:r>
            <a:r>
              <a:rPr lang="en-US" sz="1200" dirty="0"/>
              <a:t>, </a:t>
            </a:r>
            <a:r>
              <a:rPr lang="en-US" sz="1200" dirty="0" err="1"/>
              <a:t>Yuping</a:t>
            </a:r>
            <a:r>
              <a:rPr lang="en-US" sz="1200" dirty="0"/>
              <a:t> Chen, Steve </a:t>
            </a:r>
            <a:r>
              <a:rPr lang="en-US" sz="1200" dirty="0" err="1"/>
              <a:t>Skiena</a:t>
            </a:r>
            <a:r>
              <a:rPr lang="en-US" sz="1200" dirty="0"/>
              <a:t>, Bruce </a:t>
            </a:r>
            <a:r>
              <a:rPr lang="en-US" sz="1200" dirty="0" err="1"/>
              <a:t>Futcher</a:t>
            </a:r>
            <a:r>
              <a:rPr lang="en-US" sz="1200" dirty="0"/>
              <a:t>. </a:t>
            </a:r>
            <a:r>
              <a:rPr lang="en-US" sz="1200" i="1" dirty="0"/>
              <a:t>PLOS One 2018.</a:t>
            </a:r>
          </a:p>
        </p:txBody>
      </p:sp>
      <p:sp>
        <p:nvSpPr>
          <p:cNvPr id="5" name="Slide Number Placeholder 6">
            <a:extLst>
              <a:ext uri="{FF2B5EF4-FFF2-40B4-BE49-F238E27FC236}">
                <a16:creationId xmlns:a16="http://schemas.microsoft.com/office/drawing/2014/main" id="{870DC38B-4A63-8A4A-BD3C-171C51289D21}"/>
              </a:ext>
            </a:extLst>
          </p:cNvPr>
          <p:cNvSpPr>
            <a:spLocks noGrp="1"/>
          </p:cNvSpPr>
          <p:nvPr>
            <p:ph type="sldNum" sz="quarter" idx="12"/>
          </p:nvPr>
        </p:nvSpPr>
        <p:spPr>
          <a:xfrm>
            <a:off x="8610600" y="6356350"/>
            <a:ext cx="2743200" cy="365125"/>
          </a:xfrm>
        </p:spPr>
        <p:txBody>
          <a:bodyPr/>
          <a:lstStyle/>
          <a:p>
            <a:fld id="{6592A84D-4AA4-46FC-ACFA-41E5AD4DBDB9}" type="slidenum">
              <a:rPr lang="en-US" smtClean="0"/>
              <a:t>19</a:t>
            </a:fld>
            <a:endParaRPr lang="en-US"/>
          </a:p>
        </p:txBody>
      </p:sp>
      <p:pic>
        <p:nvPicPr>
          <p:cNvPr id="6" name="Picture 2" descr="https://journals.plos.org/plosone/article/figure/image?size=large&amp;id=10.1371/journal.pone.0202767.t001">
            <a:extLst>
              <a:ext uri="{FF2B5EF4-FFF2-40B4-BE49-F238E27FC236}">
                <a16:creationId xmlns:a16="http://schemas.microsoft.com/office/drawing/2014/main" id="{A0378223-5FC8-0842-BFBA-33A1E877061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31" r="19151" b="8062"/>
          <a:stretch/>
        </p:blipFill>
        <p:spPr bwMode="auto">
          <a:xfrm>
            <a:off x="118363" y="1817115"/>
            <a:ext cx="5564465" cy="189433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250AD6F-ABF8-7D4D-AEFA-C4DCC0C94BC9}"/>
              </a:ext>
            </a:extLst>
          </p:cNvPr>
          <p:cNvSpPr/>
          <p:nvPr/>
        </p:nvSpPr>
        <p:spPr>
          <a:xfrm>
            <a:off x="59960" y="5282625"/>
            <a:ext cx="6096000" cy="646331"/>
          </a:xfrm>
          <a:prstGeom prst="rect">
            <a:avLst/>
          </a:prstGeom>
        </p:spPr>
        <p:txBody>
          <a:bodyPr>
            <a:spAutoFit/>
          </a:bodyPr>
          <a:lstStyle/>
          <a:p>
            <a:pPr>
              <a:spcBef>
                <a:spcPct val="0"/>
              </a:spcBef>
            </a:pPr>
            <a:r>
              <a:rPr lang="en-US" dirty="0">
                <a:solidFill>
                  <a:srgbClr val="C00000"/>
                </a:solidFill>
              </a:rPr>
              <a:t>Phylogenetic tree showing the Distribution of the 128 Species that lack a CCUCCU </a:t>
            </a:r>
            <a:r>
              <a:rPr lang="en-US" dirty="0" err="1">
                <a:solidFill>
                  <a:srgbClr val="C00000"/>
                </a:solidFill>
              </a:rPr>
              <a:t>AntiSD</a:t>
            </a:r>
            <a:r>
              <a:rPr lang="en-US" dirty="0">
                <a:solidFill>
                  <a:srgbClr val="C00000"/>
                </a:solidFill>
              </a:rPr>
              <a:t> in their 13 Base Tails</a:t>
            </a:r>
            <a:endParaRPr lang="en-US" altLang="en-US" dirty="0">
              <a:solidFill>
                <a:srgbClr val="C00000"/>
              </a:solidFill>
            </a:endParaRPr>
          </a:p>
        </p:txBody>
      </p:sp>
      <p:sp>
        <p:nvSpPr>
          <p:cNvPr id="8" name="Title 1">
            <a:extLst>
              <a:ext uri="{FF2B5EF4-FFF2-40B4-BE49-F238E27FC236}">
                <a16:creationId xmlns:a16="http://schemas.microsoft.com/office/drawing/2014/main" id="{CF10FB4D-65A6-1543-90DD-AD75289687A9}"/>
              </a:ext>
            </a:extLst>
          </p:cNvPr>
          <p:cNvSpPr txBox="1">
            <a:spLocks/>
          </p:cNvSpPr>
          <p:nvPr/>
        </p:nvSpPr>
        <p:spPr>
          <a:xfrm>
            <a:off x="59960" y="145941"/>
            <a:ext cx="10515600" cy="9485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4000" dirty="0">
                <a:solidFill>
                  <a:srgbClr val="C00000"/>
                </a:solidFill>
                <a:latin typeface="+mn-lt"/>
                <a:cs typeface="Calibri" panose="020F0502020204030204" pitchFamily="34" charset="0"/>
              </a:rPr>
              <a:t>Summary of Re-annotation</a:t>
            </a:r>
          </a:p>
        </p:txBody>
      </p:sp>
      <p:cxnSp>
        <p:nvCxnSpPr>
          <p:cNvPr id="9" name="Straight Connector 8">
            <a:extLst>
              <a:ext uri="{FF2B5EF4-FFF2-40B4-BE49-F238E27FC236}">
                <a16:creationId xmlns:a16="http://schemas.microsoft.com/office/drawing/2014/main" id="{676D45DF-BD0C-7947-BAAC-537ED299BA05}"/>
              </a:ext>
            </a:extLst>
          </p:cNvPr>
          <p:cNvCxnSpPr>
            <a:cxnSpLocks/>
          </p:cNvCxnSpPr>
          <p:nvPr/>
        </p:nvCxnSpPr>
        <p:spPr>
          <a:xfrm>
            <a:off x="59960" y="1493949"/>
            <a:ext cx="5681273" cy="0"/>
          </a:xfrm>
          <a:prstGeom prst="line">
            <a:avLst/>
          </a:prstGeom>
          <a:ln w="63500" cmpd="sng">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82244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C387806-D1A1-F24F-9B2F-898BE4FE6380}"/>
              </a:ext>
            </a:extLst>
          </p:cNvPr>
          <p:cNvSpPr txBox="1">
            <a:spLocks/>
          </p:cNvSpPr>
          <p:nvPr/>
        </p:nvSpPr>
        <p:spPr>
          <a:xfrm>
            <a:off x="1377846" y="909842"/>
            <a:ext cx="9415072" cy="948520"/>
          </a:xfrm>
          <a:prstGeom prst="rect">
            <a:avLst/>
          </a:prstGeom>
          <a:ln w="63500">
            <a:solidFill>
              <a:srgbClr val="C00000"/>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rgbClr val="C00000"/>
                </a:solidFill>
                <a:latin typeface="+mn-lt"/>
              </a:rPr>
              <a:t>Outline of the Talk</a:t>
            </a:r>
          </a:p>
        </p:txBody>
      </p:sp>
      <p:sp>
        <p:nvSpPr>
          <p:cNvPr id="4" name="TextBox 3">
            <a:extLst>
              <a:ext uri="{FF2B5EF4-FFF2-40B4-BE49-F238E27FC236}">
                <a16:creationId xmlns:a16="http://schemas.microsoft.com/office/drawing/2014/main" id="{DB676843-8200-9C41-B9F9-A309866077F6}"/>
              </a:ext>
            </a:extLst>
          </p:cNvPr>
          <p:cNvSpPr txBox="1"/>
          <p:nvPr/>
        </p:nvSpPr>
        <p:spPr>
          <a:xfrm>
            <a:off x="1940502" y="2249115"/>
            <a:ext cx="9593179" cy="3046988"/>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rgbClr val="C00000"/>
                </a:solidFill>
              </a:rPr>
              <a:t>My Personal Journey Until Now</a:t>
            </a:r>
          </a:p>
          <a:p>
            <a:endParaRPr lang="en-US" sz="2400" dirty="0"/>
          </a:p>
          <a:p>
            <a:pPr marL="285750" indent="-285750">
              <a:buFont typeface="Arial" panose="020B0604020202020204" pitchFamily="34" charset="0"/>
              <a:buChar char="•"/>
            </a:pPr>
            <a:r>
              <a:rPr lang="en-US" sz="2400" dirty="0"/>
              <a:t>Re-annotation of 16S rRNA 3’ Ends of Bacterial Organisms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err="1"/>
              <a:t>DeepAnnotator</a:t>
            </a:r>
            <a:r>
              <a:rPr lang="en-US" sz="2400" dirty="0"/>
              <a:t>: Algorithms for Genome Annotation with Deep Learning</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Future Research Agenda</a:t>
            </a:r>
          </a:p>
          <a:p>
            <a:pPr marL="285750" indent="-285750">
              <a:buFont typeface="Arial" panose="020B0604020202020204" pitchFamily="34" charset="0"/>
              <a:buChar char="•"/>
            </a:pPr>
            <a:endParaRPr lang="en-US" sz="2400" dirty="0"/>
          </a:p>
        </p:txBody>
      </p:sp>
      <p:sp>
        <p:nvSpPr>
          <p:cNvPr id="7" name="Slide Number Placeholder 6">
            <a:extLst>
              <a:ext uri="{FF2B5EF4-FFF2-40B4-BE49-F238E27FC236}">
                <a16:creationId xmlns:a16="http://schemas.microsoft.com/office/drawing/2014/main" id="{30CC997C-16CA-8641-8B3F-F5189A9E381E}"/>
              </a:ext>
            </a:extLst>
          </p:cNvPr>
          <p:cNvSpPr>
            <a:spLocks noGrp="1"/>
          </p:cNvSpPr>
          <p:nvPr>
            <p:ph type="sldNum" sz="quarter" idx="12"/>
          </p:nvPr>
        </p:nvSpPr>
        <p:spPr>
          <a:xfrm>
            <a:off x="8875295" y="6242957"/>
            <a:ext cx="2743200" cy="365125"/>
          </a:xfrm>
        </p:spPr>
        <p:txBody>
          <a:bodyPr/>
          <a:lstStyle/>
          <a:p>
            <a:fld id="{6592A84D-4AA4-46FC-ACFA-41E5AD4DBDB9}" type="slidenum">
              <a:rPr lang="en-US" smtClean="0"/>
              <a:t>2</a:t>
            </a:fld>
            <a:endParaRPr lang="en-US" dirty="0"/>
          </a:p>
        </p:txBody>
      </p:sp>
    </p:spTree>
    <p:extLst>
      <p:ext uri="{BB962C8B-B14F-4D97-AF65-F5344CB8AC3E}">
        <p14:creationId xmlns:p14="http://schemas.microsoft.com/office/powerpoint/2010/main" val="31793788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C387806-D1A1-F24F-9B2F-898BE4FE6380}"/>
              </a:ext>
            </a:extLst>
          </p:cNvPr>
          <p:cNvSpPr txBox="1">
            <a:spLocks/>
          </p:cNvSpPr>
          <p:nvPr/>
        </p:nvSpPr>
        <p:spPr>
          <a:xfrm>
            <a:off x="1377846" y="909842"/>
            <a:ext cx="9415072" cy="948520"/>
          </a:xfrm>
          <a:prstGeom prst="rect">
            <a:avLst/>
          </a:prstGeom>
          <a:ln w="63500">
            <a:solidFill>
              <a:srgbClr val="C00000"/>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rgbClr val="C00000"/>
                </a:solidFill>
                <a:latin typeface="+mn-lt"/>
              </a:rPr>
              <a:t>Outline of the Talk</a:t>
            </a:r>
          </a:p>
        </p:txBody>
      </p:sp>
      <p:sp>
        <p:nvSpPr>
          <p:cNvPr id="4" name="TextBox 3">
            <a:extLst>
              <a:ext uri="{FF2B5EF4-FFF2-40B4-BE49-F238E27FC236}">
                <a16:creationId xmlns:a16="http://schemas.microsoft.com/office/drawing/2014/main" id="{DB676843-8200-9C41-B9F9-A309866077F6}"/>
              </a:ext>
            </a:extLst>
          </p:cNvPr>
          <p:cNvSpPr txBox="1"/>
          <p:nvPr/>
        </p:nvSpPr>
        <p:spPr>
          <a:xfrm>
            <a:off x="1940502" y="2249115"/>
            <a:ext cx="9593179" cy="3046988"/>
          </a:xfrm>
          <a:prstGeom prst="rect">
            <a:avLst/>
          </a:prstGeom>
          <a:noFill/>
        </p:spPr>
        <p:txBody>
          <a:bodyPr wrap="square" rtlCol="0">
            <a:spAutoFit/>
          </a:bodyPr>
          <a:lstStyle/>
          <a:p>
            <a:pPr marL="285750" indent="-285750">
              <a:buFont typeface="Arial" panose="020B0604020202020204" pitchFamily="34" charset="0"/>
              <a:buChar char="•"/>
            </a:pPr>
            <a:r>
              <a:rPr lang="en-US" sz="2400" dirty="0"/>
              <a:t>My Personal Journey Until Now</a:t>
            </a:r>
          </a:p>
          <a:p>
            <a:endParaRPr lang="en-US" sz="2400" dirty="0"/>
          </a:p>
          <a:p>
            <a:pPr marL="285750" indent="-285750">
              <a:buFont typeface="Arial" panose="020B0604020202020204" pitchFamily="34" charset="0"/>
              <a:buChar char="•"/>
            </a:pPr>
            <a:r>
              <a:rPr lang="en-US" sz="2400" dirty="0"/>
              <a:t>Re-annotation of 16S rRNA 3’ Ends of Bacterial Organisms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err="1">
                <a:solidFill>
                  <a:srgbClr val="C00000"/>
                </a:solidFill>
              </a:rPr>
              <a:t>DeepAnnotator</a:t>
            </a:r>
            <a:r>
              <a:rPr lang="en-US" sz="2400" dirty="0">
                <a:solidFill>
                  <a:srgbClr val="C00000"/>
                </a:solidFill>
              </a:rPr>
              <a:t>: Algorithms for Genome Annotation with Deep Learning</a:t>
            </a:r>
          </a:p>
          <a:p>
            <a:pPr marL="285750" indent="-285750">
              <a:buFont typeface="Arial" panose="020B0604020202020204" pitchFamily="34" charset="0"/>
              <a:buChar char="•"/>
            </a:pPr>
            <a:endParaRPr lang="en-US" sz="2400" dirty="0">
              <a:solidFill>
                <a:srgbClr val="C00000"/>
              </a:solidFill>
            </a:endParaRPr>
          </a:p>
          <a:p>
            <a:pPr marL="285750" indent="-285750">
              <a:buFont typeface="Arial" panose="020B0604020202020204" pitchFamily="34" charset="0"/>
              <a:buChar char="•"/>
            </a:pPr>
            <a:r>
              <a:rPr lang="en-US" sz="2400" dirty="0"/>
              <a:t>Future Research Agenda</a:t>
            </a:r>
          </a:p>
          <a:p>
            <a:pPr marL="285750" indent="-285750">
              <a:buFont typeface="Arial" panose="020B0604020202020204" pitchFamily="34" charset="0"/>
              <a:buChar char="•"/>
            </a:pPr>
            <a:endParaRPr lang="en-US" sz="2400" dirty="0"/>
          </a:p>
        </p:txBody>
      </p:sp>
      <p:sp>
        <p:nvSpPr>
          <p:cNvPr id="7" name="Slide Number Placeholder 6">
            <a:extLst>
              <a:ext uri="{FF2B5EF4-FFF2-40B4-BE49-F238E27FC236}">
                <a16:creationId xmlns:a16="http://schemas.microsoft.com/office/drawing/2014/main" id="{30CC997C-16CA-8641-8B3F-F5189A9E381E}"/>
              </a:ext>
            </a:extLst>
          </p:cNvPr>
          <p:cNvSpPr>
            <a:spLocks noGrp="1"/>
          </p:cNvSpPr>
          <p:nvPr>
            <p:ph type="sldNum" sz="quarter" idx="12"/>
          </p:nvPr>
        </p:nvSpPr>
        <p:spPr>
          <a:xfrm>
            <a:off x="8875295" y="6242957"/>
            <a:ext cx="2743200" cy="365125"/>
          </a:xfrm>
        </p:spPr>
        <p:txBody>
          <a:bodyPr/>
          <a:lstStyle/>
          <a:p>
            <a:fld id="{6592A84D-4AA4-46FC-ACFA-41E5AD4DBDB9}" type="slidenum">
              <a:rPr lang="en-US" smtClean="0"/>
              <a:t>20</a:t>
            </a:fld>
            <a:endParaRPr lang="en-US" dirty="0"/>
          </a:p>
        </p:txBody>
      </p:sp>
    </p:spTree>
    <p:extLst>
      <p:ext uri="{BB962C8B-B14F-4D97-AF65-F5344CB8AC3E}">
        <p14:creationId xmlns:p14="http://schemas.microsoft.com/office/powerpoint/2010/main" val="17803824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EC344B-6125-1C4A-9006-F6F6DB877627}"/>
              </a:ext>
            </a:extLst>
          </p:cNvPr>
          <p:cNvSpPr>
            <a:spLocks noGrp="1"/>
          </p:cNvSpPr>
          <p:nvPr>
            <p:ph idx="1"/>
          </p:nvPr>
        </p:nvSpPr>
        <p:spPr>
          <a:xfrm>
            <a:off x="1872522" y="2320231"/>
            <a:ext cx="7421380" cy="3209838"/>
          </a:xfrm>
        </p:spPr>
        <p:txBody>
          <a:bodyPr/>
          <a:lstStyle/>
          <a:p>
            <a:r>
              <a:rPr lang="en-US" i="1" dirty="0"/>
              <a:t>K-</a:t>
            </a:r>
            <a:r>
              <a:rPr lang="en-US" i="1" dirty="0" err="1"/>
              <a:t>mer</a:t>
            </a:r>
            <a:r>
              <a:rPr lang="en-US" dirty="0"/>
              <a:t> embeddings for prokaryotic sequence </a:t>
            </a:r>
          </a:p>
          <a:p>
            <a:pPr marL="0" indent="0">
              <a:buNone/>
            </a:pPr>
            <a:endParaRPr lang="en-US" dirty="0"/>
          </a:p>
          <a:p>
            <a:r>
              <a:rPr lang="en-US" dirty="0"/>
              <a:t>Deep neural network model for label prediction</a:t>
            </a:r>
          </a:p>
          <a:p>
            <a:pPr marL="0" indent="0">
              <a:buNone/>
            </a:pPr>
            <a:endParaRPr lang="en-US" dirty="0"/>
          </a:p>
          <a:p>
            <a:r>
              <a:rPr lang="en-US" dirty="0"/>
              <a:t>Scoring algorithm for genome annotation</a:t>
            </a:r>
          </a:p>
        </p:txBody>
      </p:sp>
      <p:cxnSp>
        <p:nvCxnSpPr>
          <p:cNvPr id="6" name="Straight Connector 5">
            <a:extLst>
              <a:ext uri="{FF2B5EF4-FFF2-40B4-BE49-F238E27FC236}">
                <a16:creationId xmlns:a16="http://schemas.microsoft.com/office/drawing/2014/main" id="{1A96CEE6-6479-664F-A24C-76D2E52B061A}"/>
              </a:ext>
            </a:extLst>
          </p:cNvPr>
          <p:cNvCxnSpPr/>
          <p:nvPr/>
        </p:nvCxnSpPr>
        <p:spPr>
          <a:xfrm>
            <a:off x="838200" y="1493949"/>
            <a:ext cx="10515600" cy="0"/>
          </a:xfrm>
          <a:prstGeom prst="line">
            <a:avLst/>
          </a:prstGeom>
          <a:ln w="63500" cmpd="sng">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F0EF92AA-819D-0C49-9132-BEBE2DD6E1FD}"/>
              </a:ext>
            </a:extLst>
          </p:cNvPr>
          <p:cNvSpPr txBox="1">
            <a:spLocks/>
          </p:cNvSpPr>
          <p:nvPr/>
        </p:nvSpPr>
        <p:spPr>
          <a:xfrm>
            <a:off x="838200" y="365126"/>
            <a:ext cx="10515600" cy="9485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rgbClr val="C00000"/>
                </a:solidFill>
                <a:latin typeface="+mn-lt"/>
              </a:rPr>
              <a:t>Research Contributions</a:t>
            </a:r>
          </a:p>
        </p:txBody>
      </p:sp>
      <p:sp>
        <p:nvSpPr>
          <p:cNvPr id="5" name="Slide Number Placeholder 4">
            <a:extLst>
              <a:ext uri="{FF2B5EF4-FFF2-40B4-BE49-F238E27FC236}">
                <a16:creationId xmlns:a16="http://schemas.microsoft.com/office/drawing/2014/main" id="{CA018E18-D2B3-1C4A-9B1C-EC25A7AF1B2E}"/>
              </a:ext>
            </a:extLst>
          </p:cNvPr>
          <p:cNvSpPr>
            <a:spLocks noGrp="1"/>
          </p:cNvSpPr>
          <p:nvPr>
            <p:ph type="sldNum" sz="quarter" idx="12"/>
          </p:nvPr>
        </p:nvSpPr>
        <p:spPr/>
        <p:txBody>
          <a:bodyPr/>
          <a:lstStyle/>
          <a:p>
            <a:fld id="{6592A84D-4AA4-46FC-ACFA-41E5AD4DBDB9}" type="slidenum">
              <a:rPr lang="en-US" smtClean="0"/>
              <a:t>21</a:t>
            </a:fld>
            <a:endParaRPr lang="en-US"/>
          </a:p>
        </p:txBody>
      </p:sp>
    </p:spTree>
    <p:extLst>
      <p:ext uri="{BB962C8B-B14F-4D97-AF65-F5344CB8AC3E}">
        <p14:creationId xmlns:p14="http://schemas.microsoft.com/office/powerpoint/2010/main" val="20793253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1A96CEE6-6479-664F-A24C-76D2E52B061A}"/>
              </a:ext>
            </a:extLst>
          </p:cNvPr>
          <p:cNvCxnSpPr/>
          <p:nvPr/>
        </p:nvCxnSpPr>
        <p:spPr>
          <a:xfrm>
            <a:off x="838200" y="1493949"/>
            <a:ext cx="10515600" cy="0"/>
          </a:xfrm>
          <a:prstGeom prst="line">
            <a:avLst/>
          </a:prstGeom>
          <a:ln w="63500" cmpd="sng">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F0EF92AA-819D-0C49-9132-BEBE2DD6E1FD}"/>
              </a:ext>
            </a:extLst>
          </p:cNvPr>
          <p:cNvSpPr txBox="1">
            <a:spLocks/>
          </p:cNvSpPr>
          <p:nvPr/>
        </p:nvSpPr>
        <p:spPr>
          <a:xfrm>
            <a:off x="838200" y="365126"/>
            <a:ext cx="10515600" cy="9485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rgbClr val="C00000"/>
                </a:solidFill>
                <a:latin typeface="+mn-lt"/>
              </a:rPr>
              <a:t>K-</a:t>
            </a:r>
            <a:r>
              <a:rPr lang="en-US" sz="4000" dirty="0" err="1">
                <a:solidFill>
                  <a:srgbClr val="C00000"/>
                </a:solidFill>
                <a:latin typeface="+mn-lt"/>
              </a:rPr>
              <a:t>mer</a:t>
            </a:r>
            <a:r>
              <a:rPr lang="en-US" sz="4000" dirty="0">
                <a:solidFill>
                  <a:srgbClr val="C00000"/>
                </a:solidFill>
                <a:latin typeface="+mn-lt"/>
              </a:rPr>
              <a:t> Embeddings</a:t>
            </a:r>
          </a:p>
        </p:txBody>
      </p:sp>
      <p:graphicFrame>
        <p:nvGraphicFramePr>
          <p:cNvPr id="4" name="Table 3">
            <a:extLst>
              <a:ext uri="{FF2B5EF4-FFF2-40B4-BE49-F238E27FC236}">
                <a16:creationId xmlns:a16="http://schemas.microsoft.com/office/drawing/2014/main" id="{4112AE85-59B7-EF44-BF55-36E46BDFC430}"/>
              </a:ext>
            </a:extLst>
          </p:cNvPr>
          <p:cNvGraphicFramePr>
            <a:graphicFrameLocks noGrp="1"/>
          </p:cNvGraphicFramePr>
          <p:nvPr>
            <p:extLst>
              <p:ext uri="{D42A27DB-BD31-4B8C-83A1-F6EECF244321}">
                <p14:modId xmlns:p14="http://schemas.microsoft.com/office/powerpoint/2010/main" val="2903414906"/>
              </p:ext>
            </p:extLst>
          </p:nvPr>
        </p:nvGraphicFramePr>
        <p:xfrm>
          <a:off x="4285809" y="2428877"/>
          <a:ext cx="3479118" cy="2518454"/>
        </p:xfrm>
        <a:graphic>
          <a:graphicData uri="http://schemas.openxmlformats.org/drawingml/2006/table">
            <a:tbl>
              <a:tblPr firstRow="1" bandRow="1">
                <a:tableStyleId>{5C22544A-7EE6-4342-B048-85BDC9FD1C3A}</a:tableStyleId>
              </a:tblPr>
              <a:tblGrid>
                <a:gridCol w="579853">
                  <a:extLst>
                    <a:ext uri="{9D8B030D-6E8A-4147-A177-3AD203B41FA5}">
                      <a16:colId xmlns:a16="http://schemas.microsoft.com/office/drawing/2014/main" val="2229317110"/>
                    </a:ext>
                  </a:extLst>
                </a:gridCol>
                <a:gridCol w="579853">
                  <a:extLst>
                    <a:ext uri="{9D8B030D-6E8A-4147-A177-3AD203B41FA5}">
                      <a16:colId xmlns:a16="http://schemas.microsoft.com/office/drawing/2014/main" val="901753385"/>
                    </a:ext>
                  </a:extLst>
                </a:gridCol>
                <a:gridCol w="579853">
                  <a:extLst>
                    <a:ext uri="{9D8B030D-6E8A-4147-A177-3AD203B41FA5}">
                      <a16:colId xmlns:a16="http://schemas.microsoft.com/office/drawing/2014/main" val="3708233043"/>
                    </a:ext>
                  </a:extLst>
                </a:gridCol>
                <a:gridCol w="579853">
                  <a:extLst>
                    <a:ext uri="{9D8B030D-6E8A-4147-A177-3AD203B41FA5}">
                      <a16:colId xmlns:a16="http://schemas.microsoft.com/office/drawing/2014/main" val="4201079468"/>
                    </a:ext>
                  </a:extLst>
                </a:gridCol>
                <a:gridCol w="579853">
                  <a:extLst>
                    <a:ext uri="{9D8B030D-6E8A-4147-A177-3AD203B41FA5}">
                      <a16:colId xmlns:a16="http://schemas.microsoft.com/office/drawing/2014/main" val="3093131305"/>
                    </a:ext>
                  </a:extLst>
                </a:gridCol>
                <a:gridCol w="579853">
                  <a:extLst>
                    <a:ext uri="{9D8B030D-6E8A-4147-A177-3AD203B41FA5}">
                      <a16:colId xmlns:a16="http://schemas.microsoft.com/office/drawing/2014/main" val="3833486653"/>
                    </a:ext>
                  </a:extLst>
                </a:gridCol>
              </a:tblGrid>
              <a:tr h="534314">
                <a:tc>
                  <a:txBody>
                    <a:bodyPr/>
                    <a:lstStyle/>
                    <a:p>
                      <a:pPr algn="ctr"/>
                      <a:endParaRPr lang="en-US" sz="1600" b="1" dirty="0">
                        <a:solidFill>
                          <a:schemeClr val="bg1"/>
                        </a:solidFill>
                      </a:endParaRPr>
                    </a:p>
                  </a:txBody>
                  <a:tcPr anchor="ctr">
                    <a:solidFill>
                      <a:schemeClr val="accent1"/>
                    </a:solidFill>
                  </a:tcPr>
                </a:tc>
                <a:tc>
                  <a:txBody>
                    <a:bodyPr/>
                    <a:lstStyle/>
                    <a:p>
                      <a:pPr algn="ctr"/>
                      <a:r>
                        <a:rPr lang="en-US" sz="1600" dirty="0"/>
                        <a:t>GAT</a:t>
                      </a:r>
                    </a:p>
                  </a:txBody>
                  <a:tcPr anchor="ctr"/>
                </a:tc>
                <a:tc>
                  <a:txBody>
                    <a:bodyPr/>
                    <a:lstStyle/>
                    <a:p>
                      <a:pPr algn="ctr"/>
                      <a:r>
                        <a:rPr lang="en-US" sz="1600" dirty="0"/>
                        <a:t>ATT</a:t>
                      </a:r>
                    </a:p>
                  </a:txBody>
                  <a:tcPr anchor="ctr"/>
                </a:tc>
                <a:tc>
                  <a:txBody>
                    <a:bodyPr/>
                    <a:lstStyle/>
                    <a:p>
                      <a:pPr algn="ctr"/>
                      <a:r>
                        <a:rPr lang="en-US" sz="1600" dirty="0"/>
                        <a:t>TTA</a:t>
                      </a:r>
                    </a:p>
                  </a:txBody>
                  <a:tcPr anchor="ctr"/>
                </a:tc>
                <a:tc>
                  <a:txBody>
                    <a:bodyPr/>
                    <a:lstStyle/>
                    <a:p>
                      <a:pPr algn="ctr"/>
                      <a:r>
                        <a:rPr lang="en-US" sz="1600" dirty="0"/>
                        <a:t>TAC</a:t>
                      </a:r>
                    </a:p>
                  </a:txBody>
                  <a:tcPr anchor="ctr"/>
                </a:tc>
                <a:tc>
                  <a:txBody>
                    <a:bodyPr/>
                    <a:lstStyle/>
                    <a:p>
                      <a:pPr algn="ctr"/>
                      <a:r>
                        <a:rPr lang="en-US" sz="1600" dirty="0"/>
                        <a:t>ACA</a:t>
                      </a:r>
                    </a:p>
                  </a:txBody>
                  <a:tcPr anchor="ctr"/>
                </a:tc>
                <a:extLst>
                  <a:ext uri="{0D108BD9-81ED-4DB2-BD59-A6C34878D82A}">
                    <a16:rowId xmlns:a16="http://schemas.microsoft.com/office/drawing/2014/main" val="2799616904"/>
                  </a:ext>
                </a:extLst>
              </a:tr>
              <a:tr h="396828">
                <a:tc>
                  <a:txBody>
                    <a:bodyPr/>
                    <a:lstStyle/>
                    <a:p>
                      <a:pPr algn="ctr"/>
                      <a:r>
                        <a:rPr lang="en-US" sz="1600" b="1" dirty="0">
                          <a:solidFill>
                            <a:schemeClr val="bg1"/>
                          </a:solidFill>
                        </a:rPr>
                        <a:t>GAT</a:t>
                      </a:r>
                    </a:p>
                  </a:txBody>
                  <a:tcPr anchor="ctr">
                    <a:solidFill>
                      <a:schemeClr val="accent1"/>
                    </a:solidFill>
                  </a:tcPr>
                </a:tc>
                <a:tc>
                  <a:txBody>
                    <a:bodyPr/>
                    <a:lstStyle/>
                    <a:p>
                      <a:pPr algn="ctr"/>
                      <a:r>
                        <a:rPr lang="en-US" sz="1600" dirty="0"/>
                        <a:t>0</a:t>
                      </a:r>
                    </a:p>
                  </a:txBody>
                  <a:tcPr anchor="ctr"/>
                </a:tc>
                <a:tc>
                  <a:txBody>
                    <a:bodyPr/>
                    <a:lstStyle/>
                    <a:p>
                      <a:pPr algn="ctr"/>
                      <a:r>
                        <a:rPr lang="en-US" sz="1600" dirty="0"/>
                        <a:t>1</a:t>
                      </a:r>
                    </a:p>
                  </a:txBody>
                  <a:tcPr anchor="ctr"/>
                </a:tc>
                <a:tc>
                  <a:txBody>
                    <a:bodyPr/>
                    <a:lstStyle/>
                    <a:p>
                      <a:pPr algn="ctr"/>
                      <a:r>
                        <a:rPr lang="en-US" sz="1600" dirty="0"/>
                        <a:t>1</a:t>
                      </a:r>
                    </a:p>
                  </a:txBody>
                  <a:tcPr anchor="ctr"/>
                </a:tc>
                <a:tc>
                  <a:txBody>
                    <a:bodyPr/>
                    <a:lstStyle/>
                    <a:p>
                      <a:pPr algn="ctr"/>
                      <a:r>
                        <a:rPr lang="en-US" sz="1600" dirty="0"/>
                        <a:t>0</a:t>
                      </a:r>
                    </a:p>
                  </a:txBody>
                  <a:tcPr anchor="ctr"/>
                </a:tc>
                <a:tc>
                  <a:txBody>
                    <a:bodyPr/>
                    <a:lstStyle/>
                    <a:p>
                      <a:pPr algn="ctr"/>
                      <a:r>
                        <a:rPr lang="en-US" sz="1600" dirty="0"/>
                        <a:t>0</a:t>
                      </a:r>
                    </a:p>
                  </a:txBody>
                  <a:tcPr anchor="ctr"/>
                </a:tc>
                <a:extLst>
                  <a:ext uri="{0D108BD9-81ED-4DB2-BD59-A6C34878D82A}">
                    <a16:rowId xmlns:a16="http://schemas.microsoft.com/office/drawing/2014/main" val="2346468504"/>
                  </a:ext>
                </a:extLst>
              </a:tr>
              <a:tr h="396828">
                <a:tc>
                  <a:txBody>
                    <a:bodyPr/>
                    <a:lstStyle/>
                    <a:p>
                      <a:pPr algn="ctr"/>
                      <a:r>
                        <a:rPr lang="en-US" sz="1600" b="1" dirty="0">
                          <a:solidFill>
                            <a:schemeClr val="bg1"/>
                          </a:solidFill>
                        </a:rPr>
                        <a:t>ATT</a:t>
                      </a:r>
                    </a:p>
                  </a:txBody>
                  <a:tcPr anchor="ctr">
                    <a:solidFill>
                      <a:schemeClr val="accent1"/>
                    </a:solidFill>
                  </a:tcPr>
                </a:tc>
                <a:tc>
                  <a:txBody>
                    <a:bodyPr/>
                    <a:lstStyle/>
                    <a:p>
                      <a:pPr algn="ctr"/>
                      <a:r>
                        <a:rPr lang="en-US" sz="1600" dirty="0"/>
                        <a:t>1</a:t>
                      </a:r>
                    </a:p>
                  </a:txBody>
                  <a:tcPr anchor="ctr"/>
                </a:tc>
                <a:tc>
                  <a:txBody>
                    <a:bodyPr/>
                    <a:lstStyle/>
                    <a:p>
                      <a:pPr algn="ctr"/>
                      <a:r>
                        <a:rPr lang="en-US" sz="1600" dirty="0"/>
                        <a:t>0</a:t>
                      </a:r>
                    </a:p>
                  </a:txBody>
                  <a:tcPr anchor="ctr"/>
                </a:tc>
                <a:tc>
                  <a:txBody>
                    <a:bodyPr/>
                    <a:lstStyle/>
                    <a:p>
                      <a:pPr algn="ctr"/>
                      <a:r>
                        <a:rPr lang="en-US" sz="1600" dirty="0"/>
                        <a:t>1</a:t>
                      </a:r>
                    </a:p>
                  </a:txBody>
                  <a:tcPr anchor="ctr"/>
                </a:tc>
                <a:tc>
                  <a:txBody>
                    <a:bodyPr/>
                    <a:lstStyle/>
                    <a:p>
                      <a:pPr algn="ctr"/>
                      <a:r>
                        <a:rPr lang="en-US" sz="1600" dirty="0"/>
                        <a:t>1</a:t>
                      </a:r>
                    </a:p>
                  </a:txBody>
                  <a:tcPr anchor="ctr"/>
                </a:tc>
                <a:tc>
                  <a:txBody>
                    <a:bodyPr/>
                    <a:lstStyle/>
                    <a:p>
                      <a:pPr algn="ctr"/>
                      <a:r>
                        <a:rPr lang="en-US" sz="1600" dirty="0"/>
                        <a:t>0</a:t>
                      </a:r>
                    </a:p>
                  </a:txBody>
                  <a:tcPr anchor="ctr"/>
                </a:tc>
                <a:extLst>
                  <a:ext uri="{0D108BD9-81ED-4DB2-BD59-A6C34878D82A}">
                    <a16:rowId xmlns:a16="http://schemas.microsoft.com/office/drawing/2014/main" val="565980217"/>
                  </a:ext>
                </a:extLst>
              </a:tr>
              <a:tr h="396828">
                <a:tc>
                  <a:txBody>
                    <a:bodyPr/>
                    <a:lstStyle/>
                    <a:p>
                      <a:pPr algn="ctr"/>
                      <a:r>
                        <a:rPr lang="en-US" sz="1600" b="1" dirty="0">
                          <a:solidFill>
                            <a:schemeClr val="bg1"/>
                          </a:solidFill>
                        </a:rPr>
                        <a:t>TTA</a:t>
                      </a:r>
                    </a:p>
                  </a:txBody>
                  <a:tcPr anchor="ctr">
                    <a:solidFill>
                      <a:schemeClr val="accent1"/>
                    </a:solidFill>
                  </a:tcPr>
                </a:tc>
                <a:tc>
                  <a:txBody>
                    <a:bodyPr/>
                    <a:lstStyle/>
                    <a:p>
                      <a:pPr algn="ctr"/>
                      <a:r>
                        <a:rPr lang="en-US" sz="1600" dirty="0"/>
                        <a:t>1</a:t>
                      </a:r>
                    </a:p>
                  </a:txBody>
                  <a:tcPr anchor="ctr"/>
                </a:tc>
                <a:tc>
                  <a:txBody>
                    <a:bodyPr/>
                    <a:lstStyle/>
                    <a:p>
                      <a:pPr algn="ctr"/>
                      <a:r>
                        <a:rPr lang="en-US" sz="1600" dirty="0"/>
                        <a:t>1</a:t>
                      </a:r>
                    </a:p>
                  </a:txBody>
                  <a:tcPr anchor="ctr"/>
                </a:tc>
                <a:tc>
                  <a:txBody>
                    <a:bodyPr/>
                    <a:lstStyle/>
                    <a:p>
                      <a:pPr algn="ctr"/>
                      <a:r>
                        <a:rPr lang="en-US" sz="1600" dirty="0"/>
                        <a:t>0</a:t>
                      </a:r>
                    </a:p>
                  </a:txBody>
                  <a:tcPr anchor="ctr"/>
                </a:tc>
                <a:tc>
                  <a:txBody>
                    <a:bodyPr/>
                    <a:lstStyle/>
                    <a:p>
                      <a:pPr algn="ctr"/>
                      <a:r>
                        <a:rPr lang="en-US" sz="1600" dirty="0"/>
                        <a:t>1</a:t>
                      </a:r>
                    </a:p>
                  </a:txBody>
                  <a:tcPr anchor="ctr"/>
                </a:tc>
                <a:tc>
                  <a:txBody>
                    <a:bodyPr/>
                    <a:lstStyle/>
                    <a:p>
                      <a:pPr algn="ctr"/>
                      <a:r>
                        <a:rPr lang="en-US" sz="1600" dirty="0"/>
                        <a:t>1</a:t>
                      </a:r>
                    </a:p>
                  </a:txBody>
                  <a:tcPr anchor="ctr"/>
                </a:tc>
                <a:extLst>
                  <a:ext uri="{0D108BD9-81ED-4DB2-BD59-A6C34878D82A}">
                    <a16:rowId xmlns:a16="http://schemas.microsoft.com/office/drawing/2014/main" val="907672075"/>
                  </a:ext>
                </a:extLst>
              </a:tr>
              <a:tr h="396828">
                <a:tc>
                  <a:txBody>
                    <a:bodyPr/>
                    <a:lstStyle/>
                    <a:p>
                      <a:pPr algn="ctr"/>
                      <a:r>
                        <a:rPr lang="en-US" sz="1600" b="1" dirty="0">
                          <a:solidFill>
                            <a:schemeClr val="bg1"/>
                          </a:solidFill>
                        </a:rPr>
                        <a:t>TAC</a:t>
                      </a:r>
                    </a:p>
                  </a:txBody>
                  <a:tcPr anchor="ctr">
                    <a:solidFill>
                      <a:schemeClr val="accent1"/>
                    </a:solidFill>
                  </a:tcPr>
                </a:tc>
                <a:tc>
                  <a:txBody>
                    <a:bodyPr/>
                    <a:lstStyle/>
                    <a:p>
                      <a:pPr algn="ctr"/>
                      <a:r>
                        <a:rPr lang="en-US" sz="1600" dirty="0"/>
                        <a:t>0</a:t>
                      </a:r>
                    </a:p>
                  </a:txBody>
                  <a:tcPr anchor="ctr"/>
                </a:tc>
                <a:tc>
                  <a:txBody>
                    <a:bodyPr/>
                    <a:lstStyle/>
                    <a:p>
                      <a:pPr algn="ctr"/>
                      <a:r>
                        <a:rPr lang="en-US" sz="1600" dirty="0"/>
                        <a:t>1</a:t>
                      </a:r>
                    </a:p>
                  </a:txBody>
                  <a:tcPr anchor="ctr"/>
                </a:tc>
                <a:tc>
                  <a:txBody>
                    <a:bodyPr/>
                    <a:lstStyle/>
                    <a:p>
                      <a:pPr algn="ctr"/>
                      <a:r>
                        <a:rPr lang="en-US" sz="1600" dirty="0"/>
                        <a:t>1</a:t>
                      </a:r>
                    </a:p>
                  </a:txBody>
                  <a:tcPr anchor="ctr"/>
                </a:tc>
                <a:tc>
                  <a:txBody>
                    <a:bodyPr/>
                    <a:lstStyle/>
                    <a:p>
                      <a:pPr algn="ctr"/>
                      <a:r>
                        <a:rPr lang="en-US" sz="1600" dirty="0"/>
                        <a:t>0</a:t>
                      </a:r>
                    </a:p>
                  </a:txBody>
                  <a:tcPr anchor="ctr"/>
                </a:tc>
                <a:tc>
                  <a:txBody>
                    <a:bodyPr/>
                    <a:lstStyle/>
                    <a:p>
                      <a:pPr algn="ctr"/>
                      <a:r>
                        <a:rPr lang="en-US" sz="1600" dirty="0"/>
                        <a:t>1</a:t>
                      </a:r>
                    </a:p>
                  </a:txBody>
                  <a:tcPr anchor="ctr"/>
                </a:tc>
                <a:extLst>
                  <a:ext uri="{0D108BD9-81ED-4DB2-BD59-A6C34878D82A}">
                    <a16:rowId xmlns:a16="http://schemas.microsoft.com/office/drawing/2014/main" val="1900289895"/>
                  </a:ext>
                </a:extLst>
              </a:tr>
              <a:tr h="396828">
                <a:tc>
                  <a:txBody>
                    <a:bodyPr/>
                    <a:lstStyle/>
                    <a:p>
                      <a:pPr algn="ctr"/>
                      <a:r>
                        <a:rPr lang="en-US" sz="1600" b="1" dirty="0">
                          <a:solidFill>
                            <a:schemeClr val="bg1"/>
                          </a:solidFill>
                        </a:rPr>
                        <a:t>ACA</a:t>
                      </a:r>
                    </a:p>
                  </a:txBody>
                  <a:tcPr anchor="ctr">
                    <a:solidFill>
                      <a:schemeClr val="accent1"/>
                    </a:solidFill>
                  </a:tcPr>
                </a:tc>
                <a:tc>
                  <a:txBody>
                    <a:bodyPr/>
                    <a:lstStyle/>
                    <a:p>
                      <a:pPr algn="ctr"/>
                      <a:r>
                        <a:rPr lang="en-US" sz="1600" dirty="0"/>
                        <a:t>0</a:t>
                      </a:r>
                    </a:p>
                  </a:txBody>
                  <a:tcPr anchor="ctr"/>
                </a:tc>
                <a:tc>
                  <a:txBody>
                    <a:bodyPr/>
                    <a:lstStyle/>
                    <a:p>
                      <a:pPr algn="ctr"/>
                      <a:r>
                        <a:rPr lang="en-US" sz="1600" dirty="0"/>
                        <a:t>0</a:t>
                      </a:r>
                    </a:p>
                  </a:txBody>
                  <a:tcPr anchor="ctr"/>
                </a:tc>
                <a:tc>
                  <a:txBody>
                    <a:bodyPr/>
                    <a:lstStyle/>
                    <a:p>
                      <a:pPr algn="ctr"/>
                      <a:r>
                        <a:rPr lang="en-US" sz="1600" dirty="0"/>
                        <a:t>1</a:t>
                      </a:r>
                    </a:p>
                  </a:txBody>
                  <a:tcPr anchor="ctr"/>
                </a:tc>
                <a:tc>
                  <a:txBody>
                    <a:bodyPr/>
                    <a:lstStyle/>
                    <a:p>
                      <a:pPr algn="ctr"/>
                      <a:r>
                        <a:rPr lang="en-US" sz="1600" dirty="0"/>
                        <a:t>1</a:t>
                      </a:r>
                    </a:p>
                  </a:txBody>
                  <a:tcPr anchor="ctr"/>
                </a:tc>
                <a:tc>
                  <a:txBody>
                    <a:bodyPr/>
                    <a:lstStyle/>
                    <a:p>
                      <a:pPr algn="ctr"/>
                      <a:r>
                        <a:rPr lang="en-US" sz="1600" dirty="0"/>
                        <a:t>0</a:t>
                      </a:r>
                    </a:p>
                  </a:txBody>
                  <a:tcPr anchor="ctr"/>
                </a:tc>
                <a:extLst>
                  <a:ext uri="{0D108BD9-81ED-4DB2-BD59-A6C34878D82A}">
                    <a16:rowId xmlns:a16="http://schemas.microsoft.com/office/drawing/2014/main" val="2561482333"/>
                  </a:ext>
                </a:extLst>
              </a:tr>
            </a:tbl>
          </a:graphicData>
        </a:graphic>
      </p:graphicFrame>
      <p:sp>
        <p:nvSpPr>
          <p:cNvPr id="17" name="Right Arrow 16">
            <a:extLst>
              <a:ext uri="{FF2B5EF4-FFF2-40B4-BE49-F238E27FC236}">
                <a16:creationId xmlns:a16="http://schemas.microsoft.com/office/drawing/2014/main" id="{83FDFE98-F652-5244-935C-9CCB78159160}"/>
              </a:ext>
            </a:extLst>
          </p:cNvPr>
          <p:cNvSpPr/>
          <p:nvPr/>
        </p:nvSpPr>
        <p:spPr>
          <a:xfrm>
            <a:off x="7823634" y="3470704"/>
            <a:ext cx="859950" cy="4347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lternate Process 17">
            <a:extLst>
              <a:ext uri="{FF2B5EF4-FFF2-40B4-BE49-F238E27FC236}">
                <a16:creationId xmlns:a16="http://schemas.microsoft.com/office/drawing/2014/main" id="{1C982AB8-FF1A-AD4E-85A2-A15FDB27BB90}"/>
              </a:ext>
            </a:extLst>
          </p:cNvPr>
          <p:cNvSpPr/>
          <p:nvPr/>
        </p:nvSpPr>
        <p:spPr>
          <a:xfrm>
            <a:off x="9267076" y="2836831"/>
            <a:ext cx="741947" cy="39765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GAT</a:t>
            </a:r>
          </a:p>
        </p:txBody>
      </p:sp>
      <p:sp>
        <p:nvSpPr>
          <p:cNvPr id="21" name="Alternate Process 20">
            <a:extLst>
              <a:ext uri="{FF2B5EF4-FFF2-40B4-BE49-F238E27FC236}">
                <a16:creationId xmlns:a16="http://schemas.microsoft.com/office/drawing/2014/main" id="{A7F7F66C-25FA-8E47-A10A-C0E28868CC9C}"/>
              </a:ext>
            </a:extLst>
          </p:cNvPr>
          <p:cNvSpPr/>
          <p:nvPr/>
        </p:nvSpPr>
        <p:spPr>
          <a:xfrm>
            <a:off x="10407765" y="3026297"/>
            <a:ext cx="741947" cy="39765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ATT</a:t>
            </a:r>
          </a:p>
        </p:txBody>
      </p:sp>
      <p:sp>
        <p:nvSpPr>
          <p:cNvPr id="22" name="Alternate Process 21">
            <a:extLst>
              <a:ext uri="{FF2B5EF4-FFF2-40B4-BE49-F238E27FC236}">
                <a16:creationId xmlns:a16="http://schemas.microsoft.com/office/drawing/2014/main" id="{83C4F59D-35DB-334F-8889-22F6F450E8C6}"/>
              </a:ext>
            </a:extLst>
          </p:cNvPr>
          <p:cNvSpPr/>
          <p:nvPr/>
        </p:nvSpPr>
        <p:spPr>
          <a:xfrm>
            <a:off x="9445596" y="3655531"/>
            <a:ext cx="741947" cy="39765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TTA</a:t>
            </a:r>
          </a:p>
        </p:txBody>
      </p:sp>
      <p:sp>
        <p:nvSpPr>
          <p:cNvPr id="23" name="Alternate Process 22">
            <a:extLst>
              <a:ext uri="{FF2B5EF4-FFF2-40B4-BE49-F238E27FC236}">
                <a16:creationId xmlns:a16="http://schemas.microsoft.com/office/drawing/2014/main" id="{AD16E1CE-1C9E-6D40-ACF4-D0831534B3B1}"/>
              </a:ext>
            </a:extLst>
          </p:cNvPr>
          <p:cNvSpPr/>
          <p:nvPr/>
        </p:nvSpPr>
        <p:spPr>
          <a:xfrm>
            <a:off x="10560865" y="3766809"/>
            <a:ext cx="741947" cy="39765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TAC</a:t>
            </a:r>
          </a:p>
        </p:txBody>
      </p:sp>
      <p:sp>
        <p:nvSpPr>
          <p:cNvPr id="24" name="Alternate Process 23">
            <a:extLst>
              <a:ext uri="{FF2B5EF4-FFF2-40B4-BE49-F238E27FC236}">
                <a16:creationId xmlns:a16="http://schemas.microsoft.com/office/drawing/2014/main" id="{4E1703CA-B020-D945-9B59-0F33E8598839}"/>
              </a:ext>
            </a:extLst>
          </p:cNvPr>
          <p:cNvSpPr/>
          <p:nvPr/>
        </p:nvSpPr>
        <p:spPr>
          <a:xfrm>
            <a:off x="9726950" y="4474231"/>
            <a:ext cx="741947" cy="39765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ACA</a:t>
            </a:r>
          </a:p>
        </p:txBody>
      </p:sp>
      <mc:AlternateContent xmlns:mc="http://schemas.openxmlformats.org/markup-compatibility/2006" xmlns:a14="http://schemas.microsoft.com/office/drawing/2010/main">
        <mc:Choice Requires="a14">
          <p:sp>
            <p:nvSpPr>
              <p:cNvPr id="25" name="Rounded Rectangle 24">
                <a:extLst>
                  <a:ext uri="{FF2B5EF4-FFF2-40B4-BE49-F238E27FC236}">
                    <a16:creationId xmlns:a16="http://schemas.microsoft.com/office/drawing/2014/main" id="{BB131B85-63D9-6D44-80E9-75F4F7F23729}"/>
                  </a:ext>
                </a:extLst>
              </p:cNvPr>
              <p:cNvSpPr/>
              <p:nvPr/>
            </p:nvSpPr>
            <p:spPr>
              <a:xfrm>
                <a:off x="4565289" y="5840325"/>
                <a:ext cx="7022104" cy="45720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Learning representation is learning a mapping -- </a:t>
                </a:r>
                <a14:m>
                  <m:oMath xmlns:m="http://schemas.openxmlformats.org/officeDocument/2006/math">
                    <m:r>
                      <a:rPr lang="en-US" sz="2000" i="1" smtClean="0">
                        <a:solidFill>
                          <a:schemeClr val="tx1"/>
                        </a:solidFill>
                        <a:latin typeface="Cambria Math" panose="02040503050406030204" pitchFamily="18" charset="0"/>
                        <a:ea typeface="Cambria Math" panose="02040503050406030204" pitchFamily="18" charset="0"/>
                      </a:rPr>
                      <m:t>𝜑</m:t>
                    </m:r>
                    <m:r>
                      <a:rPr lang="en-US" sz="2000" b="0" i="1" smtClean="0">
                        <a:solidFill>
                          <a:schemeClr val="tx1"/>
                        </a:solidFill>
                        <a:latin typeface="Cambria Math" panose="02040503050406030204" pitchFamily="18" charset="0"/>
                        <a:ea typeface="Cambria Math" panose="02040503050406030204" pitchFamily="18" charset="0"/>
                      </a:rPr>
                      <m:t>:</m:t>
                    </m:r>
                    <m:r>
                      <a:rPr lang="en-US" sz="2000" b="0" i="1" smtClean="0">
                        <a:solidFill>
                          <a:schemeClr val="tx1"/>
                        </a:solidFill>
                        <a:latin typeface="Cambria Math" panose="02040503050406030204" pitchFamily="18" charset="0"/>
                        <a:ea typeface="Cambria Math" panose="02040503050406030204" pitchFamily="18" charset="0"/>
                      </a:rPr>
                      <m:t>𝑉</m:t>
                    </m:r>
                    <m:r>
                      <a:rPr lang="en-US" sz="2000" b="0" i="1" smtClean="0">
                        <a:solidFill>
                          <a:schemeClr val="tx1"/>
                        </a:solidFill>
                        <a:latin typeface="Cambria Math" panose="02040503050406030204" pitchFamily="18" charset="0"/>
                        <a:ea typeface="Cambria Math" panose="02040503050406030204" pitchFamily="18" charset="0"/>
                      </a:rPr>
                      <m:t>→</m:t>
                    </m:r>
                    <m:sSup>
                      <m:sSupPr>
                        <m:ctrlPr>
                          <a:rPr lang="en-US" sz="2000" b="0" i="1" smtClean="0">
                            <a:solidFill>
                              <a:schemeClr val="tx1"/>
                            </a:solidFill>
                            <a:latin typeface="Cambria Math" panose="02040503050406030204" pitchFamily="18" charset="0"/>
                            <a:ea typeface="Cambria Math" panose="02040503050406030204" pitchFamily="18" charset="0"/>
                          </a:rPr>
                        </m:ctrlPr>
                      </m:sSupPr>
                      <m:e>
                        <m:r>
                          <a:rPr lang="en-US" sz="2000" b="0" i="1" smtClean="0">
                            <a:solidFill>
                              <a:schemeClr val="tx1"/>
                            </a:solidFill>
                            <a:latin typeface="Cambria Math" panose="02040503050406030204" pitchFamily="18" charset="0"/>
                            <a:ea typeface="Cambria Math" panose="02040503050406030204" pitchFamily="18" charset="0"/>
                          </a:rPr>
                          <m:t>ℛ</m:t>
                        </m:r>
                      </m:e>
                      <m:sup>
                        <m:r>
                          <a:rPr lang="en-US" sz="2000" b="0" i="1" smtClean="0">
                            <a:solidFill>
                              <a:schemeClr val="tx1"/>
                            </a:solidFill>
                            <a:latin typeface="Cambria Math" panose="02040503050406030204" pitchFamily="18" charset="0"/>
                            <a:ea typeface="Cambria Math" panose="02040503050406030204" pitchFamily="18" charset="0"/>
                          </a:rPr>
                          <m:t>𝑑</m:t>
                        </m:r>
                      </m:sup>
                    </m:sSup>
                  </m:oMath>
                </a14:m>
                <a:endParaRPr lang="en-US" sz="2000" dirty="0">
                  <a:solidFill>
                    <a:schemeClr val="tx1"/>
                  </a:solidFill>
                </a:endParaRPr>
              </a:p>
            </p:txBody>
          </p:sp>
        </mc:Choice>
        <mc:Fallback xmlns="">
          <p:sp>
            <p:nvSpPr>
              <p:cNvPr id="25" name="Rounded Rectangle 24">
                <a:extLst>
                  <a:ext uri="{FF2B5EF4-FFF2-40B4-BE49-F238E27FC236}">
                    <a16:creationId xmlns:a16="http://schemas.microsoft.com/office/drawing/2014/main" id="{BB131B85-63D9-6D44-80E9-75F4F7F23729}"/>
                  </a:ext>
                </a:extLst>
              </p:cNvPr>
              <p:cNvSpPr>
                <a:spLocks noRot="1" noChangeAspect="1" noMove="1" noResize="1" noEditPoints="1" noAdjustHandles="1" noChangeArrowheads="1" noChangeShapeType="1" noTextEdit="1"/>
              </p:cNvSpPr>
              <p:nvPr/>
            </p:nvSpPr>
            <p:spPr>
              <a:xfrm>
                <a:off x="4565289" y="5840325"/>
                <a:ext cx="7022104" cy="457200"/>
              </a:xfrm>
              <a:prstGeom prst="roundRect">
                <a:avLst/>
              </a:prstGeom>
              <a:blipFill>
                <a:blip r:embed="rId3"/>
                <a:stretch>
                  <a:fillRect b="-13158"/>
                </a:stretch>
              </a:blipFill>
            </p:spPr>
            <p:txBody>
              <a:bodyPr/>
              <a:lstStyle/>
              <a:p>
                <a:r>
                  <a:rPr lang="en-US">
                    <a:noFill/>
                  </a:rPr>
                  <a:t> </a:t>
                </a:r>
              </a:p>
            </p:txBody>
          </p:sp>
        </mc:Fallback>
      </mc:AlternateContent>
      <p:sp>
        <p:nvSpPr>
          <p:cNvPr id="13" name="Rectangle 12">
            <a:extLst>
              <a:ext uri="{FF2B5EF4-FFF2-40B4-BE49-F238E27FC236}">
                <a16:creationId xmlns:a16="http://schemas.microsoft.com/office/drawing/2014/main" id="{2BC98C44-FB2F-F842-9132-B777906C1FF5}"/>
              </a:ext>
            </a:extLst>
          </p:cNvPr>
          <p:cNvSpPr/>
          <p:nvPr/>
        </p:nvSpPr>
        <p:spPr>
          <a:xfrm>
            <a:off x="408429" y="2845526"/>
            <a:ext cx="2366738" cy="4413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G  A  T  T  A  C  A</a:t>
            </a:r>
          </a:p>
        </p:txBody>
      </p:sp>
      <p:sp>
        <p:nvSpPr>
          <p:cNvPr id="14" name="Rectangle 13">
            <a:extLst>
              <a:ext uri="{FF2B5EF4-FFF2-40B4-BE49-F238E27FC236}">
                <a16:creationId xmlns:a16="http://schemas.microsoft.com/office/drawing/2014/main" id="{BC4CAD4A-C964-E849-A338-62955CD44F92}"/>
              </a:ext>
            </a:extLst>
          </p:cNvPr>
          <p:cNvSpPr/>
          <p:nvPr/>
        </p:nvSpPr>
        <p:spPr>
          <a:xfrm>
            <a:off x="732697" y="3868660"/>
            <a:ext cx="1096439" cy="4077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A  T  T</a:t>
            </a:r>
          </a:p>
        </p:txBody>
      </p:sp>
      <p:sp>
        <p:nvSpPr>
          <p:cNvPr id="15" name="Rectangle 14">
            <a:extLst>
              <a:ext uri="{FF2B5EF4-FFF2-40B4-BE49-F238E27FC236}">
                <a16:creationId xmlns:a16="http://schemas.microsoft.com/office/drawing/2014/main" id="{362B0316-F4CD-BC41-926F-03BC886BACFA}"/>
              </a:ext>
            </a:extLst>
          </p:cNvPr>
          <p:cNvSpPr/>
          <p:nvPr/>
        </p:nvSpPr>
        <p:spPr>
          <a:xfrm>
            <a:off x="1081527" y="4351234"/>
            <a:ext cx="1062069" cy="4077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T  T  A</a:t>
            </a:r>
          </a:p>
        </p:txBody>
      </p:sp>
      <p:sp>
        <p:nvSpPr>
          <p:cNvPr id="16" name="Rectangle 15">
            <a:extLst>
              <a:ext uri="{FF2B5EF4-FFF2-40B4-BE49-F238E27FC236}">
                <a16:creationId xmlns:a16="http://schemas.microsoft.com/office/drawing/2014/main" id="{2C8C82AB-BCFF-DA43-A8C5-C991D96D694C}"/>
              </a:ext>
            </a:extLst>
          </p:cNvPr>
          <p:cNvSpPr/>
          <p:nvPr/>
        </p:nvSpPr>
        <p:spPr>
          <a:xfrm>
            <a:off x="1304416" y="4847881"/>
            <a:ext cx="1218326" cy="4077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T  A  C</a:t>
            </a:r>
          </a:p>
        </p:txBody>
      </p:sp>
      <p:sp>
        <p:nvSpPr>
          <p:cNvPr id="19" name="Rectangle 18">
            <a:extLst>
              <a:ext uri="{FF2B5EF4-FFF2-40B4-BE49-F238E27FC236}">
                <a16:creationId xmlns:a16="http://schemas.microsoft.com/office/drawing/2014/main" id="{339A39FE-46B9-5F47-ACA1-66801E4C2744}"/>
              </a:ext>
            </a:extLst>
          </p:cNvPr>
          <p:cNvSpPr/>
          <p:nvPr/>
        </p:nvSpPr>
        <p:spPr>
          <a:xfrm>
            <a:off x="1574306" y="5340771"/>
            <a:ext cx="1305610" cy="4077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A  C  A</a:t>
            </a:r>
          </a:p>
        </p:txBody>
      </p:sp>
      <p:sp>
        <p:nvSpPr>
          <p:cNvPr id="20" name="Rectangle 19">
            <a:extLst>
              <a:ext uri="{FF2B5EF4-FFF2-40B4-BE49-F238E27FC236}">
                <a16:creationId xmlns:a16="http://schemas.microsoft.com/office/drawing/2014/main" id="{2B2EE06F-A887-A945-A180-3D208EB5268E}"/>
              </a:ext>
            </a:extLst>
          </p:cNvPr>
          <p:cNvSpPr/>
          <p:nvPr/>
        </p:nvSpPr>
        <p:spPr>
          <a:xfrm>
            <a:off x="408429" y="3368359"/>
            <a:ext cx="1105578" cy="4077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G  A  T</a:t>
            </a:r>
          </a:p>
        </p:txBody>
      </p:sp>
      <p:sp>
        <p:nvSpPr>
          <p:cNvPr id="27" name="Right Arrow 26">
            <a:extLst>
              <a:ext uri="{FF2B5EF4-FFF2-40B4-BE49-F238E27FC236}">
                <a16:creationId xmlns:a16="http://schemas.microsoft.com/office/drawing/2014/main" id="{CA319519-252E-664E-9B35-ED40C4E9BE12}"/>
              </a:ext>
            </a:extLst>
          </p:cNvPr>
          <p:cNvSpPr/>
          <p:nvPr/>
        </p:nvSpPr>
        <p:spPr>
          <a:xfrm>
            <a:off x="3329616" y="3509497"/>
            <a:ext cx="859950" cy="4347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a:extLst>
              <a:ext uri="{FF2B5EF4-FFF2-40B4-BE49-F238E27FC236}">
                <a16:creationId xmlns:a16="http://schemas.microsoft.com/office/drawing/2014/main" id="{388ABE16-EBCC-9A49-96DA-2C8DFD1FCF07}"/>
              </a:ext>
            </a:extLst>
          </p:cNvPr>
          <p:cNvSpPr/>
          <p:nvPr/>
        </p:nvSpPr>
        <p:spPr>
          <a:xfrm>
            <a:off x="204138" y="1838053"/>
            <a:ext cx="3513423" cy="72576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K-</a:t>
            </a:r>
            <a:r>
              <a:rPr lang="en-US" sz="1600" b="1" dirty="0" err="1">
                <a:solidFill>
                  <a:schemeClr val="tx1"/>
                </a:solidFill>
              </a:rPr>
              <a:t>mer</a:t>
            </a:r>
            <a:r>
              <a:rPr lang="en-US" sz="1600" dirty="0">
                <a:solidFill>
                  <a:schemeClr val="tx1"/>
                </a:solidFill>
              </a:rPr>
              <a:t> refers to all the possible substrings of length K from a string.</a:t>
            </a:r>
          </a:p>
        </p:txBody>
      </p:sp>
      <p:sp>
        <p:nvSpPr>
          <p:cNvPr id="5" name="Slide Number Placeholder 4">
            <a:extLst>
              <a:ext uri="{FF2B5EF4-FFF2-40B4-BE49-F238E27FC236}">
                <a16:creationId xmlns:a16="http://schemas.microsoft.com/office/drawing/2014/main" id="{769E5BA6-EAC3-8B41-A241-53D705B6C788}"/>
              </a:ext>
            </a:extLst>
          </p:cNvPr>
          <p:cNvSpPr>
            <a:spLocks noGrp="1"/>
          </p:cNvSpPr>
          <p:nvPr>
            <p:ph type="sldNum" sz="quarter" idx="12"/>
          </p:nvPr>
        </p:nvSpPr>
        <p:spPr/>
        <p:txBody>
          <a:bodyPr/>
          <a:lstStyle/>
          <a:p>
            <a:fld id="{6592A84D-4AA4-46FC-ACFA-41E5AD4DBDB9}" type="slidenum">
              <a:rPr lang="en-US" smtClean="0"/>
              <a:t>22</a:t>
            </a:fld>
            <a:endParaRPr lang="en-US" dirty="0"/>
          </a:p>
        </p:txBody>
      </p:sp>
      <p:sp>
        <p:nvSpPr>
          <p:cNvPr id="9" name="TextBox 8">
            <a:extLst>
              <a:ext uri="{FF2B5EF4-FFF2-40B4-BE49-F238E27FC236}">
                <a16:creationId xmlns:a16="http://schemas.microsoft.com/office/drawing/2014/main" id="{9A8C6E4F-D78A-8747-B627-CE3D1C3B1FD1}"/>
              </a:ext>
            </a:extLst>
          </p:cNvPr>
          <p:cNvSpPr txBox="1"/>
          <p:nvPr/>
        </p:nvSpPr>
        <p:spPr>
          <a:xfrm>
            <a:off x="4746885" y="1879871"/>
            <a:ext cx="2698230" cy="369332"/>
          </a:xfrm>
          <a:prstGeom prst="rect">
            <a:avLst/>
          </a:prstGeom>
          <a:noFill/>
          <a:ln w="12700">
            <a:solidFill>
              <a:schemeClr val="accent1"/>
            </a:solidFill>
          </a:ln>
        </p:spPr>
        <p:txBody>
          <a:bodyPr wrap="square" rtlCol="0">
            <a:spAutoFit/>
          </a:bodyPr>
          <a:lstStyle/>
          <a:p>
            <a:pPr algn="ctr"/>
            <a:r>
              <a:rPr lang="en-US" dirty="0"/>
              <a:t>Co-occurrence Matrix</a:t>
            </a:r>
          </a:p>
        </p:txBody>
      </p:sp>
      <p:sp>
        <p:nvSpPr>
          <p:cNvPr id="30" name="Right Arrow 29">
            <a:extLst>
              <a:ext uri="{FF2B5EF4-FFF2-40B4-BE49-F238E27FC236}">
                <a16:creationId xmlns:a16="http://schemas.microsoft.com/office/drawing/2014/main" id="{6CD3A87B-2793-D549-B94C-71D2906B8FAF}"/>
              </a:ext>
            </a:extLst>
          </p:cNvPr>
          <p:cNvSpPr/>
          <p:nvPr/>
        </p:nvSpPr>
        <p:spPr>
          <a:xfrm>
            <a:off x="8844197" y="5169303"/>
            <a:ext cx="2696729" cy="72880"/>
          </a:xfrm>
          <a:prstGeom prst="rightArrow">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ight Arrow 30">
            <a:extLst>
              <a:ext uri="{FF2B5EF4-FFF2-40B4-BE49-F238E27FC236}">
                <a16:creationId xmlns:a16="http://schemas.microsoft.com/office/drawing/2014/main" id="{7D868A7E-A6BF-A34F-8D91-3098900610A8}"/>
              </a:ext>
            </a:extLst>
          </p:cNvPr>
          <p:cNvSpPr/>
          <p:nvPr/>
        </p:nvSpPr>
        <p:spPr>
          <a:xfrm rot="16200000">
            <a:off x="7512318" y="3839082"/>
            <a:ext cx="2696729" cy="72880"/>
          </a:xfrm>
          <a:prstGeom prst="rightArrow">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ACA019C4-B5C2-4543-8FBF-D99626890449}"/>
              </a:ext>
            </a:extLst>
          </p:cNvPr>
          <p:cNvSpPr txBox="1"/>
          <p:nvPr/>
        </p:nvSpPr>
        <p:spPr>
          <a:xfrm>
            <a:off x="8824242" y="1809175"/>
            <a:ext cx="2698230" cy="646331"/>
          </a:xfrm>
          <a:prstGeom prst="rect">
            <a:avLst/>
          </a:prstGeom>
          <a:noFill/>
          <a:ln w="12700">
            <a:solidFill>
              <a:schemeClr val="accent1"/>
            </a:solidFill>
          </a:ln>
        </p:spPr>
        <p:txBody>
          <a:bodyPr wrap="square" rtlCol="0">
            <a:spAutoFit/>
          </a:bodyPr>
          <a:lstStyle/>
          <a:p>
            <a:pPr algn="ctr"/>
            <a:r>
              <a:rPr lang="en-US" dirty="0"/>
              <a:t>Low Dimension Vector Space (d=2)</a:t>
            </a:r>
          </a:p>
        </p:txBody>
      </p:sp>
      <p:sp>
        <p:nvSpPr>
          <p:cNvPr id="33" name="Rounded Rectangle 32">
            <a:extLst>
              <a:ext uri="{FF2B5EF4-FFF2-40B4-BE49-F238E27FC236}">
                <a16:creationId xmlns:a16="http://schemas.microsoft.com/office/drawing/2014/main" id="{324A3017-8E9F-0A49-981C-C40953DBC49C}"/>
              </a:ext>
            </a:extLst>
          </p:cNvPr>
          <p:cNvSpPr/>
          <p:nvPr/>
        </p:nvSpPr>
        <p:spPr>
          <a:xfrm>
            <a:off x="206509" y="5840325"/>
            <a:ext cx="3511052" cy="45720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3-mers are referred as codons</a:t>
            </a:r>
          </a:p>
        </p:txBody>
      </p:sp>
      <p:sp>
        <p:nvSpPr>
          <p:cNvPr id="34" name="Rectangle 33">
            <a:extLst>
              <a:ext uri="{FF2B5EF4-FFF2-40B4-BE49-F238E27FC236}">
                <a16:creationId xmlns:a16="http://schemas.microsoft.com/office/drawing/2014/main" id="{4BF0D67E-EF4A-AA4E-AE9D-5DBFCE7DFA30}"/>
              </a:ext>
            </a:extLst>
          </p:cNvPr>
          <p:cNvSpPr/>
          <p:nvPr/>
        </p:nvSpPr>
        <p:spPr>
          <a:xfrm>
            <a:off x="4285809" y="2933140"/>
            <a:ext cx="3479118" cy="462393"/>
          </a:xfrm>
          <a:prstGeom prst="rect">
            <a:avLst/>
          </a:prstGeom>
          <a:solidFill>
            <a:schemeClr val="accent1">
              <a:alpha val="0"/>
            </a:schemeClr>
          </a:solid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5F272BC1-D614-3A49-8C25-8B33C6823C3C}"/>
              </a:ext>
            </a:extLst>
          </p:cNvPr>
          <p:cNvSpPr/>
          <p:nvPr/>
        </p:nvSpPr>
        <p:spPr>
          <a:xfrm>
            <a:off x="4285809" y="3713099"/>
            <a:ext cx="3479118" cy="462393"/>
          </a:xfrm>
          <a:prstGeom prst="rect">
            <a:avLst/>
          </a:prstGeom>
          <a:solidFill>
            <a:schemeClr val="accent1">
              <a:alpha val="0"/>
            </a:schemeClr>
          </a:solid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Arrow Connector 36">
            <a:extLst>
              <a:ext uri="{FF2B5EF4-FFF2-40B4-BE49-F238E27FC236}">
                <a16:creationId xmlns:a16="http://schemas.microsoft.com/office/drawing/2014/main" id="{AD8D7606-AE87-D14B-9081-4B1EF0EE13AD}"/>
              </a:ext>
            </a:extLst>
          </p:cNvPr>
          <p:cNvCxnSpPr>
            <a:stCxn id="18" idx="3"/>
            <a:endCxn id="21" idx="1"/>
          </p:cNvCxnSpPr>
          <p:nvPr/>
        </p:nvCxnSpPr>
        <p:spPr>
          <a:xfrm>
            <a:off x="10009023" y="3035656"/>
            <a:ext cx="398742" cy="1894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1324709E-C1BD-314B-9398-113E5D3B04FE}"/>
              </a:ext>
            </a:extLst>
          </p:cNvPr>
          <p:cNvCxnSpPr>
            <a:cxnSpLocks/>
            <a:endCxn id="22" idx="0"/>
          </p:cNvCxnSpPr>
          <p:nvPr/>
        </p:nvCxnSpPr>
        <p:spPr>
          <a:xfrm>
            <a:off x="9658802" y="3248151"/>
            <a:ext cx="157768" cy="4073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111C5EF2-8613-BA47-9FCE-C981F03F0E13}"/>
              </a:ext>
            </a:extLst>
          </p:cNvPr>
          <p:cNvCxnSpPr>
            <a:cxnSpLocks/>
            <a:endCxn id="24" idx="0"/>
          </p:cNvCxnSpPr>
          <p:nvPr/>
        </p:nvCxnSpPr>
        <p:spPr>
          <a:xfrm>
            <a:off x="9816569" y="4041363"/>
            <a:ext cx="281355" cy="4328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74ACFAC5-3C41-3641-B572-40394777FDED}"/>
              </a:ext>
            </a:extLst>
          </p:cNvPr>
          <p:cNvCxnSpPr>
            <a:cxnSpLocks/>
            <a:endCxn id="23" idx="1"/>
          </p:cNvCxnSpPr>
          <p:nvPr/>
        </p:nvCxnSpPr>
        <p:spPr>
          <a:xfrm>
            <a:off x="10167910" y="3818237"/>
            <a:ext cx="392955" cy="1473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0A56E5F8-3141-D748-B0F0-B36343A5287A}"/>
              </a:ext>
            </a:extLst>
          </p:cNvPr>
          <p:cNvCxnSpPr>
            <a:cxnSpLocks/>
            <a:stCxn id="22" idx="0"/>
            <a:endCxn id="21" idx="1"/>
          </p:cNvCxnSpPr>
          <p:nvPr/>
        </p:nvCxnSpPr>
        <p:spPr>
          <a:xfrm flipV="1">
            <a:off x="9816570" y="3225122"/>
            <a:ext cx="591195" cy="4304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E15F9599-33D8-254D-B6A6-7B0A6AC5B6E3}"/>
              </a:ext>
            </a:extLst>
          </p:cNvPr>
          <p:cNvCxnSpPr>
            <a:cxnSpLocks/>
            <a:stCxn id="22" idx="0"/>
            <a:endCxn id="18" idx="2"/>
          </p:cNvCxnSpPr>
          <p:nvPr/>
        </p:nvCxnSpPr>
        <p:spPr>
          <a:xfrm flipH="1" flipV="1">
            <a:off x="9638050" y="3234481"/>
            <a:ext cx="178520" cy="4210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0269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38"/>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37"/>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1A96CEE6-6479-664F-A24C-76D2E52B061A}"/>
              </a:ext>
            </a:extLst>
          </p:cNvPr>
          <p:cNvCxnSpPr/>
          <p:nvPr/>
        </p:nvCxnSpPr>
        <p:spPr>
          <a:xfrm>
            <a:off x="838200" y="1493949"/>
            <a:ext cx="10515600" cy="0"/>
          </a:xfrm>
          <a:prstGeom prst="line">
            <a:avLst/>
          </a:prstGeom>
          <a:ln w="63500" cmpd="sng">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F0EF92AA-819D-0C49-9132-BEBE2DD6E1FD}"/>
              </a:ext>
            </a:extLst>
          </p:cNvPr>
          <p:cNvSpPr txBox="1">
            <a:spLocks/>
          </p:cNvSpPr>
          <p:nvPr/>
        </p:nvSpPr>
        <p:spPr>
          <a:xfrm>
            <a:off x="838200" y="365126"/>
            <a:ext cx="10515600" cy="9485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rgbClr val="C00000"/>
                </a:solidFill>
                <a:latin typeface="+mn-lt"/>
              </a:rPr>
              <a:t>K-</a:t>
            </a:r>
            <a:r>
              <a:rPr lang="en-US" sz="4000" dirty="0" err="1">
                <a:solidFill>
                  <a:srgbClr val="C00000"/>
                </a:solidFill>
                <a:latin typeface="+mn-lt"/>
              </a:rPr>
              <a:t>mer</a:t>
            </a:r>
            <a:r>
              <a:rPr lang="en-US" sz="4000" dirty="0">
                <a:solidFill>
                  <a:srgbClr val="C00000"/>
                </a:solidFill>
                <a:latin typeface="+mn-lt"/>
              </a:rPr>
              <a:t> Embeddings</a:t>
            </a:r>
          </a:p>
        </p:txBody>
      </p:sp>
      <p:pic>
        <p:nvPicPr>
          <p:cNvPr id="14" name="Picture 13">
            <a:extLst>
              <a:ext uri="{FF2B5EF4-FFF2-40B4-BE49-F238E27FC236}">
                <a16:creationId xmlns:a16="http://schemas.microsoft.com/office/drawing/2014/main" id="{1C7305F1-815F-C74F-8BE5-75D11202F3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7268" y="1674253"/>
            <a:ext cx="7917821" cy="4019609"/>
          </a:xfrm>
          <a:prstGeom prst="rect">
            <a:avLst/>
          </a:prstGeom>
        </p:spPr>
      </p:pic>
      <p:sp>
        <p:nvSpPr>
          <p:cNvPr id="15" name="Rounded Rectangle 14">
            <a:extLst>
              <a:ext uri="{FF2B5EF4-FFF2-40B4-BE49-F238E27FC236}">
                <a16:creationId xmlns:a16="http://schemas.microsoft.com/office/drawing/2014/main" id="{085444B3-6CC4-F847-AF5B-ABCC72310003}"/>
              </a:ext>
            </a:extLst>
          </p:cNvPr>
          <p:cNvSpPr/>
          <p:nvPr/>
        </p:nvSpPr>
        <p:spPr>
          <a:xfrm>
            <a:off x="2398420" y="6124790"/>
            <a:ext cx="7839856" cy="46312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K-</a:t>
            </a:r>
            <a:r>
              <a:rPr lang="en-US" sz="2000" dirty="0" err="1">
                <a:solidFill>
                  <a:schemeClr val="tx1"/>
                </a:solidFill>
              </a:rPr>
              <a:t>mer</a:t>
            </a:r>
            <a:r>
              <a:rPr lang="en-US" sz="2000" dirty="0">
                <a:solidFill>
                  <a:schemeClr val="tx1"/>
                </a:solidFill>
              </a:rPr>
              <a:t> embeddings of codons (3-mers) as visualized in 2D space</a:t>
            </a:r>
          </a:p>
        </p:txBody>
      </p:sp>
      <p:sp>
        <p:nvSpPr>
          <p:cNvPr id="13" name="Rounded Rectangle 12">
            <a:extLst>
              <a:ext uri="{FF2B5EF4-FFF2-40B4-BE49-F238E27FC236}">
                <a16:creationId xmlns:a16="http://schemas.microsoft.com/office/drawing/2014/main" id="{55ACC61A-9710-4744-A4DF-57706D977928}"/>
              </a:ext>
            </a:extLst>
          </p:cNvPr>
          <p:cNvSpPr/>
          <p:nvPr/>
        </p:nvSpPr>
        <p:spPr>
          <a:xfrm>
            <a:off x="10165089" y="3738040"/>
            <a:ext cx="1797058" cy="74402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Stop Codons:</a:t>
            </a:r>
          </a:p>
          <a:p>
            <a:pPr algn="ctr"/>
            <a:r>
              <a:rPr lang="en-US" sz="2000" dirty="0">
                <a:solidFill>
                  <a:schemeClr val="tx1"/>
                </a:solidFill>
              </a:rPr>
              <a:t>TAG, TAA, TGA</a:t>
            </a:r>
          </a:p>
        </p:txBody>
      </p:sp>
      <p:sp>
        <p:nvSpPr>
          <p:cNvPr id="16" name="Rounded Rectangle 15">
            <a:extLst>
              <a:ext uri="{FF2B5EF4-FFF2-40B4-BE49-F238E27FC236}">
                <a16:creationId xmlns:a16="http://schemas.microsoft.com/office/drawing/2014/main" id="{AC0C161F-F3E7-3247-9ED8-803D05B9428F}"/>
              </a:ext>
            </a:extLst>
          </p:cNvPr>
          <p:cNvSpPr/>
          <p:nvPr/>
        </p:nvSpPr>
        <p:spPr>
          <a:xfrm>
            <a:off x="269820" y="2724675"/>
            <a:ext cx="1977448" cy="1013365"/>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Start Codons: ATG, GTG, TTG, CTG, ATT, ATC</a:t>
            </a:r>
          </a:p>
        </p:txBody>
      </p:sp>
      <p:sp>
        <p:nvSpPr>
          <p:cNvPr id="17" name="Rounded Rectangle 16">
            <a:extLst>
              <a:ext uri="{FF2B5EF4-FFF2-40B4-BE49-F238E27FC236}">
                <a16:creationId xmlns:a16="http://schemas.microsoft.com/office/drawing/2014/main" id="{2F2249A9-098F-3E47-B731-676388F7FC1A}"/>
              </a:ext>
            </a:extLst>
          </p:cNvPr>
          <p:cNvSpPr/>
          <p:nvPr/>
        </p:nvSpPr>
        <p:spPr>
          <a:xfrm>
            <a:off x="7688478" y="1794464"/>
            <a:ext cx="2356691" cy="460027"/>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rPr>
              <a:t>Colors ~ Classes (20)</a:t>
            </a:r>
          </a:p>
        </p:txBody>
      </p:sp>
      <p:cxnSp>
        <p:nvCxnSpPr>
          <p:cNvPr id="18" name="Straight Arrow Connector 17">
            <a:extLst>
              <a:ext uri="{FF2B5EF4-FFF2-40B4-BE49-F238E27FC236}">
                <a16:creationId xmlns:a16="http://schemas.microsoft.com/office/drawing/2014/main" id="{8FCA122A-B607-674B-93B9-A03836B8EA2A}"/>
              </a:ext>
            </a:extLst>
          </p:cNvPr>
          <p:cNvCxnSpPr>
            <a:cxnSpLocks/>
            <a:stCxn id="16" idx="3"/>
          </p:cNvCxnSpPr>
          <p:nvPr/>
        </p:nvCxnSpPr>
        <p:spPr>
          <a:xfrm flipV="1">
            <a:off x="2247268" y="2563320"/>
            <a:ext cx="1830057" cy="6680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6E70119-A580-1748-8D96-3502D96A3EE1}"/>
              </a:ext>
            </a:extLst>
          </p:cNvPr>
          <p:cNvCxnSpPr>
            <a:cxnSpLocks/>
            <a:stCxn id="16" idx="3"/>
          </p:cNvCxnSpPr>
          <p:nvPr/>
        </p:nvCxnSpPr>
        <p:spPr>
          <a:xfrm>
            <a:off x="2247268" y="3231358"/>
            <a:ext cx="1875027" cy="5666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35304CD3-DBAC-CB47-B9A6-FD132E96A0E4}"/>
              </a:ext>
            </a:extLst>
          </p:cNvPr>
          <p:cNvCxnSpPr>
            <a:cxnSpLocks/>
            <a:stCxn id="16" idx="3"/>
          </p:cNvCxnSpPr>
          <p:nvPr/>
        </p:nvCxnSpPr>
        <p:spPr>
          <a:xfrm>
            <a:off x="2247268" y="3231358"/>
            <a:ext cx="2834398" cy="5666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0A1D0E11-9396-E04B-ACBB-F2BC6B16F06C}"/>
              </a:ext>
            </a:extLst>
          </p:cNvPr>
          <p:cNvCxnSpPr>
            <a:cxnSpLocks/>
          </p:cNvCxnSpPr>
          <p:nvPr/>
        </p:nvCxnSpPr>
        <p:spPr>
          <a:xfrm>
            <a:off x="2247268" y="3258574"/>
            <a:ext cx="2462071" cy="6020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023FF87D-A55F-9349-A03E-89147F5807F5}"/>
              </a:ext>
            </a:extLst>
          </p:cNvPr>
          <p:cNvCxnSpPr>
            <a:cxnSpLocks/>
          </p:cNvCxnSpPr>
          <p:nvPr/>
        </p:nvCxnSpPr>
        <p:spPr>
          <a:xfrm>
            <a:off x="2247268" y="3231357"/>
            <a:ext cx="1977448" cy="1524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36E760F2-9668-B544-937C-3EF013702B69}"/>
              </a:ext>
            </a:extLst>
          </p:cNvPr>
          <p:cNvCxnSpPr>
            <a:cxnSpLocks/>
          </p:cNvCxnSpPr>
          <p:nvPr/>
        </p:nvCxnSpPr>
        <p:spPr>
          <a:xfrm>
            <a:off x="2247268" y="3266917"/>
            <a:ext cx="2999539" cy="7814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E2266D15-A9FC-734E-8C41-AEDF2D7469AA}"/>
              </a:ext>
            </a:extLst>
          </p:cNvPr>
          <p:cNvCxnSpPr>
            <a:cxnSpLocks/>
            <a:stCxn id="13" idx="1"/>
          </p:cNvCxnSpPr>
          <p:nvPr/>
        </p:nvCxnSpPr>
        <p:spPr>
          <a:xfrm flipH="1">
            <a:off x="7688478" y="4110050"/>
            <a:ext cx="2476611" cy="187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CCDB4A6E-29EF-9645-9EDC-232FD3C510EE}"/>
              </a:ext>
            </a:extLst>
          </p:cNvPr>
          <p:cNvCxnSpPr>
            <a:cxnSpLocks/>
            <a:stCxn id="13" idx="1"/>
          </p:cNvCxnSpPr>
          <p:nvPr/>
        </p:nvCxnSpPr>
        <p:spPr>
          <a:xfrm flipH="1" flipV="1">
            <a:off x="7688479" y="3798000"/>
            <a:ext cx="2476610" cy="3120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BE81F215-4260-694B-B1AA-791D9CC0DE09}"/>
              </a:ext>
            </a:extLst>
          </p:cNvPr>
          <p:cNvCxnSpPr>
            <a:cxnSpLocks/>
          </p:cNvCxnSpPr>
          <p:nvPr/>
        </p:nvCxnSpPr>
        <p:spPr>
          <a:xfrm flipH="1">
            <a:off x="7345181" y="4128781"/>
            <a:ext cx="2819908" cy="1336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9" name="Slide Number Placeholder 4">
            <a:extLst>
              <a:ext uri="{FF2B5EF4-FFF2-40B4-BE49-F238E27FC236}">
                <a16:creationId xmlns:a16="http://schemas.microsoft.com/office/drawing/2014/main" id="{67F868CB-84F8-604F-8088-26CBBC88B0AE}"/>
              </a:ext>
            </a:extLst>
          </p:cNvPr>
          <p:cNvSpPr>
            <a:spLocks noGrp="1"/>
          </p:cNvSpPr>
          <p:nvPr>
            <p:ph type="sldNum" sz="quarter" idx="12"/>
          </p:nvPr>
        </p:nvSpPr>
        <p:spPr>
          <a:xfrm>
            <a:off x="8610600" y="6356350"/>
            <a:ext cx="2743200" cy="365125"/>
          </a:xfrm>
        </p:spPr>
        <p:txBody>
          <a:bodyPr/>
          <a:lstStyle/>
          <a:p>
            <a:fld id="{6592A84D-4AA4-46FC-ACFA-41E5AD4DBDB9}" type="slidenum">
              <a:rPr lang="en-US" smtClean="0"/>
              <a:t>23</a:t>
            </a:fld>
            <a:endParaRPr lang="en-US" dirty="0"/>
          </a:p>
        </p:txBody>
      </p:sp>
    </p:spTree>
    <p:extLst>
      <p:ext uri="{BB962C8B-B14F-4D97-AF65-F5344CB8AC3E}">
        <p14:creationId xmlns:p14="http://schemas.microsoft.com/office/powerpoint/2010/main" val="25982040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E27D9CCA-552B-3647-82EF-C7EEA5D58B89}"/>
              </a:ext>
            </a:extLst>
          </p:cNvPr>
          <p:cNvCxnSpPr/>
          <p:nvPr/>
        </p:nvCxnSpPr>
        <p:spPr>
          <a:xfrm>
            <a:off x="838200" y="1493949"/>
            <a:ext cx="10515600" cy="0"/>
          </a:xfrm>
          <a:prstGeom prst="line">
            <a:avLst/>
          </a:prstGeom>
          <a:ln w="63500" cmpd="sng">
            <a:solidFill>
              <a:srgbClr val="C00000"/>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59D6E850-1DEA-5242-9359-93C7721389F3}"/>
              </a:ext>
            </a:extLst>
          </p:cNvPr>
          <p:cNvSpPr txBox="1">
            <a:spLocks/>
          </p:cNvSpPr>
          <p:nvPr/>
        </p:nvSpPr>
        <p:spPr>
          <a:xfrm>
            <a:off x="838200" y="365126"/>
            <a:ext cx="10515600" cy="9485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rgbClr val="C00000"/>
                </a:solidFill>
                <a:latin typeface="+mn-lt"/>
              </a:rPr>
              <a:t>Deep Learning Model for Genome Annotation</a:t>
            </a:r>
          </a:p>
        </p:txBody>
      </p:sp>
      <p:pic>
        <p:nvPicPr>
          <p:cNvPr id="5" name="Picture 4">
            <a:extLst>
              <a:ext uri="{FF2B5EF4-FFF2-40B4-BE49-F238E27FC236}">
                <a16:creationId xmlns:a16="http://schemas.microsoft.com/office/drawing/2014/main" id="{DEBC8ABA-69DC-7447-B3DE-4311300885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4554" y="1871429"/>
            <a:ext cx="6150772" cy="3699377"/>
          </a:xfrm>
          <a:prstGeom prst="rect">
            <a:avLst/>
          </a:prstGeom>
        </p:spPr>
      </p:pic>
      <p:sp>
        <p:nvSpPr>
          <p:cNvPr id="29" name="Rounded Rectangle 28">
            <a:extLst>
              <a:ext uri="{FF2B5EF4-FFF2-40B4-BE49-F238E27FC236}">
                <a16:creationId xmlns:a16="http://schemas.microsoft.com/office/drawing/2014/main" id="{1D8F62A9-721C-AB44-9751-4CBACAEF469C}"/>
              </a:ext>
            </a:extLst>
          </p:cNvPr>
          <p:cNvSpPr/>
          <p:nvPr/>
        </p:nvSpPr>
        <p:spPr>
          <a:xfrm>
            <a:off x="4257206" y="5948285"/>
            <a:ext cx="4283273" cy="458509"/>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Deep Neural Network Architecture</a:t>
            </a:r>
          </a:p>
        </p:txBody>
      </p:sp>
      <p:sp>
        <p:nvSpPr>
          <p:cNvPr id="4" name="Slide Number Placeholder 3">
            <a:extLst>
              <a:ext uri="{FF2B5EF4-FFF2-40B4-BE49-F238E27FC236}">
                <a16:creationId xmlns:a16="http://schemas.microsoft.com/office/drawing/2014/main" id="{67484172-FA8D-A147-8E50-320C1BCC45C2}"/>
              </a:ext>
            </a:extLst>
          </p:cNvPr>
          <p:cNvSpPr>
            <a:spLocks noGrp="1"/>
          </p:cNvSpPr>
          <p:nvPr>
            <p:ph type="sldNum" sz="quarter" idx="12"/>
          </p:nvPr>
        </p:nvSpPr>
        <p:spPr/>
        <p:txBody>
          <a:bodyPr/>
          <a:lstStyle/>
          <a:p>
            <a:fld id="{6592A84D-4AA4-46FC-ACFA-41E5AD4DBDB9}" type="slidenum">
              <a:rPr lang="en-US" smtClean="0"/>
              <a:t>24</a:t>
            </a:fld>
            <a:endParaRPr lang="en-US" dirty="0"/>
          </a:p>
        </p:txBody>
      </p:sp>
    </p:spTree>
    <p:extLst>
      <p:ext uri="{BB962C8B-B14F-4D97-AF65-F5344CB8AC3E}">
        <p14:creationId xmlns:p14="http://schemas.microsoft.com/office/powerpoint/2010/main" val="6587305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E27D9CCA-552B-3647-82EF-C7EEA5D58B89}"/>
              </a:ext>
            </a:extLst>
          </p:cNvPr>
          <p:cNvCxnSpPr/>
          <p:nvPr/>
        </p:nvCxnSpPr>
        <p:spPr>
          <a:xfrm>
            <a:off x="838200" y="1493949"/>
            <a:ext cx="10515600" cy="0"/>
          </a:xfrm>
          <a:prstGeom prst="line">
            <a:avLst/>
          </a:prstGeom>
          <a:ln w="63500" cmpd="sng">
            <a:solidFill>
              <a:srgbClr val="C00000"/>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59D6E850-1DEA-5242-9359-93C7721389F3}"/>
              </a:ext>
            </a:extLst>
          </p:cNvPr>
          <p:cNvSpPr txBox="1">
            <a:spLocks/>
          </p:cNvSpPr>
          <p:nvPr/>
        </p:nvSpPr>
        <p:spPr>
          <a:xfrm>
            <a:off x="838200" y="365126"/>
            <a:ext cx="10515600" cy="9485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rgbClr val="C00000"/>
                </a:solidFill>
                <a:latin typeface="+mn-lt"/>
              </a:rPr>
              <a:t>End-to-End Genome Annotation</a:t>
            </a:r>
          </a:p>
        </p:txBody>
      </p:sp>
      <p:sp>
        <p:nvSpPr>
          <p:cNvPr id="8" name="Rectangle 7">
            <a:extLst>
              <a:ext uri="{FF2B5EF4-FFF2-40B4-BE49-F238E27FC236}">
                <a16:creationId xmlns:a16="http://schemas.microsoft.com/office/drawing/2014/main" id="{402C19AE-C6CF-7A49-86C0-13716E480D67}"/>
              </a:ext>
            </a:extLst>
          </p:cNvPr>
          <p:cNvSpPr/>
          <p:nvPr/>
        </p:nvSpPr>
        <p:spPr>
          <a:xfrm>
            <a:off x="2194561" y="3207434"/>
            <a:ext cx="2096087" cy="351692"/>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Intergenic</a:t>
            </a:r>
          </a:p>
        </p:txBody>
      </p:sp>
      <p:sp>
        <p:nvSpPr>
          <p:cNvPr id="17" name="Rectangle 16">
            <a:extLst>
              <a:ext uri="{FF2B5EF4-FFF2-40B4-BE49-F238E27FC236}">
                <a16:creationId xmlns:a16="http://schemas.microsoft.com/office/drawing/2014/main" id="{19E66902-6215-7E4B-B268-2EBF252B4121}"/>
              </a:ext>
            </a:extLst>
          </p:cNvPr>
          <p:cNvSpPr/>
          <p:nvPr/>
        </p:nvSpPr>
        <p:spPr>
          <a:xfrm>
            <a:off x="5206219" y="3207434"/>
            <a:ext cx="2096087" cy="351692"/>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Intergenic</a:t>
            </a:r>
          </a:p>
        </p:txBody>
      </p:sp>
      <p:sp>
        <p:nvSpPr>
          <p:cNvPr id="18" name="Rectangle 17">
            <a:extLst>
              <a:ext uri="{FF2B5EF4-FFF2-40B4-BE49-F238E27FC236}">
                <a16:creationId xmlns:a16="http://schemas.microsoft.com/office/drawing/2014/main" id="{E25EA9F4-7CC2-0448-B7C7-B18E5D237357}"/>
              </a:ext>
            </a:extLst>
          </p:cNvPr>
          <p:cNvSpPr/>
          <p:nvPr/>
        </p:nvSpPr>
        <p:spPr>
          <a:xfrm>
            <a:off x="4290648" y="3207434"/>
            <a:ext cx="958948" cy="351692"/>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Gene</a:t>
            </a:r>
          </a:p>
        </p:txBody>
      </p:sp>
      <p:pic>
        <p:nvPicPr>
          <p:cNvPr id="20" name="Picture 19">
            <a:extLst>
              <a:ext uri="{FF2B5EF4-FFF2-40B4-BE49-F238E27FC236}">
                <a16:creationId xmlns:a16="http://schemas.microsoft.com/office/drawing/2014/main" id="{F091707F-DA8C-5C4F-80CE-70802058E0EC}"/>
              </a:ext>
            </a:extLst>
          </p:cNvPr>
          <p:cNvPicPr>
            <a:picLocks noChangeAspect="1"/>
          </p:cNvPicPr>
          <p:nvPr/>
        </p:nvPicPr>
        <p:blipFill>
          <a:blip r:embed="rId2"/>
          <a:stretch>
            <a:fillRect/>
          </a:stretch>
        </p:blipFill>
        <p:spPr>
          <a:xfrm rot="10800000">
            <a:off x="2613954" y="2169880"/>
            <a:ext cx="628650" cy="857250"/>
          </a:xfrm>
          <a:prstGeom prst="rect">
            <a:avLst/>
          </a:prstGeom>
        </p:spPr>
      </p:pic>
      <p:sp>
        <p:nvSpPr>
          <p:cNvPr id="21" name="Right Arrow 20">
            <a:extLst>
              <a:ext uri="{FF2B5EF4-FFF2-40B4-BE49-F238E27FC236}">
                <a16:creationId xmlns:a16="http://schemas.microsoft.com/office/drawing/2014/main" id="{C24D0A46-591F-474D-8BCE-65A8459D691D}"/>
              </a:ext>
            </a:extLst>
          </p:cNvPr>
          <p:cNvSpPr/>
          <p:nvPr/>
        </p:nvSpPr>
        <p:spPr>
          <a:xfrm>
            <a:off x="3404380" y="2537748"/>
            <a:ext cx="3603677" cy="2082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nector 8">
            <a:extLst>
              <a:ext uri="{FF2B5EF4-FFF2-40B4-BE49-F238E27FC236}">
                <a16:creationId xmlns:a16="http://schemas.microsoft.com/office/drawing/2014/main" id="{C2B22149-4DF6-D240-8E8F-E228C0F3393B}"/>
              </a:ext>
            </a:extLst>
          </p:cNvPr>
          <p:cNvSpPr/>
          <p:nvPr/>
        </p:nvSpPr>
        <p:spPr>
          <a:xfrm>
            <a:off x="1847554" y="3277772"/>
            <a:ext cx="191085" cy="22508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onnector 23">
            <a:extLst>
              <a:ext uri="{FF2B5EF4-FFF2-40B4-BE49-F238E27FC236}">
                <a16:creationId xmlns:a16="http://schemas.microsoft.com/office/drawing/2014/main" id="{26109005-92B7-8B41-BEDB-EABD411A27DD}"/>
              </a:ext>
            </a:extLst>
          </p:cNvPr>
          <p:cNvSpPr/>
          <p:nvPr/>
        </p:nvSpPr>
        <p:spPr>
          <a:xfrm>
            <a:off x="1519898" y="3277770"/>
            <a:ext cx="191085" cy="22508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onnector 24">
            <a:extLst>
              <a:ext uri="{FF2B5EF4-FFF2-40B4-BE49-F238E27FC236}">
                <a16:creationId xmlns:a16="http://schemas.microsoft.com/office/drawing/2014/main" id="{7C5B3FF8-AE5E-9D44-9DDC-73DB5D4B95A5}"/>
              </a:ext>
            </a:extLst>
          </p:cNvPr>
          <p:cNvSpPr/>
          <p:nvPr/>
        </p:nvSpPr>
        <p:spPr>
          <a:xfrm>
            <a:off x="7458218" y="3270739"/>
            <a:ext cx="191085" cy="22508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nector 12">
            <a:extLst>
              <a:ext uri="{FF2B5EF4-FFF2-40B4-BE49-F238E27FC236}">
                <a16:creationId xmlns:a16="http://schemas.microsoft.com/office/drawing/2014/main" id="{21FA3E9D-4901-DB43-957B-8BDBDCC71760}"/>
              </a:ext>
            </a:extLst>
          </p:cNvPr>
          <p:cNvSpPr/>
          <p:nvPr/>
        </p:nvSpPr>
        <p:spPr>
          <a:xfrm>
            <a:off x="7805215" y="3270739"/>
            <a:ext cx="191085" cy="22508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a:extLst>
              <a:ext uri="{FF2B5EF4-FFF2-40B4-BE49-F238E27FC236}">
                <a16:creationId xmlns:a16="http://schemas.microsoft.com/office/drawing/2014/main" id="{DFCF4599-6EEC-764A-A83C-2B0CE5321B23}"/>
              </a:ext>
            </a:extLst>
          </p:cNvPr>
          <p:cNvSpPr/>
          <p:nvPr/>
        </p:nvSpPr>
        <p:spPr>
          <a:xfrm>
            <a:off x="8475422" y="3260089"/>
            <a:ext cx="659059" cy="2743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Arrow Connector 14">
            <a:extLst>
              <a:ext uri="{FF2B5EF4-FFF2-40B4-BE49-F238E27FC236}">
                <a16:creationId xmlns:a16="http://schemas.microsoft.com/office/drawing/2014/main" id="{23E8196D-3AE3-114F-854D-BA8948FBDA10}"/>
              </a:ext>
            </a:extLst>
          </p:cNvPr>
          <p:cNvCxnSpPr/>
          <p:nvPr/>
        </p:nvCxnSpPr>
        <p:spPr>
          <a:xfrm rot="5400000">
            <a:off x="9847711" y="3397249"/>
            <a:ext cx="274320" cy="0"/>
          </a:xfrm>
          <a:prstGeom prst="straightConnector1">
            <a:avLst/>
          </a:prstGeom>
          <a:ln w="41275" cmpd="sng">
            <a:solidFill>
              <a:schemeClr val="tx1"/>
            </a:solidFill>
            <a:headEnd w="lg" len="sm"/>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70317C1F-28E3-9547-976E-2781C6799A4F}"/>
              </a:ext>
            </a:extLst>
          </p:cNvPr>
          <p:cNvSpPr/>
          <p:nvPr/>
        </p:nvSpPr>
        <p:spPr>
          <a:xfrm>
            <a:off x="9236262" y="2251206"/>
            <a:ext cx="1553658" cy="938289"/>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Score each ORF using the model predictions</a:t>
            </a:r>
          </a:p>
        </p:txBody>
      </p:sp>
      <p:sp>
        <p:nvSpPr>
          <p:cNvPr id="19" name="Rectangle 18">
            <a:extLst>
              <a:ext uri="{FF2B5EF4-FFF2-40B4-BE49-F238E27FC236}">
                <a16:creationId xmlns:a16="http://schemas.microsoft.com/office/drawing/2014/main" id="{CB47D43D-FD08-E142-B53B-78B8B08CBC27}"/>
              </a:ext>
            </a:extLst>
          </p:cNvPr>
          <p:cNvSpPr/>
          <p:nvPr/>
        </p:nvSpPr>
        <p:spPr>
          <a:xfrm>
            <a:off x="9227492" y="3584034"/>
            <a:ext cx="1562428" cy="1100508"/>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Filter wrong genes and print annotations in GFF format</a:t>
            </a:r>
          </a:p>
        </p:txBody>
      </p:sp>
      <p:sp>
        <p:nvSpPr>
          <p:cNvPr id="22" name="Connector 21">
            <a:extLst>
              <a:ext uri="{FF2B5EF4-FFF2-40B4-BE49-F238E27FC236}">
                <a16:creationId xmlns:a16="http://schemas.microsoft.com/office/drawing/2014/main" id="{D19C8E44-4760-C746-8877-4CEE8FFD37A9}"/>
              </a:ext>
            </a:extLst>
          </p:cNvPr>
          <p:cNvSpPr/>
          <p:nvPr/>
        </p:nvSpPr>
        <p:spPr>
          <a:xfrm>
            <a:off x="8128425" y="3270178"/>
            <a:ext cx="191085" cy="22508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onnector 25">
            <a:extLst>
              <a:ext uri="{FF2B5EF4-FFF2-40B4-BE49-F238E27FC236}">
                <a16:creationId xmlns:a16="http://schemas.microsoft.com/office/drawing/2014/main" id="{BAD0A94F-00B9-1C4C-86A5-DFC1144CA9C0}"/>
              </a:ext>
            </a:extLst>
          </p:cNvPr>
          <p:cNvSpPr/>
          <p:nvPr/>
        </p:nvSpPr>
        <p:spPr>
          <a:xfrm>
            <a:off x="1177531" y="3281188"/>
            <a:ext cx="191085" cy="22508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a:extLst>
              <a:ext uri="{FF2B5EF4-FFF2-40B4-BE49-F238E27FC236}">
                <a16:creationId xmlns:a16="http://schemas.microsoft.com/office/drawing/2014/main" id="{E6F6DF3E-0AF7-E948-AFF1-57FD1D957984}"/>
              </a:ext>
            </a:extLst>
          </p:cNvPr>
          <p:cNvSpPr/>
          <p:nvPr/>
        </p:nvSpPr>
        <p:spPr>
          <a:xfrm>
            <a:off x="2445010" y="5390106"/>
            <a:ext cx="6971128" cy="51820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Training the model for contiguous sequence of whole genome</a:t>
            </a:r>
          </a:p>
        </p:txBody>
      </p:sp>
      <p:pic>
        <p:nvPicPr>
          <p:cNvPr id="28" name="Picture 27">
            <a:extLst>
              <a:ext uri="{FF2B5EF4-FFF2-40B4-BE49-F238E27FC236}">
                <a16:creationId xmlns:a16="http://schemas.microsoft.com/office/drawing/2014/main" id="{6F9ECF47-5D42-5C4B-83CF-B5E13C7978BA}"/>
              </a:ext>
            </a:extLst>
          </p:cNvPr>
          <p:cNvPicPr>
            <a:picLocks noChangeAspect="1"/>
          </p:cNvPicPr>
          <p:nvPr/>
        </p:nvPicPr>
        <p:blipFill>
          <a:blip r:embed="rId3"/>
          <a:stretch>
            <a:fillRect/>
          </a:stretch>
        </p:blipFill>
        <p:spPr>
          <a:xfrm>
            <a:off x="7288239" y="1747469"/>
            <a:ext cx="161925" cy="209550"/>
          </a:xfrm>
          <a:prstGeom prst="rect">
            <a:avLst/>
          </a:prstGeom>
        </p:spPr>
      </p:pic>
      <p:pic>
        <p:nvPicPr>
          <p:cNvPr id="29" name="Picture 28">
            <a:extLst>
              <a:ext uri="{FF2B5EF4-FFF2-40B4-BE49-F238E27FC236}">
                <a16:creationId xmlns:a16="http://schemas.microsoft.com/office/drawing/2014/main" id="{655B0B52-7A02-8A40-8E3E-14A6A0DB4CF2}"/>
              </a:ext>
            </a:extLst>
          </p:cNvPr>
          <p:cNvPicPr>
            <a:picLocks noChangeAspect="1"/>
          </p:cNvPicPr>
          <p:nvPr/>
        </p:nvPicPr>
        <p:blipFill>
          <a:blip r:embed="rId4"/>
          <a:stretch>
            <a:fillRect/>
          </a:stretch>
        </p:blipFill>
        <p:spPr>
          <a:xfrm>
            <a:off x="7288239" y="2030297"/>
            <a:ext cx="171450" cy="180975"/>
          </a:xfrm>
          <a:prstGeom prst="rect">
            <a:avLst/>
          </a:prstGeom>
        </p:spPr>
      </p:pic>
      <p:pic>
        <p:nvPicPr>
          <p:cNvPr id="30" name="Picture 29">
            <a:extLst>
              <a:ext uri="{FF2B5EF4-FFF2-40B4-BE49-F238E27FC236}">
                <a16:creationId xmlns:a16="http://schemas.microsoft.com/office/drawing/2014/main" id="{9A9AD525-A7A2-7845-9BF9-0AAE329DC9D4}"/>
              </a:ext>
            </a:extLst>
          </p:cNvPr>
          <p:cNvPicPr>
            <a:picLocks noChangeAspect="1"/>
          </p:cNvPicPr>
          <p:nvPr/>
        </p:nvPicPr>
        <p:blipFill>
          <a:blip r:embed="rId5"/>
          <a:stretch>
            <a:fillRect/>
          </a:stretch>
        </p:blipFill>
        <p:spPr>
          <a:xfrm>
            <a:off x="7297764" y="2346471"/>
            <a:ext cx="152400" cy="190500"/>
          </a:xfrm>
          <a:prstGeom prst="rect">
            <a:avLst/>
          </a:prstGeom>
        </p:spPr>
      </p:pic>
      <p:sp>
        <p:nvSpPr>
          <p:cNvPr id="31" name="Rectangle 30">
            <a:extLst>
              <a:ext uri="{FF2B5EF4-FFF2-40B4-BE49-F238E27FC236}">
                <a16:creationId xmlns:a16="http://schemas.microsoft.com/office/drawing/2014/main" id="{40F3BAC4-9E4F-394A-9EAB-898AB36C570F}"/>
              </a:ext>
            </a:extLst>
          </p:cNvPr>
          <p:cNvSpPr/>
          <p:nvPr/>
        </p:nvSpPr>
        <p:spPr>
          <a:xfrm>
            <a:off x="7615693" y="1747468"/>
            <a:ext cx="914400" cy="18288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r>
              <a:rPr lang="en-US" sz="1000" b="1" dirty="0">
                <a:solidFill>
                  <a:schemeClr val="tx1"/>
                </a:solidFill>
              </a:rPr>
              <a:t>Output Cell</a:t>
            </a:r>
          </a:p>
        </p:txBody>
      </p:sp>
      <p:sp>
        <p:nvSpPr>
          <p:cNvPr id="32" name="Rectangle 31">
            <a:extLst>
              <a:ext uri="{FF2B5EF4-FFF2-40B4-BE49-F238E27FC236}">
                <a16:creationId xmlns:a16="http://schemas.microsoft.com/office/drawing/2014/main" id="{F18B3CE7-48F8-DF46-A68F-535CE4F4E8A5}"/>
              </a:ext>
            </a:extLst>
          </p:cNvPr>
          <p:cNvSpPr/>
          <p:nvPr/>
        </p:nvSpPr>
        <p:spPr>
          <a:xfrm>
            <a:off x="7615693" y="2346471"/>
            <a:ext cx="914400" cy="18288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r>
              <a:rPr lang="en-US" sz="1000" b="1" dirty="0">
                <a:solidFill>
                  <a:schemeClr val="tx1"/>
                </a:solidFill>
              </a:rPr>
              <a:t>Input Cell</a:t>
            </a:r>
          </a:p>
        </p:txBody>
      </p:sp>
      <p:sp>
        <p:nvSpPr>
          <p:cNvPr id="33" name="Rectangle 32">
            <a:extLst>
              <a:ext uri="{FF2B5EF4-FFF2-40B4-BE49-F238E27FC236}">
                <a16:creationId xmlns:a16="http://schemas.microsoft.com/office/drawing/2014/main" id="{38268189-B9EA-B342-B6F8-E11BCAE4AB06}"/>
              </a:ext>
            </a:extLst>
          </p:cNvPr>
          <p:cNvSpPr/>
          <p:nvPr/>
        </p:nvSpPr>
        <p:spPr>
          <a:xfrm>
            <a:off x="7615693" y="2042292"/>
            <a:ext cx="914400" cy="18288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r>
              <a:rPr lang="en-US" sz="1000" b="1" dirty="0">
                <a:solidFill>
                  <a:schemeClr val="tx1"/>
                </a:solidFill>
              </a:rPr>
              <a:t>LSTM Cell</a:t>
            </a:r>
          </a:p>
        </p:txBody>
      </p:sp>
    </p:spTree>
    <p:extLst>
      <p:ext uri="{BB962C8B-B14F-4D97-AF65-F5344CB8AC3E}">
        <p14:creationId xmlns:p14="http://schemas.microsoft.com/office/powerpoint/2010/main" val="17612646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6284D81-8D28-4E15-9E56-BD76ACB2CA8F}"/>
              </a:ext>
            </a:extLst>
          </p:cNvPr>
          <p:cNvPicPr>
            <a:picLocks noChangeAspect="1"/>
          </p:cNvPicPr>
          <p:nvPr/>
        </p:nvPicPr>
        <p:blipFill rotWithShape="1">
          <a:blip r:embed="rId2">
            <a:extLst>
              <a:ext uri="{28A0092B-C50C-407E-A947-70E740481C1C}">
                <a14:useLocalDpi xmlns:a14="http://schemas.microsoft.com/office/drawing/2010/main" val="0"/>
              </a:ext>
            </a:extLst>
          </a:blip>
          <a:srcRect l="72118" t="12983"/>
          <a:stretch/>
        </p:blipFill>
        <p:spPr>
          <a:xfrm>
            <a:off x="6842365" y="2848126"/>
            <a:ext cx="4143317" cy="3117955"/>
          </a:xfrm>
          <a:prstGeom prst="rect">
            <a:avLst/>
          </a:prstGeom>
        </p:spPr>
      </p:pic>
      <p:pic>
        <p:nvPicPr>
          <p:cNvPr id="14" name="Picture 13">
            <a:extLst>
              <a:ext uri="{FF2B5EF4-FFF2-40B4-BE49-F238E27FC236}">
                <a16:creationId xmlns:a16="http://schemas.microsoft.com/office/drawing/2014/main" id="{B6284D81-8D28-4E15-9E56-BD76ACB2CA8F}"/>
              </a:ext>
            </a:extLst>
          </p:cNvPr>
          <p:cNvPicPr>
            <a:picLocks noChangeAspect="1"/>
          </p:cNvPicPr>
          <p:nvPr/>
        </p:nvPicPr>
        <p:blipFill rotWithShape="1">
          <a:blip r:embed="rId2">
            <a:extLst>
              <a:ext uri="{28A0092B-C50C-407E-A947-70E740481C1C}">
                <a14:useLocalDpi xmlns:a14="http://schemas.microsoft.com/office/drawing/2010/main" val="0"/>
              </a:ext>
            </a:extLst>
          </a:blip>
          <a:srcRect l="39122" t="12983" r="31481"/>
          <a:stretch/>
        </p:blipFill>
        <p:spPr>
          <a:xfrm>
            <a:off x="1101863" y="2848127"/>
            <a:ext cx="4368602" cy="3117954"/>
          </a:xfrm>
          <a:prstGeom prst="rect">
            <a:avLst/>
          </a:prstGeom>
        </p:spPr>
      </p:pic>
      <p:cxnSp>
        <p:nvCxnSpPr>
          <p:cNvPr id="5" name="Straight Connector 4">
            <a:extLst>
              <a:ext uri="{FF2B5EF4-FFF2-40B4-BE49-F238E27FC236}">
                <a16:creationId xmlns:a16="http://schemas.microsoft.com/office/drawing/2014/main" id="{5AB4E1A8-943F-FA4E-9AD6-6A1AE789F792}"/>
              </a:ext>
            </a:extLst>
          </p:cNvPr>
          <p:cNvCxnSpPr/>
          <p:nvPr/>
        </p:nvCxnSpPr>
        <p:spPr>
          <a:xfrm>
            <a:off x="838200" y="1493949"/>
            <a:ext cx="10515600" cy="0"/>
          </a:xfrm>
          <a:prstGeom prst="line">
            <a:avLst/>
          </a:prstGeom>
          <a:ln w="63500" cmpd="sng">
            <a:solidFill>
              <a:srgbClr val="C00000"/>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C8BAD899-2D16-774D-A491-6D03666B351F}"/>
              </a:ext>
            </a:extLst>
          </p:cNvPr>
          <p:cNvSpPr txBox="1">
            <a:spLocks/>
          </p:cNvSpPr>
          <p:nvPr/>
        </p:nvSpPr>
        <p:spPr>
          <a:xfrm>
            <a:off x="838200" y="365126"/>
            <a:ext cx="10515600" cy="9485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rgbClr val="C00000"/>
                </a:solidFill>
                <a:latin typeface="+mn-lt"/>
              </a:rPr>
              <a:t>Training/Testing Accuracy for End-to-End Genome Annotation Model</a:t>
            </a:r>
          </a:p>
        </p:txBody>
      </p:sp>
      <p:sp>
        <p:nvSpPr>
          <p:cNvPr id="10" name="TextBox 9">
            <a:extLst>
              <a:ext uri="{FF2B5EF4-FFF2-40B4-BE49-F238E27FC236}">
                <a16:creationId xmlns:a16="http://schemas.microsoft.com/office/drawing/2014/main" id="{72D83EBF-D7B5-4746-A203-1E91D595E4FB}"/>
              </a:ext>
            </a:extLst>
          </p:cNvPr>
          <p:cNvSpPr txBox="1"/>
          <p:nvPr/>
        </p:nvSpPr>
        <p:spPr>
          <a:xfrm rot="16200000">
            <a:off x="5869414" y="4209395"/>
            <a:ext cx="1939636" cy="307777"/>
          </a:xfrm>
          <a:prstGeom prst="rect">
            <a:avLst/>
          </a:prstGeom>
          <a:solidFill>
            <a:schemeClr val="bg1"/>
          </a:solidFill>
        </p:spPr>
        <p:txBody>
          <a:bodyPr wrap="square" rtlCol="0">
            <a:spAutoFit/>
          </a:bodyPr>
          <a:lstStyle/>
          <a:p>
            <a:pPr algn="ctr"/>
            <a:r>
              <a:rPr lang="en-US" sz="1400" dirty="0"/>
              <a:t>Accuracy (%)</a:t>
            </a:r>
          </a:p>
        </p:txBody>
      </p:sp>
      <p:sp>
        <p:nvSpPr>
          <p:cNvPr id="11" name="TextBox 10">
            <a:extLst>
              <a:ext uri="{FF2B5EF4-FFF2-40B4-BE49-F238E27FC236}">
                <a16:creationId xmlns:a16="http://schemas.microsoft.com/office/drawing/2014/main" id="{C338D1C5-1402-5A4D-9CD6-7973CE41167D}"/>
              </a:ext>
            </a:extLst>
          </p:cNvPr>
          <p:cNvSpPr txBox="1"/>
          <p:nvPr/>
        </p:nvSpPr>
        <p:spPr>
          <a:xfrm rot="16200000">
            <a:off x="404344" y="4253214"/>
            <a:ext cx="1939636" cy="307777"/>
          </a:xfrm>
          <a:prstGeom prst="rect">
            <a:avLst/>
          </a:prstGeom>
          <a:solidFill>
            <a:schemeClr val="bg1"/>
          </a:solidFill>
        </p:spPr>
        <p:txBody>
          <a:bodyPr wrap="square" rtlCol="0">
            <a:spAutoFit/>
          </a:bodyPr>
          <a:lstStyle/>
          <a:p>
            <a:pPr algn="ctr"/>
            <a:r>
              <a:rPr lang="en-US" sz="1400" dirty="0"/>
              <a:t>Accuracy (%)</a:t>
            </a:r>
          </a:p>
        </p:txBody>
      </p:sp>
      <p:sp>
        <p:nvSpPr>
          <p:cNvPr id="12" name="TextBox 11">
            <a:extLst>
              <a:ext uri="{FF2B5EF4-FFF2-40B4-BE49-F238E27FC236}">
                <a16:creationId xmlns:a16="http://schemas.microsoft.com/office/drawing/2014/main" id="{73736AC6-85C6-A842-95AB-6E20ABE095EB}"/>
              </a:ext>
            </a:extLst>
          </p:cNvPr>
          <p:cNvSpPr txBox="1"/>
          <p:nvPr/>
        </p:nvSpPr>
        <p:spPr>
          <a:xfrm>
            <a:off x="8033317" y="5658304"/>
            <a:ext cx="1939636" cy="307777"/>
          </a:xfrm>
          <a:prstGeom prst="rect">
            <a:avLst/>
          </a:prstGeom>
          <a:solidFill>
            <a:schemeClr val="bg1"/>
          </a:solidFill>
        </p:spPr>
        <p:txBody>
          <a:bodyPr wrap="square" rtlCol="0">
            <a:spAutoFit/>
          </a:bodyPr>
          <a:lstStyle/>
          <a:p>
            <a:pPr algn="ctr"/>
            <a:r>
              <a:rPr lang="en-US" sz="1400" dirty="0"/>
              <a:t>Epoch</a:t>
            </a:r>
          </a:p>
        </p:txBody>
      </p:sp>
      <p:sp>
        <p:nvSpPr>
          <p:cNvPr id="13" name="TextBox 12">
            <a:extLst>
              <a:ext uri="{FF2B5EF4-FFF2-40B4-BE49-F238E27FC236}">
                <a16:creationId xmlns:a16="http://schemas.microsoft.com/office/drawing/2014/main" id="{2B3D6D5F-9D89-E04A-A090-2D4A89180F7B}"/>
              </a:ext>
            </a:extLst>
          </p:cNvPr>
          <p:cNvSpPr txBox="1"/>
          <p:nvPr/>
        </p:nvSpPr>
        <p:spPr>
          <a:xfrm>
            <a:off x="2589757" y="5658303"/>
            <a:ext cx="1939636" cy="307777"/>
          </a:xfrm>
          <a:prstGeom prst="rect">
            <a:avLst/>
          </a:prstGeom>
          <a:solidFill>
            <a:schemeClr val="bg1"/>
          </a:solidFill>
        </p:spPr>
        <p:txBody>
          <a:bodyPr wrap="square" rtlCol="0">
            <a:spAutoFit/>
          </a:bodyPr>
          <a:lstStyle/>
          <a:p>
            <a:pPr algn="ctr"/>
            <a:r>
              <a:rPr lang="en-US" sz="1400" dirty="0"/>
              <a:t>Epoch</a:t>
            </a:r>
          </a:p>
        </p:txBody>
      </p:sp>
      <p:sp>
        <p:nvSpPr>
          <p:cNvPr id="16" name="TextBox 15">
            <a:extLst>
              <a:ext uri="{FF2B5EF4-FFF2-40B4-BE49-F238E27FC236}">
                <a16:creationId xmlns:a16="http://schemas.microsoft.com/office/drawing/2014/main" id="{FECEDBB8-5643-B845-80EA-B9A271C91841}"/>
              </a:ext>
            </a:extLst>
          </p:cNvPr>
          <p:cNvSpPr txBox="1"/>
          <p:nvPr/>
        </p:nvSpPr>
        <p:spPr>
          <a:xfrm>
            <a:off x="1451475" y="2324623"/>
            <a:ext cx="4063959" cy="369332"/>
          </a:xfrm>
          <a:prstGeom prst="rect">
            <a:avLst/>
          </a:prstGeom>
          <a:noFill/>
          <a:ln w="12700">
            <a:solidFill>
              <a:schemeClr val="accent1">
                <a:shade val="50000"/>
                <a:alpha val="0"/>
              </a:schemeClr>
            </a:solidFill>
          </a:ln>
        </p:spPr>
        <p:txBody>
          <a:bodyPr wrap="square" rtlCol="0">
            <a:spAutoFit/>
          </a:bodyPr>
          <a:lstStyle/>
          <a:p>
            <a:pPr algn="ctr"/>
            <a:r>
              <a:rPr lang="en-US" b="1" dirty="0"/>
              <a:t>Training Accuracy as a Function of K-</a:t>
            </a:r>
            <a:r>
              <a:rPr lang="en-US" b="1" dirty="0" err="1"/>
              <a:t>mer</a:t>
            </a:r>
            <a:endParaRPr lang="en-US" b="1" dirty="0"/>
          </a:p>
        </p:txBody>
      </p:sp>
      <p:sp>
        <p:nvSpPr>
          <p:cNvPr id="17" name="TextBox 16">
            <a:extLst>
              <a:ext uri="{FF2B5EF4-FFF2-40B4-BE49-F238E27FC236}">
                <a16:creationId xmlns:a16="http://schemas.microsoft.com/office/drawing/2014/main" id="{D013EA51-3C6A-2544-9174-8EB06F153AD7}"/>
              </a:ext>
            </a:extLst>
          </p:cNvPr>
          <p:cNvSpPr txBox="1"/>
          <p:nvPr/>
        </p:nvSpPr>
        <p:spPr>
          <a:xfrm>
            <a:off x="6993121" y="2329268"/>
            <a:ext cx="3942414" cy="369332"/>
          </a:xfrm>
          <a:prstGeom prst="rect">
            <a:avLst/>
          </a:prstGeom>
          <a:noFill/>
          <a:ln w="12700">
            <a:solidFill>
              <a:schemeClr val="accent1">
                <a:shade val="50000"/>
                <a:alpha val="0"/>
              </a:schemeClr>
            </a:solidFill>
          </a:ln>
        </p:spPr>
        <p:txBody>
          <a:bodyPr wrap="square" rtlCol="0">
            <a:spAutoFit/>
          </a:bodyPr>
          <a:lstStyle/>
          <a:p>
            <a:pPr algn="ctr"/>
            <a:r>
              <a:rPr lang="en-US" b="1" dirty="0"/>
              <a:t>Testing Accuracy as a Function of K-</a:t>
            </a:r>
            <a:r>
              <a:rPr lang="en-US" b="1" dirty="0" err="1"/>
              <a:t>mer</a:t>
            </a:r>
            <a:endParaRPr lang="en-US" b="1" dirty="0"/>
          </a:p>
        </p:txBody>
      </p:sp>
    </p:spTree>
    <p:extLst>
      <p:ext uri="{BB962C8B-B14F-4D97-AF65-F5344CB8AC3E}">
        <p14:creationId xmlns:p14="http://schemas.microsoft.com/office/powerpoint/2010/main" val="9132452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1F1F318-9C7B-9242-9CE3-6CDB523615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480" y="2393307"/>
            <a:ext cx="11353800" cy="2395837"/>
          </a:xfrm>
          <a:prstGeom prst="rect">
            <a:avLst/>
          </a:prstGeom>
        </p:spPr>
      </p:pic>
      <p:sp>
        <p:nvSpPr>
          <p:cNvPr id="4" name="Rectangle 3">
            <a:extLst>
              <a:ext uri="{FF2B5EF4-FFF2-40B4-BE49-F238E27FC236}">
                <a16:creationId xmlns:a16="http://schemas.microsoft.com/office/drawing/2014/main" id="{BD9D844E-4F04-0A43-99B3-7B336F73EA50}"/>
              </a:ext>
            </a:extLst>
          </p:cNvPr>
          <p:cNvSpPr/>
          <p:nvPr/>
        </p:nvSpPr>
        <p:spPr>
          <a:xfrm>
            <a:off x="6288263" y="2248660"/>
            <a:ext cx="1911362" cy="2685130"/>
          </a:xfrm>
          <a:prstGeom prst="rect">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1960DFA-E463-D849-A61D-2C181C87D044}"/>
              </a:ext>
            </a:extLst>
          </p:cNvPr>
          <p:cNvSpPr/>
          <p:nvPr/>
        </p:nvSpPr>
        <p:spPr>
          <a:xfrm>
            <a:off x="10028424" y="2248660"/>
            <a:ext cx="1743856" cy="2685130"/>
          </a:xfrm>
          <a:prstGeom prst="rect">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DC3E5D7F-11AD-5441-A707-DA013F927A3A}"/>
              </a:ext>
            </a:extLst>
          </p:cNvPr>
          <p:cNvCxnSpPr/>
          <p:nvPr/>
        </p:nvCxnSpPr>
        <p:spPr>
          <a:xfrm>
            <a:off x="838200" y="1493949"/>
            <a:ext cx="10515600" cy="0"/>
          </a:xfrm>
          <a:prstGeom prst="line">
            <a:avLst/>
          </a:prstGeom>
          <a:ln w="63500" cmpd="sng">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5A7EF496-66A4-4E45-82B0-8EF8E082BF6C}"/>
              </a:ext>
            </a:extLst>
          </p:cNvPr>
          <p:cNvSpPr txBox="1">
            <a:spLocks/>
          </p:cNvSpPr>
          <p:nvPr/>
        </p:nvSpPr>
        <p:spPr>
          <a:xfrm>
            <a:off x="838200" y="365126"/>
            <a:ext cx="10515600" cy="9485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rgbClr val="C00000"/>
                </a:solidFill>
                <a:latin typeface="+mn-lt"/>
              </a:rPr>
              <a:t>Evaluation of End-to-End Genome Annotation using Deep Networks</a:t>
            </a:r>
          </a:p>
        </p:txBody>
      </p:sp>
    </p:spTree>
    <p:extLst>
      <p:ext uri="{BB962C8B-B14F-4D97-AF65-F5344CB8AC3E}">
        <p14:creationId xmlns:p14="http://schemas.microsoft.com/office/powerpoint/2010/main" val="39820513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6598" y="3809706"/>
            <a:ext cx="1390956" cy="286728"/>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sz="1000" b="1" dirty="0">
                <a:solidFill>
                  <a:schemeClr val="tx1"/>
                </a:solidFill>
              </a:rPr>
              <a:t>Intergenic</a:t>
            </a:r>
          </a:p>
        </p:txBody>
      </p:sp>
      <p:sp>
        <p:nvSpPr>
          <p:cNvPr id="6" name="Rectangle 5"/>
          <p:cNvSpPr/>
          <p:nvPr/>
        </p:nvSpPr>
        <p:spPr>
          <a:xfrm>
            <a:off x="1847277" y="3814265"/>
            <a:ext cx="974350" cy="282169"/>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sz="1000" b="1" dirty="0">
                <a:solidFill>
                  <a:schemeClr val="tx1"/>
                </a:solidFill>
              </a:rPr>
              <a:t>Promoter</a:t>
            </a:r>
          </a:p>
        </p:txBody>
      </p:sp>
      <p:sp>
        <p:nvSpPr>
          <p:cNvPr id="8" name="Rectangle 7"/>
          <p:cNvSpPr/>
          <p:nvPr/>
        </p:nvSpPr>
        <p:spPr>
          <a:xfrm>
            <a:off x="3508605" y="3799871"/>
            <a:ext cx="510746" cy="296563"/>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sz="1000" b="1" dirty="0">
                <a:solidFill>
                  <a:schemeClr val="tx1"/>
                </a:solidFill>
              </a:rPr>
              <a:t>Start</a:t>
            </a:r>
          </a:p>
        </p:txBody>
      </p:sp>
      <p:sp>
        <p:nvSpPr>
          <p:cNvPr id="10" name="Rectangle 9"/>
          <p:cNvSpPr/>
          <p:nvPr/>
        </p:nvSpPr>
        <p:spPr>
          <a:xfrm>
            <a:off x="4198853" y="3809706"/>
            <a:ext cx="3244430" cy="297572"/>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sz="1000" b="1" dirty="0">
                <a:solidFill>
                  <a:schemeClr val="tx1"/>
                </a:solidFill>
              </a:rPr>
              <a:t>Protein Coding Sequence</a:t>
            </a:r>
          </a:p>
        </p:txBody>
      </p:sp>
      <p:sp>
        <p:nvSpPr>
          <p:cNvPr id="13" name="Rectangle 12"/>
          <p:cNvSpPr/>
          <p:nvPr/>
        </p:nvSpPr>
        <p:spPr>
          <a:xfrm>
            <a:off x="7636676" y="3809706"/>
            <a:ext cx="510746" cy="296563"/>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sz="1000" b="1" dirty="0">
                <a:solidFill>
                  <a:schemeClr val="tx1"/>
                </a:solidFill>
              </a:rPr>
              <a:t>Stop</a:t>
            </a:r>
          </a:p>
        </p:txBody>
      </p:sp>
      <p:sp>
        <p:nvSpPr>
          <p:cNvPr id="15" name="Rectangle 14"/>
          <p:cNvSpPr/>
          <p:nvPr/>
        </p:nvSpPr>
        <p:spPr>
          <a:xfrm>
            <a:off x="8326923" y="3809706"/>
            <a:ext cx="1613855" cy="296563"/>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sz="1000" b="1" dirty="0">
                <a:solidFill>
                  <a:schemeClr val="tx1"/>
                </a:solidFill>
              </a:rPr>
              <a:t>Intergenic</a:t>
            </a:r>
          </a:p>
        </p:txBody>
      </p:sp>
      <p:sp>
        <p:nvSpPr>
          <p:cNvPr id="16" name="Left Brace 15"/>
          <p:cNvSpPr/>
          <p:nvPr/>
        </p:nvSpPr>
        <p:spPr>
          <a:xfrm rot="16200000" flipV="1">
            <a:off x="3672562" y="2584446"/>
            <a:ext cx="182880" cy="338328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Left Brace 19"/>
          <p:cNvSpPr/>
          <p:nvPr/>
        </p:nvSpPr>
        <p:spPr>
          <a:xfrm rot="16200000" flipV="1">
            <a:off x="7829255" y="2584119"/>
            <a:ext cx="182880" cy="338328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Left Brace 20"/>
          <p:cNvSpPr/>
          <p:nvPr/>
        </p:nvSpPr>
        <p:spPr>
          <a:xfrm rot="16200000" flipH="1" flipV="1">
            <a:off x="3933697" y="1938414"/>
            <a:ext cx="182880" cy="338328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Right Arrow 18"/>
          <p:cNvSpPr/>
          <p:nvPr/>
        </p:nvSpPr>
        <p:spPr>
          <a:xfrm>
            <a:off x="4032999" y="3371938"/>
            <a:ext cx="3603677" cy="2082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2780373" y="4557291"/>
            <a:ext cx="1983342" cy="246221"/>
          </a:xfrm>
          <a:prstGeom prst="rect">
            <a:avLst/>
          </a:prstGeom>
          <a:noFill/>
        </p:spPr>
        <p:txBody>
          <a:bodyPr wrap="square" rtlCol="0">
            <a:spAutoFit/>
          </a:bodyPr>
          <a:lstStyle/>
          <a:p>
            <a:r>
              <a:rPr lang="en-US" sz="1000" b="1" dirty="0"/>
              <a:t>Model-1 Identifies Start of gene</a:t>
            </a:r>
          </a:p>
        </p:txBody>
      </p:sp>
      <p:sp>
        <p:nvSpPr>
          <p:cNvPr id="24" name="TextBox 23"/>
          <p:cNvSpPr txBox="1"/>
          <p:nvPr/>
        </p:nvSpPr>
        <p:spPr>
          <a:xfrm>
            <a:off x="6935643" y="4565119"/>
            <a:ext cx="1983342" cy="246221"/>
          </a:xfrm>
          <a:prstGeom prst="rect">
            <a:avLst/>
          </a:prstGeom>
          <a:noFill/>
        </p:spPr>
        <p:txBody>
          <a:bodyPr wrap="square" rtlCol="0">
            <a:spAutoFit/>
          </a:bodyPr>
          <a:lstStyle/>
          <a:p>
            <a:r>
              <a:rPr lang="en-US" sz="1000" b="1" dirty="0"/>
              <a:t>Model-2 Identifies Stop of gene</a:t>
            </a:r>
          </a:p>
        </p:txBody>
      </p:sp>
      <p:sp>
        <p:nvSpPr>
          <p:cNvPr id="25" name="TextBox 24"/>
          <p:cNvSpPr txBox="1"/>
          <p:nvPr/>
        </p:nvSpPr>
        <p:spPr>
          <a:xfrm>
            <a:off x="4314289" y="2839830"/>
            <a:ext cx="2405809" cy="400110"/>
          </a:xfrm>
          <a:prstGeom prst="rect">
            <a:avLst/>
          </a:prstGeom>
          <a:noFill/>
        </p:spPr>
        <p:txBody>
          <a:bodyPr wrap="square" rtlCol="0">
            <a:spAutoFit/>
          </a:bodyPr>
          <a:lstStyle/>
          <a:p>
            <a:pPr algn="ctr"/>
            <a:r>
              <a:rPr lang="en-US" sz="1000" b="1" dirty="0"/>
              <a:t>Model-3 predicts if a nucleotide belongs to protein coding sequence</a:t>
            </a:r>
          </a:p>
        </p:txBody>
      </p:sp>
      <p:pic>
        <p:nvPicPr>
          <p:cNvPr id="1024" name="Picture 1023"/>
          <p:cNvPicPr>
            <a:picLocks noChangeAspect="1"/>
          </p:cNvPicPr>
          <p:nvPr/>
        </p:nvPicPr>
        <p:blipFill>
          <a:blip r:embed="rId3"/>
          <a:stretch>
            <a:fillRect/>
          </a:stretch>
        </p:blipFill>
        <p:spPr>
          <a:xfrm>
            <a:off x="2166761" y="4316642"/>
            <a:ext cx="628650" cy="857250"/>
          </a:xfrm>
          <a:prstGeom prst="rect">
            <a:avLst/>
          </a:prstGeom>
        </p:spPr>
      </p:pic>
      <p:pic>
        <p:nvPicPr>
          <p:cNvPr id="34" name="Picture 33"/>
          <p:cNvPicPr>
            <a:picLocks noChangeAspect="1"/>
          </p:cNvPicPr>
          <p:nvPr/>
        </p:nvPicPr>
        <p:blipFill>
          <a:blip r:embed="rId3"/>
          <a:stretch>
            <a:fillRect/>
          </a:stretch>
        </p:blipFill>
        <p:spPr>
          <a:xfrm>
            <a:off x="6295647" y="4316642"/>
            <a:ext cx="628650" cy="857250"/>
          </a:xfrm>
          <a:prstGeom prst="rect">
            <a:avLst/>
          </a:prstGeom>
        </p:spPr>
      </p:pic>
      <p:pic>
        <p:nvPicPr>
          <p:cNvPr id="35" name="Picture 34"/>
          <p:cNvPicPr>
            <a:picLocks noChangeAspect="1"/>
          </p:cNvPicPr>
          <p:nvPr/>
        </p:nvPicPr>
        <p:blipFill>
          <a:blip r:embed="rId3"/>
          <a:stretch>
            <a:fillRect/>
          </a:stretch>
        </p:blipFill>
        <p:spPr>
          <a:xfrm rot="10800000">
            <a:off x="3705026" y="2559824"/>
            <a:ext cx="628650" cy="857250"/>
          </a:xfrm>
          <a:prstGeom prst="rect">
            <a:avLst/>
          </a:prstGeom>
        </p:spPr>
      </p:pic>
      <p:sp>
        <p:nvSpPr>
          <p:cNvPr id="1033" name="Right Arrow 1032"/>
          <p:cNvSpPr/>
          <p:nvPr/>
        </p:nvSpPr>
        <p:spPr>
          <a:xfrm>
            <a:off x="10134172" y="3580147"/>
            <a:ext cx="342052" cy="3033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4" name="Rectangle 1033"/>
          <p:cNvSpPr/>
          <p:nvPr/>
        </p:nvSpPr>
        <p:spPr>
          <a:xfrm>
            <a:off x="346597" y="2143593"/>
            <a:ext cx="2315957" cy="1396968"/>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Train 3 models:</a:t>
            </a:r>
          </a:p>
          <a:p>
            <a:r>
              <a:rPr lang="en-US" sz="1600" dirty="0">
                <a:solidFill>
                  <a:schemeClr val="tx1"/>
                </a:solidFill>
              </a:rPr>
              <a:t>- Classify start codon</a:t>
            </a:r>
          </a:p>
          <a:p>
            <a:r>
              <a:rPr lang="en-US" sz="1600" dirty="0">
                <a:solidFill>
                  <a:schemeClr val="tx1"/>
                </a:solidFill>
              </a:rPr>
              <a:t>- Classify stop codon</a:t>
            </a:r>
          </a:p>
          <a:p>
            <a:r>
              <a:rPr lang="en-US" sz="1600" dirty="0">
                <a:solidFill>
                  <a:schemeClr val="tx1"/>
                </a:solidFill>
              </a:rPr>
              <a:t>- Classify protein coding nucleotides</a:t>
            </a:r>
          </a:p>
        </p:txBody>
      </p:sp>
      <p:sp>
        <p:nvSpPr>
          <p:cNvPr id="1038" name="Rectangle 1037"/>
          <p:cNvSpPr/>
          <p:nvPr/>
        </p:nvSpPr>
        <p:spPr>
          <a:xfrm>
            <a:off x="10655725" y="3361965"/>
            <a:ext cx="1459389" cy="1172372"/>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Scoring algorithm for genome annotation</a:t>
            </a:r>
          </a:p>
        </p:txBody>
      </p:sp>
      <p:cxnSp>
        <p:nvCxnSpPr>
          <p:cNvPr id="50" name="Straight Connector 49">
            <a:extLst>
              <a:ext uri="{FF2B5EF4-FFF2-40B4-BE49-F238E27FC236}">
                <a16:creationId xmlns:a16="http://schemas.microsoft.com/office/drawing/2014/main" id="{AAEF3150-0BBE-714E-95FC-152FAA07D544}"/>
              </a:ext>
            </a:extLst>
          </p:cNvPr>
          <p:cNvCxnSpPr/>
          <p:nvPr/>
        </p:nvCxnSpPr>
        <p:spPr>
          <a:xfrm>
            <a:off x="838200" y="1493949"/>
            <a:ext cx="10515600" cy="0"/>
          </a:xfrm>
          <a:prstGeom prst="line">
            <a:avLst/>
          </a:prstGeom>
          <a:ln w="63500" cmpd="sng">
            <a:solidFill>
              <a:srgbClr val="C00000"/>
            </a:solidFill>
          </a:ln>
        </p:spPr>
        <p:style>
          <a:lnRef idx="1">
            <a:schemeClr val="accent1"/>
          </a:lnRef>
          <a:fillRef idx="0">
            <a:schemeClr val="accent1"/>
          </a:fillRef>
          <a:effectRef idx="0">
            <a:schemeClr val="accent1"/>
          </a:effectRef>
          <a:fontRef idx="minor">
            <a:schemeClr val="tx1"/>
          </a:fontRef>
        </p:style>
      </p:cxnSp>
      <p:sp>
        <p:nvSpPr>
          <p:cNvPr id="53" name="Title 1">
            <a:extLst>
              <a:ext uri="{FF2B5EF4-FFF2-40B4-BE49-F238E27FC236}">
                <a16:creationId xmlns:a16="http://schemas.microsoft.com/office/drawing/2014/main" id="{E7B18CB1-B723-3742-A281-62EA9990C93F}"/>
              </a:ext>
            </a:extLst>
          </p:cNvPr>
          <p:cNvSpPr txBox="1">
            <a:spLocks/>
          </p:cNvSpPr>
          <p:nvPr/>
        </p:nvSpPr>
        <p:spPr>
          <a:xfrm>
            <a:off x="838200" y="365126"/>
            <a:ext cx="10515600" cy="9485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rgbClr val="C00000"/>
                </a:solidFill>
                <a:latin typeface="+mn-lt"/>
              </a:rPr>
              <a:t>Workflow of </a:t>
            </a:r>
            <a:r>
              <a:rPr lang="en-US" sz="4000" dirty="0" err="1">
                <a:solidFill>
                  <a:srgbClr val="C00000"/>
                </a:solidFill>
                <a:latin typeface="+mn-lt"/>
              </a:rPr>
              <a:t>DeepAnnotator</a:t>
            </a:r>
            <a:r>
              <a:rPr lang="en-US" sz="4000" dirty="0">
                <a:solidFill>
                  <a:srgbClr val="C00000"/>
                </a:solidFill>
                <a:latin typeface="+mn-lt"/>
              </a:rPr>
              <a:t> Algorithms</a:t>
            </a:r>
          </a:p>
        </p:txBody>
      </p:sp>
      <p:sp>
        <p:nvSpPr>
          <p:cNvPr id="66" name="Rectangle 65">
            <a:extLst>
              <a:ext uri="{FF2B5EF4-FFF2-40B4-BE49-F238E27FC236}">
                <a16:creationId xmlns:a16="http://schemas.microsoft.com/office/drawing/2014/main" id="{45D4AB2F-ADE9-6440-8C75-92901DBA683C}"/>
              </a:ext>
            </a:extLst>
          </p:cNvPr>
          <p:cNvSpPr/>
          <p:nvPr/>
        </p:nvSpPr>
        <p:spPr>
          <a:xfrm>
            <a:off x="2963814" y="3798864"/>
            <a:ext cx="402599" cy="307405"/>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sz="1000" b="1" dirty="0">
                <a:solidFill>
                  <a:schemeClr val="tx1"/>
                </a:solidFill>
              </a:rPr>
              <a:t>RBS</a:t>
            </a:r>
          </a:p>
        </p:txBody>
      </p:sp>
      <p:sp>
        <p:nvSpPr>
          <p:cNvPr id="45" name="Slide Number Placeholder 3">
            <a:extLst>
              <a:ext uri="{FF2B5EF4-FFF2-40B4-BE49-F238E27FC236}">
                <a16:creationId xmlns:a16="http://schemas.microsoft.com/office/drawing/2014/main" id="{0BD5C8F4-8162-9F4B-97A2-54633F522F81}"/>
              </a:ext>
            </a:extLst>
          </p:cNvPr>
          <p:cNvSpPr>
            <a:spLocks noGrp="1"/>
          </p:cNvSpPr>
          <p:nvPr>
            <p:ph type="sldNum" sz="quarter" idx="12"/>
          </p:nvPr>
        </p:nvSpPr>
        <p:spPr>
          <a:xfrm>
            <a:off x="8610600" y="6356350"/>
            <a:ext cx="2743200" cy="365125"/>
          </a:xfrm>
        </p:spPr>
        <p:txBody>
          <a:bodyPr/>
          <a:lstStyle/>
          <a:p>
            <a:fld id="{6592A84D-4AA4-46FC-ACFA-41E5AD4DBDB9}" type="slidenum">
              <a:rPr lang="en-US" smtClean="0"/>
              <a:t>28</a:t>
            </a:fld>
            <a:endParaRPr lang="en-US" dirty="0"/>
          </a:p>
        </p:txBody>
      </p:sp>
    </p:spTree>
    <p:extLst>
      <p:ext uri="{BB962C8B-B14F-4D97-AF65-F5344CB8AC3E}">
        <p14:creationId xmlns:p14="http://schemas.microsoft.com/office/powerpoint/2010/main" val="2393081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3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P spid="21" grpId="0" animBg="1"/>
      <p:bldP spid="19" grpId="0" animBg="1"/>
      <p:bldP spid="22" grpId="0"/>
      <p:bldP spid="24" grpId="0"/>
      <p:bldP spid="25" grpId="0"/>
      <p:bldP spid="1033" grpId="0" animBg="1"/>
      <p:bldP spid="103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33929" y="4054110"/>
            <a:ext cx="943063" cy="282167"/>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sz="1000" b="1" dirty="0">
                <a:solidFill>
                  <a:schemeClr val="tx1"/>
                </a:solidFill>
              </a:rPr>
              <a:t>Intergenic</a:t>
            </a:r>
          </a:p>
        </p:txBody>
      </p:sp>
      <p:sp>
        <p:nvSpPr>
          <p:cNvPr id="6" name="Rectangle 5"/>
          <p:cNvSpPr/>
          <p:nvPr/>
        </p:nvSpPr>
        <p:spPr>
          <a:xfrm>
            <a:off x="2686716" y="4054109"/>
            <a:ext cx="974350" cy="282169"/>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sz="1000" b="1" dirty="0">
                <a:solidFill>
                  <a:schemeClr val="tx1"/>
                </a:solidFill>
              </a:rPr>
              <a:t>Promoter</a:t>
            </a:r>
          </a:p>
        </p:txBody>
      </p:sp>
      <p:sp>
        <p:nvSpPr>
          <p:cNvPr id="8" name="Rectangle 7"/>
          <p:cNvSpPr/>
          <p:nvPr/>
        </p:nvSpPr>
        <p:spPr>
          <a:xfrm>
            <a:off x="4348044" y="4039715"/>
            <a:ext cx="510746" cy="296563"/>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sz="1000" b="1" dirty="0">
                <a:solidFill>
                  <a:schemeClr val="tx1"/>
                </a:solidFill>
              </a:rPr>
              <a:t>Start</a:t>
            </a:r>
          </a:p>
        </p:txBody>
      </p:sp>
      <p:sp>
        <p:nvSpPr>
          <p:cNvPr id="9" name="Rectangle 8"/>
          <p:cNvSpPr/>
          <p:nvPr/>
        </p:nvSpPr>
        <p:spPr>
          <a:xfrm>
            <a:off x="5066164" y="4039714"/>
            <a:ext cx="510746" cy="296563"/>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sz="1000" b="1" dirty="0">
                <a:solidFill>
                  <a:schemeClr val="tx1"/>
                </a:solidFill>
              </a:rPr>
              <a:t>After Start</a:t>
            </a:r>
          </a:p>
        </p:txBody>
      </p:sp>
      <p:sp>
        <p:nvSpPr>
          <p:cNvPr id="10" name="Rectangle 9"/>
          <p:cNvSpPr/>
          <p:nvPr/>
        </p:nvSpPr>
        <p:spPr>
          <a:xfrm>
            <a:off x="5779826" y="4038380"/>
            <a:ext cx="1779710" cy="308741"/>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sz="1000" b="1" dirty="0">
                <a:solidFill>
                  <a:schemeClr val="tx1"/>
                </a:solidFill>
              </a:rPr>
              <a:t>Protein Coding Sequence</a:t>
            </a:r>
          </a:p>
        </p:txBody>
      </p:sp>
      <p:sp>
        <p:nvSpPr>
          <p:cNvPr id="12" name="Rectangle 11"/>
          <p:cNvSpPr/>
          <p:nvPr/>
        </p:nvSpPr>
        <p:spPr>
          <a:xfrm>
            <a:off x="7743790" y="4050558"/>
            <a:ext cx="574677" cy="296563"/>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sz="1000" b="1" dirty="0">
                <a:solidFill>
                  <a:schemeClr val="tx1"/>
                </a:solidFill>
              </a:rPr>
              <a:t>Before Stop</a:t>
            </a:r>
          </a:p>
        </p:txBody>
      </p:sp>
      <p:sp>
        <p:nvSpPr>
          <p:cNvPr id="13" name="Rectangle 12"/>
          <p:cNvSpPr/>
          <p:nvPr/>
        </p:nvSpPr>
        <p:spPr>
          <a:xfrm>
            <a:off x="8476115" y="4049550"/>
            <a:ext cx="510746" cy="296563"/>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sz="1000" b="1" dirty="0">
                <a:solidFill>
                  <a:schemeClr val="tx1"/>
                </a:solidFill>
              </a:rPr>
              <a:t>Stop</a:t>
            </a:r>
          </a:p>
        </p:txBody>
      </p:sp>
      <p:sp>
        <p:nvSpPr>
          <p:cNvPr id="14" name="Rectangle 13"/>
          <p:cNvSpPr/>
          <p:nvPr/>
        </p:nvSpPr>
        <p:spPr>
          <a:xfrm>
            <a:off x="9189777" y="4049550"/>
            <a:ext cx="510746" cy="296563"/>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sz="1000" b="1" dirty="0">
                <a:solidFill>
                  <a:schemeClr val="tx1"/>
                </a:solidFill>
              </a:rPr>
              <a:t>After Stop</a:t>
            </a:r>
          </a:p>
        </p:txBody>
      </p:sp>
      <p:cxnSp>
        <p:nvCxnSpPr>
          <p:cNvPr id="50" name="Straight Connector 49">
            <a:extLst>
              <a:ext uri="{FF2B5EF4-FFF2-40B4-BE49-F238E27FC236}">
                <a16:creationId xmlns:a16="http://schemas.microsoft.com/office/drawing/2014/main" id="{AAEF3150-0BBE-714E-95FC-152FAA07D544}"/>
              </a:ext>
            </a:extLst>
          </p:cNvPr>
          <p:cNvCxnSpPr/>
          <p:nvPr/>
        </p:nvCxnSpPr>
        <p:spPr>
          <a:xfrm>
            <a:off x="838200" y="1493949"/>
            <a:ext cx="10515600" cy="0"/>
          </a:xfrm>
          <a:prstGeom prst="line">
            <a:avLst/>
          </a:prstGeom>
          <a:ln w="63500" cmpd="sng">
            <a:solidFill>
              <a:srgbClr val="C00000"/>
            </a:solidFill>
          </a:ln>
        </p:spPr>
        <p:style>
          <a:lnRef idx="1">
            <a:schemeClr val="accent1"/>
          </a:lnRef>
          <a:fillRef idx="0">
            <a:schemeClr val="accent1"/>
          </a:fillRef>
          <a:effectRef idx="0">
            <a:schemeClr val="accent1"/>
          </a:effectRef>
          <a:fontRef idx="minor">
            <a:schemeClr val="tx1"/>
          </a:fontRef>
        </p:style>
      </p:cxnSp>
      <p:sp>
        <p:nvSpPr>
          <p:cNvPr id="53" name="Title 1">
            <a:extLst>
              <a:ext uri="{FF2B5EF4-FFF2-40B4-BE49-F238E27FC236}">
                <a16:creationId xmlns:a16="http://schemas.microsoft.com/office/drawing/2014/main" id="{E7B18CB1-B723-3742-A281-62EA9990C93F}"/>
              </a:ext>
            </a:extLst>
          </p:cNvPr>
          <p:cNvSpPr txBox="1">
            <a:spLocks/>
          </p:cNvSpPr>
          <p:nvPr/>
        </p:nvSpPr>
        <p:spPr>
          <a:xfrm>
            <a:off x="838200" y="365126"/>
            <a:ext cx="10515600" cy="9485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rgbClr val="C00000"/>
                </a:solidFill>
                <a:latin typeface="+mn-lt"/>
              </a:rPr>
              <a:t>Training Dataset for Whole Genome Annotation</a:t>
            </a:r>
          </a:p>
        </p:txBody>
      </p:sp>
      <p:sp>
        <p:nvSpPr>
          <p:cNvPr id="66" name="Rectangle 65">
            <a:extLst>
              <a:ext uri="{FF2B5EF4-FFF2-40B4-BE49-F238E27FC236}">
                <a16:creationId xmlns:a16="http://schemas.microsoft.com/office/drawing/2014/main" id="{45D4AB2F-ADE9-6440-8C75-92901DBA683C}"/>
              </a:ext>
            </a:extLst>
          </p:cNvPr>
          <p:cNvSpPr/>
          <p:nvPr/>
        </p:nvSpPr>
        <p:spPr>
          <a:xfrm>
            <a:off x="3803253" y="4038708"/>
            <a:ext cx="402599" cy="307405"/>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sz="1000" b="1" dirty="0">
                <a:solidFill>
                  <a:schemeClr val="tx1"/>
                </a:solidFill>
              </a:rPr>
              <a:t>RBS</a:t>
            </a:r>
          </a:p>
        </p:txBody>
      </p:sp>
      <p:sp>
        <p:nvSpPr>
          <p:cNvPr id="45" name="Rounded Rectangle 44">
            <a:extLst>
              <a:ext uri="{FF2B5EF4-FFF2-40B4-BE49-F238E27FC236}">
                <a16:creationId xmlns:a16="http://schemas.microsoft.com/office/drawing/2014/main" id="{FB64BF5B-8B72-0C4A-B931-91CF96132EEE}"/>
              </a:ext>
            </a:extLst>
          </p:cNvPr>
          <p:cNvSpPr/>
          <p:nvPr/>
        </p:nvSpPr>
        <p:spPr>
          <a:xfrm>
            <a:off x="1630669" y="2089066"/>
            <a:ext cx="2030397" cy="460027"/>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rPr>
              <a:t>Positive Dataset:</a:t>
            </a:r>
          </a:p>
        </p:txBody>
      </p:sp>
      <p:sp>
        <p:nvSpPr>
          <p:cNvPr id="47" name="Rectangle 46">
            <a:extLst>
              <a:ext uri="{FF2B5EF4-FFF2-40B4-BE49-F238E27FC236}">
                <a16:creationId xmlns:a16="http://schemas.microsoft.com/office/drawing/2014/main" id="{F9C8584E-BB1A-0A48-80E1-752DFF69431A}"/>
              </a:ext>
            </a:extLst>
          </p:cNvPr>
          <p:cNvSpPr/>
          <p:nvPr/>
        </p:nvSpPr>
        <p:spPr>
          <a:xfrm>
            <a:off x="9903439" y="4054110"/>
            <a:ext cx="943063" cy="282167"/>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sz="1000" b="1" dirty="0">
                <a:solidFill>
                  <a:schemeClr val="tx1"/>
                </a:solidFill>
              </a:rPr>
              <a:t>Intergenic</a:t>
            </a:r>
          </a:p>
        </p:txBody>
      </p:sp>
      <p:sp>
        <p:nvSpPr>
          <p:cNvPr id="2" name="Left-Right Arrow 1">
            <a:extLst>
              <a:ext uri="{FF2B5EF4-FFF2-40B4-BE49-F238E27FC236}">
                <a16:creationId xmlns:a16="http://schemas.microsoft.com/office/drawing/2014/main" id="{3D01D116-D451-5940-9E03-9FAE523AFB28}"/>
              </a:ext>
            </a:extLst>
          </p:cNvPr>
          <p:cNvSpPr/>
          <p:nvPr/>
        </p:nvSpPr>
        <p:spPr>
          <a:xfrm>
            <a:off x="2450721" y="4527022"/>
            <a:ext cx="3500376" cy="16349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F3658009-BB23-B647-A66C-F9D3818E630F}"/>
                  </a:ext>
                </a:extLst>
              </p:cNvPr>
              <p:cNvSpPr txBox="1"/>
              <p:nvPr/>
            </p:nvSpPr>
            <p:spPr>
              <a:xfrm>
                <a:off x="2334632" y="4882193"/>
                <a:ext cx="3736385" cy="646331"/>
              </a:xfrm>
              <a:prstGeom prst="rect">
                <a:avLst/>
              </a:prstGeom>
              <a:noFill/>
              <a:ln w="63500">
                <a:solidFill>
                  <a:schemeClr val="accent4">
                    <a:lumMod val="60000"/>
                    <a:lumOff val="40000"/>
                  </a:schemeClr>
                </a:solidFill>
              </a:ln>
            </p:spPr>
            <p:txBody>
              <a:bodyPr wrap="square" rtlCol="0">
                <a:spAutoFit/>
              </a:bodyPr>
              <a:lstStyle/>
              <a:p>
                <a:pPr algn="ctr"/>
                <a:r>
                  <a:rPr lang="en-US" dirty="0"/>
                  <a:t>Cut 101 bases around each start codon for training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𝐷𝑒𝑒𝑝</m:t>
                        </m:r>
                      </m:e>
                      <m:sub>
                        <m:r>
                          <a:rPr lang="en-US" b="0" i="1" smtClean="0">
                            <a:latin typeface="Cambria Math" panose="02040503050406030204" pitchFamily="18" charset="0"/>
                          </a:rPr>
                          <m:t>𝑠𝑡𝑎𝑟𝑡</m:t>
                        </m:r>
                      </m:sub>
                    </m:sSub>
                  </m:oMath>
                </a14:m>
                <a:endParaRPr lang="en-US" dirty="0"/>
              </a:p>
            </p:txBody>
          </p:sp>
        </mc:Choice>
        <mc:Fallback xmlns="">
          <p:sp>
            <p:nvSpPr>
              <p:cNvPr id="3" name="TextBox 2">
                <a:extLst>
                  <a:ext uri="{FF2B5EF4-FFF2-40B4-BE49-F238E27FC236}">
                    <a16:creationId xmlns:a16="http://schemas.microsoft.com/office/drawing/2014/main" id="{F3658009-BB23-B647-A66C-F9D3818E630F}"/>
                  </a:ext>
                </a:extLst>
              </p:cNvPr>
              <p:cNvSpPr txBox="1">
                <a:spLocks noRot="1" noChangeAspect="1" noMove="1" noResize="1" noEditPoints="1" noAdjustHandles="1" noChangeArrowheads="1" noChangeShapeType="1" noTextEdit="1"/>
              </p:cNvSpPr>
              <p:nvPr/>
            </p:nvSpPr>
            <p:spPr>
              <a:xfrm>
                <a:off x="2334632" y="4882193"/>
                <a:ext cx="3736385" cy="646331"/>
              </a:xfrm>
              <a:prstGeom prst="rect">
                <a:avLst/>
              </a:prstGeom>
              <a:blipFill>
                <a:blip r:embed="rId3"/>
                <a:stretch>
                  <a:fillRect b="-8772"/>
                </a:stretch>
              </a:blipFill>
              <a:ln w="63500">
                <a:solidFill>
                  <a:schemeClr val="accent4">
                    <a:lumMod val="60000"/>
                    <a:lumOff val="40000"/>
                  </a:schemeClr>
                </a:solidFill>
              </a:ln>
            </p:spPr>
            <p:txBody>
              <a:bodyPr/>
              <a:lstStyle/>
              <a:p>
                <a:r>
                  <a:rPr lang="en-US">
                    <a:noFill/>
                  </a:rPr>
                  <a:t> </a:t>
                </a:r>
              </a:p>
            </p:txBody>
          </p:sp>
        </mc:Fallback>
      </mc:AlternateContent>
      <p:sp>
        <p:nvSpPr>
          <p:cNvPr id="58" name="Left-Right Arrow 57">
            <a:extLst>
              <a:ext uri="{FF2B5EF4-FFF2-40B4-BE49-F238E27FC236}">
                <a16:creationId xmlns:a16="http://schemas.microsoft.com/office/drawing/2014/main" id="{3A3231B4-3DED-B947-8769-87B58BBC263F}"/>
              </a:ext>
            </a:extLst>
          </p:cNvPr>
          <p:cNvSpPr/>
          <p:nvPr/>
        </p:nvSpPr>
        <p:spPr>
          <a:xfrm>
            <a:off x="7110118" y="4527022"/>
            <a:ext cx="3500376" cy="16349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D7AFDFCB-EFA9-4F42-AC1C-C8F811B00299}"/>
                  </a:ext>
                </a:extLst>
              </p:cNvPr>
              <p:cNvSpPr txBox="1"/>
              <p:nvPr/>
            </p:nvSpPr>
            <p:spPr>
              <a:xfrm>
                <a:off x="7110117" y="4870418"/>
                <a:ext cx="3736385" cy="667747"/>
              </a:xfrm>
              <a:prstGeom prst="rect">
                <a:avLst/>
              </a:prstGeom>
              <a:noFill/>
              <a:ln w="63500">
                <a:solidFill>
                  <a:schemeClr val="accent2">
                    <a:lumMod val="60000"/>
                    <a:lumOff val="40000"/>
                  </a:schemeClr>
                </a:solidFill>
              </a:ln>
            </p:spPr>
            <p:txBody>
              <a:bodyPr wrap="square" rtlCol="0">
                <a:spAutoFit/>
              </a:bodyPr>
              <a:lstStyle/>
              <a:p>
                <a:pPr algn="ctr"/>
                <a:r>
                  <a:rPr lang="en-US" dirty="0"/>
                  <a:t>Cut 101 bases around each stop codon for training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𝐷𝑒𝑒𝑝</m:t>
                        </m:r>
                      </m:e>
                      <m:sub>
                        <m:r>
                          <a:rPr lang="en-US" b="0" i="1" smtClean="0">
                            <a:latin typeface="Cambria Math" panose="02040503050406030204" pitchFamily="18" charset="0"/>
                          </a:rPr>
                          <m:t>𝑠𝑡𝑜𝑝</m:t>
                        </m:r>
                      </m:sub>
                    </m:sSub>
                  </m:oMath>
                </a14:m>
                <a:endParaRPr lang="en-US" dirty="0"/>
              </a:p>
            </p:txBody>
          </p:sp>
        </mc:Choice>
        <mc:Fallback xmlns="">
          <p:sp>
            <p:nvSpPr>
              <p:cNvPr id="67" name="TextBox 66">
                <a:extLst>
                  <a:ext uri="{FF2B5EF4-FFF2-40B4-BE49-F238E27FC236}">
                    <a16:creationId xmlns:a16="http://schemas.microsoft.com/office/drawing/2014/main" id="{D7AFDFCB-EFA9-4F42-AC1C-C8F811B00299}"/>
                  </a:ext>
                </a:extLst>
              </p:cNvPr>
              <p:cNvSpPr txBox="1">
                <a:spLocks noRot="1" noChangeAspect="1" noMove="1" noResize="1" noEditPoints="1" noAdjustHandles="1" noChangeArrowheads="1" noChangeShapeType="1" noTextEdit="1"/>
              </p:cNvSpPr>
              <p:nvPr/>
            </p:nvSpPr>
            <p:spPr>
              <a:xfrm>
                <a:off x="7110117" y="4870418"/>
                <a:ext cx="3736385" cy="667747"/>
              </a:xfrm>
              <a:prstGeom prst="rect">
                <a:avLst/>
              </a:prstGeom>
              <a:blipFill>
                <a:blip r:embed="rId4"/>
                <a:stretch>
                  <a:fillRect b="-5085"/>
                </a:stretch>
              </a:blipFill>
              <a:ln w="63500">
                <a:solidFill>
                  <a:schemeClr val="accent2">
                    <a:lumMod val="60000"/>
                    <a:lumOff val="40000"/>
                  </a:schemeClr>
                </a:solidFill>
              </a:ln>
            </p:spPr>
            <p:txBody>
              <a:bodyPr/>
              <a:lstStyle/>
              <a:p>
                <a:r>
                  <a:rPr lang="en-US">
                    <a:noFill/>
                  </a:rPr>
                  <a:t> </a:t>
                </a:r>
              </a:p>
            </p:txBody>
          </p:sp>
        </mc:Fallback>
      </mc:AlternateContent>
      <p:sp>
        <p:nvSpPr>
          <p:cNvPr id="68" name="Left-Right Arrow 67">
            <a:extLst>
              <a:ext uri="{FF2B5EF4-FFF2-40B4-BE49-F238E27FC236}">
                <a16:creationId xmlns:a16="http://schemas.microsoft.com/office/drawing/2014/main" id="{6F06B108-C7F9-7A48-8CBF-56BCC8F1917B}"/>
              </a:ext>
            </a:extLst>
          </p:cNvPr>
          <p:cNvSpPr/>
          <p:nvPr/>
        </p:nvSpPr>
        <p:spPr>
          <a:xfrm>
            <a:off x="4761932" y="3631755"/>
            <a:ext cx="3500376" cy="16349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9" name="TextBox 68">
                <a:extLst>
                  <a:ext uri="{FF2B5EF4-FFF2-40B4-BE49-F238E27FC236}">
                    <a16:creationId xmlns:a16="http://schemas.microsoft.com/office/drawing/2014/main" id="{D26F561D-FE2B-FD48-85C0-EA2319D7DD8E}"/>
                  </a:ext>
                </a:extLst>
              </p:cNvPr>
              <p:cNvSpPr txBox="1"/>
              <p:nvPr/>
            </p:nvSpPr>
            <p:spPr>
              <a:xfrm>
                <a:off x="4200909" y="2762809"/>
                <a:ext cx="4450047" cy="667747"/>
              </a:xfrm>
              <a:prstGeom prst="rect">
                <a:avLst/>
              </a:prstGeom>
              <a:noFill/>
              <a:ln w="63500">
                <a:solidFill>
                  <a:schemeClr val="accent2">
                    <a:lumMod val="60000"/>
                    <a:lumOff val="40000"/>
                  </a:schemeClr>
                </a:solidFill>
              </a:ln>
            </p:spPr>
            <p:txBody>
              <a:bodyPr wrap="square" rtlCol="0">
                <a:spAutoFit/>
              </a:bodyPr>
              <a:lstStyle/>
              <a:p>
                <a:pPr algn="ctr"/>
                <a:r>
                  <a:rPr lang="en-US" dirty="0"/>
                  <a:t>Cut 101 bases around each coding sequence base within gene to train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𝐷𝑒𝑒𝑝</m:t>
                        </m:r>
                      </m:e>
                      <m:sub>
                        <m:r>
                          <a:rPr lang="en-US" b="0" i="1" smtClean="0">
                            <a:latin typeface="Cambria Math" panose="02040503050406030204" pitchFamily="18" charset="0"/>
                          </a:rPr>
                          <m:t>𝐶𝐷</m:t>
                        </m:r>
                      </m:sub>
                    </m:sSub>
                  </m:oMath>
                </a14:m>
                <a:endParaRPr lang="en-US" dirty="0"/>
              </a:p>
            </p:txBody>
          </p:sp>
        </mc:Choice>
        <mc:Fallback xmlns="">
          <p:sp>
            <p:nvSpPr>
              <p:cNvPr id="69" name="TextBox 68">
                <a:extLst>
                  <a:ext uri="{FF2B5EF4-FFF2-40B4-BE49-F238E27FC236}">
                    <a16:creationId xmlns:a16="http://schemas.microsoft.com/office/drawing/2014/main" id="{D26F561D-FE2B-FD48-85C0-EA2319D7DD8E}"/>
                  </a:ext>
                </a:extLst>
              </p:cNvPr>
              <p:cNvSpPr txBox="1">
                <a:spLocks noRot="1" noChangeAspect="1" noMove="1" noResize="1" noEditPoints="1" noAdjustHandles="1" noChangeArrowheads="1" noChangeShapeType="1" noTextEdit="1"/>
              </p:cNvSpPr>
              <p:nvPr/>
            </p:nvSpPr>
            <p:spPr>
              <a:xfrm>
                <a:off x="4200909" y="2762809"/>
                <a:ext cx="4450047" cy="667747"/>
              </a:xfrm>
              <a:prstGeom prst="rect">
                <a:avLst/>
              </a:prstGeom>
              <a:blipFill>
                <a:blip r:embed="rId5"/>
                <a:stretch>
                  <a:fillRect t="-1754" b="-5263"/>
                </a:stretch>
              </a:blipFill>
              <a:ln w="63500">
                <a:solidFill>
                  <a:schemeClr val="accent2">
                    <a:lumMod val="60000"/>
                    <a:lumOff val="40000"/>
                  </a:schemeClr>
                </a:solidFill>
              </a:ln>
            </p:spPr>
            <p:txBody>
              <a:bodyPr/>
              <a:lstStyle/>
              <a:p>
                <a:r>
                  <a:rPr lang="en-US">
                    <a:noFill/>
                  </a:rPr>
                  <a:t> </a:t>
                </a:r>
              </a:p>
            </p:txBody>
          </p:sp>
        </mc:Fallback>
      </mc:AlternateContent>
      <p:pic>
        <p:nvPicPr>
          <p:cNvPr id="70" name="Picture 69">
            <a:extLst>
              <a:ext uri="{FF2B5EF4-FFF2-40B4-BE49-F238E27FC236}">
                <a16:creationId xmlns:a16="http://schemas.microsoft.com/office/drawing/2014/main" id="{417C171E-47B6-F241-88D4-5DC9CC48FD60}"/>
              </a:ext>
            </a:extLst>
          </p:cNvPr>
          <p:cNvPicPr>
            <a:picLocks noChangeAspect="1"/>
          </p:cNvPicPr>
          <p:nvPr/>
        </p:nvPicPr>
        <p:blipFill rotWithShape="1">
          <a:blip r:embed="rId6"/>
          <a:srcRect l="20511" r="20414"/>
          <a:stretch/>
        </p:blipFill>
        <p:spPr>
          <a:xfrm>
            <a:off x="60919" y="2204169"/>
            <a:ext cx="1341778" cy="3967652"/>
          </a:xfrm>
          <a:prstGeom prst="rect">
            <a:avLst/>
          </a:prstGeom>
        </p:spPr>
      </p:pic>
      <p:sp>
        <p:nvSpPr>
          <p:cNvPr id="71" name="Curved Down Arrow 70">
            <a:extLst>
              <a:ext uri="{FF2B5EF4-FFF2-40B4-BE49-F238E27FC236}">
                <a16:creationId xmlns:a16="http://schemas.microsoft.com/office/drawing/2014/main" id="{25B204CD-F446-AB44-B60C-2E3F80B12AD3}"/>
              </a:ext>
            </a:extLst>
          </p:cNvPr>
          <p:cNvSpPr/>
          <p:nvPr/>
        </p:nvSpPr>
        <p:spPr>
          <a:xfrm rot="1766959">
            <a:off x="1243426" y="3258993"/>
            <a:ext cx="1165049" cy="408245"/>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2" name="Rounded Rectangle 71">
            <a:extLst>
              <a:ext uri="{FF2B5EF4-FFF2-40B4-BE49-F238E27FC236}">
                <a16:creationId xmlns:a16="http://schemas.microsoft.com/office/drawing/2014/main" id="{45ABEACF-0122-2941-9F4A-CA9C2B151082}"/>
              </a:ext>
            </a:extLst>
          </p:cNvPr>
          <p:cNvSpPr/>
          <p:nvPr/>
        </p:nvSpPr>
        <p:spPr>
          <a:xfrm>
            <a:off x="60919" y="6010065"/>
            <a:ext cx="1664987" cy="434714"/>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DNA Sequence</a:t>
            </a:r>
          </a:p>
        </p:txBody>
      </p:sp>
      <p:sp>
        <p:nvSpPr>
          <p:cNvPr id="73" name="Connector 72">
            <a:extLst>
              <a:ext uri="{FF2B5EF4-FFF2-40B4-BE49-F238E27FC236}">
                <a16:creationId xmlns:a16="http://schemas.microsoft.com/office/drawing/2014/main" id="{7696248A-6DF2-A340-9F95-365B45109724}"/>
              </a:ext>
            </a:extLst>
          </p:cNvPr>
          <p:cNvSpPr/>
          <p:nvPr/>
        </p:nvSpPr>
        <p:spPr>
          <a:xfrm>
            <a:off x="11049418" y="4082652"/>
            <a:ext cx="191085" cy="22508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Connector 73">
            <a:extLst>
              <a:ext uri="{FF2B5EF4-FFF2-40B4-BE49-F238E27FC236}">
                <a16:creationId xmlns:a16="http://schemas.microsoft.com/office/drawing/2014/main" id="{507C764F-9B60-C843-8DB8-D3DCBDA67CD0}"/>
              </a:ext>
            </a:extLst>
          </p:cNvPr>
          <p:cNvSpPr/>
          <p:nvPr/>
        </p:nvSpPr>
        <p:spPr>
          <a:xfrm>
            <a:off x="11443419" y="4082652"/>
            <a:ext cx="191085" cy="22508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Connector 74">
            <a:extLst>
              <a:ext uri="{FF2B5EF4-FFF2-40B4-BE49-F238E27FC236}">
                <a16:creationId xmlns:a16="http://schemas.microsoft.com/office/drawing/2014/main" id="{9A592290-CB0B-CB47-A0F5-6806A047FA8F}"/>
              </a:ext>
            </a:extLst>
          </p:cNvPr>
          <p:cNvSpPr/>
          <p:nvPr/>
        </p:nvSpPr>
        <p:spPr>
          <a:xfrm>
            <a:off x="1292440" y="4082652"/>
            <a:ext cx="191085" cy="22508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lide Number Placeholder 3">
            <a:extLst>
              <a:ext uri="{FF2B5EF4-FFF2-40B4-BE49-F238E27FC236}">
                <a16:creationId xmlns:a16="http://schemas.microsoft.com/office/drawing/2014/main" id="{69D5BE77-146F-B04E-9C2A-1CBA543A6D85}"/>
              </a:ext>
            </a:extLst>
          </p:cNvPr>
          <p:cNvSpPr>
            <a:spLocks noGrp="1"/>
          </p:cNvSpPr>
          <p:nvPr>
            <p:ph type="sldNum" sz="quarter" idx="12"/>
          </p:nvPr>
        </p:nvSpPr>
        <p:spPr>
          <a:xfrm>
            <a:off x="8610600" y="6356350"/>
            <a:ext cx="2743200" cy="365125"/>
          </a:xfrm>
        </p:spPr>
        <p:txBody>
          <a:bodyPr/>
          <a:lstStyle/>
          <a:p>
            <a:fld id="{6592A84D-4AA4-46FC-ACFA-41E5AD4DBDB9}" type="slidenum">
              <a:rPr lang="en-US" smtClean="0"/>
              <a:t>29</a:t>
            </a:fld>
            <a:endParaRPr lang="en-US"/>
          </a:p>
        </p:txBody>
      </p:sp>
    </p:spTree>
    <p:extLst>
      <p:ext uri="{BB962C8B-B14F-4D97-AF65-F5344CB8AC3E}">
        <p14:creationId xmlns:p14="http://schemas.microsoft.com/office/powerpoint/2010/main" val="39490596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DB545EE-9408-3543-8279-29B02D6DE158}"/>
              </a:ext>
            </a:extLst>
          </p:cNvPr>
          <p:cNvSpPr>
            <a:spLocks noGrp="1"/>
          </p:cNvSpPr>
          <p:nvPr>
            <p:ph type="sldNum" sz="quarter" idx="12"/>
          </p:nvPr>
        </p:nvSpPr>
        <p:spPr/>
        <p:txBody>
          <a:bodyPr/>
          <a:lstStyle/>
          <a:p>
            <a:fld id="{6592A84D-4AA4-46FC-ACFA-41E5AD4DBDB9}" type="slidenum">
              <a:rPr lang="en-US" smtClean="0"/>
              <a:t>3</a:t>
            </a:fld>
            <a:endParaRPr lang="en-US"/>
          </a:p>
        </p:txBody>
      </p:sp>
      <p:cxnSp>
        <p:nvCxnSpPr>
          <p:cNvPr id="5" name="Straight Connector 4">
            <a:extLst>
              <a:ext uri="{FF2B5EF4-FFF2-40B4-BE49-F238E27FC236}">
                <a16:creationId xmlns:a16="http://schemas.microsoft.com/office/drawing/2014/main" id="{08C9AB49-200E-CC44-B157-A9606BC3D8B4}"/>
              </a:ext>
            </a:extLst>
          </p:cNvPr>
          <p:cNvCxnSpPr/>
          <p:nvPr/>
        </p:nvCxnSpPr>
        <p:spPr>
          <a:xfrm>
            <a:off x="838200" y="1493949"/>
            <a:ext cx="10515600" cy="0"/>
          </a:xfrm>
          <a:prstGeom prst="line">
            <a:avLst/>
          </a:prstGeom>
          <a:ln w="63500" cmpd="sng">
            <a:solidFill>
              <a:srgbClr val="C00000"/>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E8A3EF8C-7830-0749-B26E-412E4A87AF04}"/>
              </a:ext>
            </a:extLst>
          </p:cNvPr>
          <p:cNvSpPr>
            <a:spLocks noGrp="1"/>
          </p:cNvSpPr>
          <p:nvPr>
            <p:ph type="title"/>
          </p:nvPr>
        </p:nvSpPr>
        <p:spPr>
          <a:xfrm>
            <a:off x="838200" y="365126"/>
            <a:ext cx="10515600" cy="948520"/>
          </a:xfrm>
        </p:spPr>
        <p:txBody>
          <a:bodyPr>
            <a:normAutofit/>
          </a:bodyPr>
          <a:lstStyle/>
          <a:p>
            <a:r>
              <a:rPr lang="en-US" sz="4000" dirty="0">
                <a:solidFill>
                  <a:srgbClr val="C00000"/>
                </a:solidFill>
                <a:latin typeface="+mn-lt"/>
              </a:rPr>
              <a:t>My Personal Journey Until Now</a:t>
            </a:r>
          </a:p>
        </p:txBody>
      </p:sp>
      <p:pic>
        <p:nvPicPr>
          <p:cNvPr id="8" name="Picture 4" descr="Image result for afrigis">
            <a:extLst>
              <a:ext uri="{FF2B5EF4-FFF2-40B4-BE49-F238E27FC236}">
                <a16:creationId xmlns:a16="http://schemas.microsoft.com/office/drawing/2014/main" id="{135A00CF-CFA0-254C-9EB6-7F7380BD13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8133" y="1598684"/>
            <a:ext cx="4062333" cy="1407598"/>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8">
            <a:extLst>
              <a:ext uri="{FF2B5EF4-FFF2-40B4-BE49-F238E27FC236}">
                <a16:creationId xmlns:a16="http://schemas.microsoft.com/office/drawing/2014/main" id="{C9A7587E-EB08-FD45-81F6-67356B62BEFA}"/>
              </a:ext>
            </a:extLst>
          </p:cNvPr>
          <p:cNvSpPr/>
          <p:nvPr/>
        </p:nvSpPr>
        <p:spPr>
          <a:xfrm>
            <a:off x="1768839" y="1985314"/>
            <a:ext cx="3590785" cy="724279"/>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u="sng" dirty="0">
                <a:solidFill>
                  <a:schemeClr val="tx1"/>
                </a:solidFill>
              </a:rPr>
              <a:t>2007-2009</a:t>
            </a:r>
          </a:p>
          <a:p>
            <a:pPr algn="ctr"/>
            <a:r>
              <a:rPr lang="en-US" dirty="0">
                <a:solidFill>
                  <a:schemeClr val="tx1"/>
                </a:solidFill>
              </a:rPr>
              <a:t>Team Lead of </a:t>
            </a:r>
            <a:r>
              <a:rPr lang="en-US" dirty="0" err="1">
                <a:solidFill>
                  <a:schemeClr val="tx1"/>
                </a:solidFill>
              </a:rPr>
              <a:t>iSearch</a:t>
            </a:r>
            <a:r>
              <a:rPr lang="en-US" dirty="0">
                <a:solidFill>
                  <a:schemeClr val="tx1"/>
                </a:solidFill>
              </a:rPr>
              <a:t> at </a:t>
            </a:r>
            <a:r>
              <a:rPr lang="en-US" dirty="0" err="1">
                <a:solidFill>
                  <a:schemeClr val="tx1"/>
                </a:solidFill>
              </a:rPr>
              <a:t>AfriGIS</a:t>
            </a:r>
            <a:r>
              <a:rPr lang="en-US" dirty="0">
                <a:solidFill>
                  <a:schemeClr val="tx1"/>
                </a:solidFill>
              </a:rPr>
              <a:t> </a:t>
            </a:r>
          </a:p>
        </p:txBody>
      </p:sp>
      <p:pic>
        <p:nvPicPr>
          <p:cNvPr id="10" name="Picture 9">
            <a:extLst>
              <a:ext uri="{FF2B5EF4-FFF2-40B4-BE49-F238E27FC236}">
                <a16:creationId xmlns:a16="http://schemas.microsoft.com/office/drawing/2014/main" id="{0D0BF5C6-DFED-4843-A1F1-4C2CEDF363FF}"/>
              </a:ext>
            </a:extLst>
          </p:cNvPr>
          <p:cNvPicPr>
            <a:picLocks noChangeAspect="1"/>
          </p:cNvPicPr>
          <p:nvPr/>
        </p:nvPicPr>
        <p:blipFill rotWithShape="1">
          <a:blip r:embed="rId3"/>
          <a:srcRect t="29291" b="16184"/>
          <a:stretch/>
        </p:blipFill>
        <p:spPr>
          <a:xfrm>
            <a:off x="1214183" y="3443601"/>
            <a:ext cx="4130451" cy="1407598"/>
          </a:xfrm>
          <a:prstGeom prst="rect">
            <a:avLst/>
          </a:prstGeom>
        </p:spPr>
      </p:pic>
      <p:sp>
        <p:nvSpPr>
          <p:cNvPr id="12" name="Rounded Rectangle 11">
            <a:extLst>
              <a:ext uri="{FF2B5EF4-FFF2-40B4-BE49-F238E27FC236}">
                <a16:creationId xmlns:a16="http://schemas.microsoft.com/office/drawing/2014/main" id="{0B320672-4B99-CE4A-AECA-1E1AE1896246}"/>
              </a:ext>
            </a:extLst>
          </p:cNvPr>
          <p:cNvSpPr/>
          <p:nvPr/>
        </p:nvSpPr>
        <p:spPr>
          <a:xfrm>
            <a:off x="6788132" y="3785261"/>
            <a:ext cx="3630031" cy="724279"/>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u="sng" dirty="0">
                <a:solidFill>
                  <a:schemeClr val="tx1"/>
                </a:solidFill>
              </a:rPr>
              <a:t>2009-2013</a:t>
            </a:r>
          </a:p>
          <a:p>
            <a:pPr algn="ctr"/>
            <a:r>
              <a:rPr lang="en-US" dirty="0">
                <a:solidFill>
                  <a:schemeClr val="tx1"/>
                </a:solidFill>
              </a:rPr>
              <a:t>Faculty at Shahjalal University </a:t>
            </a:r>
          </a:p>
        </p:txBody>
      </p:sp>
      <p:pic>
        <p:nvPicPr>
          <p:cNvPr id="13" name="Picture 2" descr="Image may contain: 6 people, people standing and wedding">
            <a:extLst>
              <a:ext uri="{FF2B5EF4-FFF2-40B4-BE49-F238E27FC236}">
                <a16:creationId xmlns:a16="http://schemas.microsoft.com/office/drawing/2014/main" id="{92E66C0E-693B-CC4C-B875-EBDD1788C1D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635" b="4272"/>
          <a:stretch/>
        </p:blipFill>
        <p:spPr bwMode="auto">
          <a:xfrm>
            <a:off x="6788133" y="5132520"/>
            <a:ext cx="4130451" cy="1588955"/>
          </a:xfrm>
          <a:prstGeom prst="rect">
            <a:avLst/>
          </a:prstGeom>
          <a:noFill/>
          <a:extLst>
            <a:ext uri="{909E8E84-426E-40DD-AFC4-6F175D3DCCD1}">
              <a14:hiddenFill xmlns:a14="http://schemas.microsoft.com/office/drawing/2010/main">
                <a:solidFill>
                  <a:srgbClr val="FFFFFF"/>
                </a:solidFill>
              </a14:hiddenFill>
            </a:ext>
          </a:extLst>
        </p:spPr>
      </p:pic>
      <p:sp>
        <p:nvSpPr>
          <p:cNvPr id="14" name="Rounded Rectangle 13">
            <a:extLst>
              <a:ext uri="{FF2B5EF4-FFF2-40B4-BE49-F238E27FC236}">
                <a16:creationId xmlns:a16="http://schemas.microsoft.com/office/drawing/2014/main" id="{BB4650D7-FDA8-1042-A8F1-91F0EB5C6940}"/>
              </a:ext>
            </a:extLst>
          </p:cNvPr>
          <p:cNvSpPr/>
          <p:nvPr/>
        </p:nvSpPr>
        <p:spPr>
          <a:xfrm>
            <a:off x="1729592" y="5453805"/>
            <a:ext cx="3630032" cy="917426"/>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u="sng" dirty="0">
                <a:solidFill>
                  <a:schemeClr val="tx1"/>
                </a:solidFill>
              </a:rPr>
              <a:t>2013</a:t>
            </a:r>
          </a:p>
          <a:p>
            <a:pPr algn="ctr"/>
            <a:r>
              <a:rPr lang="en-US" dirty="0">
                <a:solidFill>
                  <a:schemeClr val="tx1"/>
                </a:solidFill>
              </a:rPr>
              <a:t>Launched </a:t>
            </a:r>
            <a:r>
              <a:rPr lang="en-US" dirty="0" err="1">
                <a:solidFill>
                  <a:schemeClr val="tx1"/>
                </a:solidFill>
              </a:rPr>
              <a:t>Pipilika</a:t>
            </a:r>
            <a:r>
              <a:rPr lang="en-US" dirty="0">
                <a:solidFill>
                  <a:schemeClr val="tx1"/>
                </a:solidFill>
              </a:rPr>
              <a:t> Search Engine from Bengali-IR Lab </a:t>
            </a:r>
          </a:p>
        </p:txBody>
      </p:sp>
      <p:sp>
        <p:nvSpPr>
          <p:cNvPr id="15" name="Right Arrow 14">
            <a:extLst>
              <a:ext uri="{FF2B5EF4-FFF2-40B4-BE49-F238E27FC236}">
                <a16:creationId xmlns:a16="http://schemas.microsoft.com/office/drawing/2014/main" id="{9DF3CA05-18A3-1248-A968-F1A20A3D7139}"/>
              </a:ext>
            </a:extLst>
          </p:cNvPr>
          <p:cNvSpPr/>
          <p:nvPr/>
        </p:nvSpPr>
        <p:spPr>
          <a:xfrm>
            <a:off x="6224109" y="2317473"/>
            <a:ext cx="549033" cy="12664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a:extLst>
              <a:ext uri="{FF2B5EF4-FFF2-40B4-BE49-F238E27FC236}">
                <a16:creationId xmlns:a16="http://schemas.microsoft.com/office/drawing/2014/main" id="{8A61A162-64A6-9845-B7BE-A0F6A07DE192}"/>
              </a:ext>
            </a:extLst>
          </p:cNvPr>
          <p:cNvSpPr/>
          <p:nvPr/>
        </p:nvSpPr>
        <p:spPr>
          <a:xfrm>
            <a:off x="6224109" y="4084075"/>
            <a:ext cx="549033" cy="12664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a:extLst>
              <a:ext uri="{FF2B5EF4-FFF2-40B4-BE49-F238E27FC236}">
                <a16:creationId xmlns:a16="http://schemas.microsoft.com/office/drawing/2014/main" id="{9075620F-3FFB-DF48-A496-8D236478D83E}"/>
              </a:ext>
            </a:extLst>
          </p:cNvPr>
          <p:cNvSpPr/>
          <p:nvPr/>
        </p:nvSpPr>
        <p:spPr>
          <a:xfrm>
            <a:off x="6224109" y="5839195"/>
            <a:ext cx="549033" cy="12664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a:extLst>
              <a:ext uri="{FF2B5EF4-FFF2-40B4-BE49-F238E27FC236}">
                <a16:creationId xmlns:a16="http://schemas.microsoft.com/office/drawing/2014/main" id="{1E6C2665-0997-3D46-8CA8-95C3BFC16BC5}"/>
              </a:ext>
            </a:extLst>
          </p:cNvPr>
          <p:cNvSpPr/>
          <p:nvPr/>
        </p:nvSpPr>
        <p:spPr>
          <a:xfrm rot="10800000">
            <a:off x="5374614" y="2317473"/>
            <a:ext cx="549033" cy="12664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a:extLst>
              <a:ext uri="{FF2B5EF4-FFF2-40B4-BE49-F238E27FC236}">
                <a16:creationId xmlns:a16="http://schemas.microsoft.com/office/drawing/2014/main" id="{5C168DBD-844D-F040-9F67-C5EB7FBBA31F}"/>
              </a:ext>
            </a:extLst>
          </p:cNvPr>
          <p:cNvSpPr/>
          <p:nvPr/>
        </p:nvSpPr>
        <p:spPr>
          <a:xfrm rot="10800000">
            <a:off x="5349967" y="4084075"/>
            <a:ext cx="549033" cy="12664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a:extLst>
              <a:ext uri="{FF2B5EF4-FFF2-40B4-BE49-F238E27FC236}">
                <a16:creationId xmlns:a16="http://schemas.microsoft.com/office/drawing/2014/main" id="{DA71C1FB-EA00-4F4B-8D5E-5995ECE88088}"/>
              </a:ext>
            </a:extLst>
          </p:cNvPr>
          <p:cNvSpPr/>
          <p:nvPr/>
        </p:nvSpPr>
        <p:spPr>
          <a:xfrm rot="10800000">
            <a:off x="5372454" y="5839195"/>
            <a:ext cx="549033" cy="12664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93A8431E-9344-6346-885D-604DBDA9DBEF}"/>
              </a:ext>
            </a:extLst>
          </p:cNvPr>
          <p:cNvPicPr>
            <a:picLocks noChangeAspect="1"/>
          </p:cNvPicPr>
          <p:nvPr/>
        </p:nvPicPr>
        <p:blipFill>
          <a:blip r:embed="rId5"/>
          <a:stretch>
            <a:fillRect/>
          </a:stretch>
        </p:blipFill>
        <p:spPr>
          <a:xfrm>
            <a:off x="5908658" y="1749203"/>
            <a:ext cx="330441" cy="4796397"/>
          </a:xfrm>
          <a:prstGeom prst="rect">
            <a:avLst/>
          </a:prstGeom>
        </p:spPr>
      </p:pic>
    </p:spTree>
    <p:extLst>
      <p:ext uri="{BB962C8B-B14F-4D97-AF65-F5344CB8AC3E}">
        <p14:creationId xmlns:p14="http://schemas.microsoft.com/office/powerpoint/2010/main" val="32688168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0" name="Straight Connector 49">
            <a:extLst>
              <a:ext uri="{FF2B5EF4-FFF2-40B4-BE49-F238E27FC236}">
                <a16:creationId xmlns:a16="http://schemas.microsoft.com/office/drawing/2014/main" id="{AAEF3150-0BBE-714E-95FC-152FAA07D544}"/>
              </a:ext>
            </a:extLst>
          </p:cNvPr>
          <p:cNvCxnSpPr/>
          <p:nvPr/>
        </p:nvCxnSpPr>
        <p:spPr>
          <a:xfrm>
            <a:off x="838200" y="1493949"/>
            <a:ext cx="10515600" cy="0"/>
          </a:xfrm>
          <a:prstGeom prst="line">
            <a:avLst/>
          </a:prstGeom>
          <a:ln w="63500" cmpd="sng">
            <a:solidFill>
              <a:srgbClr val="C00000"/>
            </a:solidFill>
          </a:ln>
        </p:spPr>
        <p:style>
          <a:lnRef idx="1">
            <a:schemeClr val="accent1"/>
          </a:lnRef>
          <a:fillRef idx="0">
            <a:schemeClr val="accent1"/>
          </a:fillRef>
          <a:effectRef idx="0">
            <a:schemeClr val="accent1"/>
          </a:effectRef>
          <a:fontRef idx="minor">
            <a:schemeClr val="tx1"/>
          </a:fontRef>
        </p:style>
      </p:cxnSp>
      <p:sp>
        <p:nvSpPr>
          <p:cNvPr id="53" name="Title 1">
            <a:extLst>
              <a:ext uri="{FF2B5EF4-FFF2-40B4-BE49-F238E27FC236}">
                <a16:creationId xmlns:a16="http://schemas.microsoft.com/office/drawing/2014/main" id="{E7B18CB1-B723-3742-A281-62EA9990C93F}"/>
              </a:ext>
            </a:extLst>
          </p:cNvPr>
          <p:cNvSpPr txBox="1">
            <a:spLocks/>
          </p:cNvSpPr>
          <p:nvPr/>
        </p:nvSpPr>
        <p:spPr>
          <a:xfrm>
            <a:off x="838200" y="365126"/>
            <a:ext cx="10515600" cy="9485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rgbClr val="C00000"/>
                </a:solidFill>
                <a:latin typeface="+mn-lt"/>
              </a:rPr>
              <a:t>Training Deep Learning Model</a:t>
            </a:r>
          </a:p>
        </p:txBody>
      </p:sp>
      <p:pic>
        <p:nvPicPr>
          <p:cNvPr id="16" name="Picture 15">
            <a:extLst>
              <a:ext uri="{FF2B5EF4-FFF2-40B4-BE49-F238E27FC236}">
                <a16:creationId xmlns:a16="http://schemas.microsoft.com/office/drawing/2014/main" id="{F0AFDC91-7490-A743-878E-1D73BCEED2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8991" y="3669945"/>
            <a:ext cx="6549765" cy="1779189"/>
          </a:xfrm>
          <a:prstGeom prst="rect">
            <a:avLst/>
          </a:prstGeom>
        </p:spPr>
      </p:pic>
      <mc:AlternateContent xmlns:mc="http://schemas.openxmlformats.org/markup-compatibility/2006" xmlns:a14="http://schemas.microsoft.com/office/drawing/2010/main">
        <mc:Choice Requires="a14">
          <p:sp>
            <p:nvSpPr>
              <p:cNvPr id="17" name="Rounded Rectangle 16">
                <a:extLst>
                  <a:ext uri="{FF2B5EF4-FFF2-40B4-BE49-F238E27FC236}">
                    <a16:creationId xmlns:a16="http://schemas.microsoft.com/office/drawing/2014/main" id="{903E12D8-4541-6D4C-9416-C14E5E5F8022}"/>
                  </a:ext>
                </a:extLst>
              </p:cNvPr>
              <p:cNvSpPr/>
              <p:nvPr/>
            </p:nvSpPr>
            <p:spPr>
              <a:xfrm>
                <a:off x="2919674" y="2233532"/>
                <a:ext cx="6599082" cy="696831"/>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Training and Testing Accuracy of </a:t>
                </a:r>
                <a14:m>
                  <m:oMath xmlns:m="http://schemas.openxmlformats.org/officeDocument/2006/math">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𝐷𝑒𝑒𝑝</m:t>
                        </m:r>
                      </m:e>
                      <m:sub>
                        <m:r>
                          <a:rPr lang="en-US" i="1">
                            <a:solidFill>
                              <a:schemeClr val="tx1"/>
                            </a:solidFill>
                            <a:latin typeface="Cambria Math" panose="02040503050406030204" pitchFamily="18" charset="0"/>
                          </a:rPr>
                          <m:t>𝑠𝑡𝑎𝑟𝑡</m:t>
                        </m:r>
                      </m:sub>
                    </m:sSub>
                  </m:oMath>
                </a14:m>
                <a:r>
                  <a:rPr lang="en-US" dirty="0">
                    <a:solidFill>
                      <a:schemeClr val="tx1"/>
                    </a:solidFill>
                  </a:rPr>
                  <a:t>, </a:t>
                </a:r>
                <a14:m>
                  <m:oMath xmlns:m="http://schemas.openxmlformats.org/officeDocument/2006/math">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𝐷𝑒𝑒𝑝</m:t>
                        </m:r>
                      </m:e>
                      <m:sub>
                        <m:r>
                          <a:rPr lang="en-US" i="1">
                            <a:solidFill>
                              <a:schemeClr val="tx1"/>
                            </a:solidFill>
                            <a:latin typeface="Cambria Math" panose="02040503050406030204" pitchFamily="18" charset="0"/>
                          </a:rPr>
                          <m:t>𝑠𝑡</m:t>
                        </m:r>
                        <m:r>
                          <a:rPr lang="en-US" b="0" i="1" smtClean="0">
                            <a:solidFill>
                              <a:schemeClr val="tx1"/>
                            </a:solidFill>
                            <a:latin typeface="Cambria Math" panose="02040503050406030204" pitchFamily="18" charset="0"/>
                          </a:rPr>
                          <m:t>𝑜𝑝</m:t>
                        </m:r>
                      </m:sub>
                    </m:sSub>
                  </m:oMath>
                </a14:m>
                <a:r>
                  <a:rPr lang="en-US" dirty="0">
                    <a:solidFill>
                      <a:schemeClr val="tx1"/>
                    </a:solidFill>
                  </a:rPr>
                  <a:t>, and </a:t>
                </a:r>
                <a14:m>
                  <m:oMath xmlns:m="http://schemas.openxmlformats.org/officeDocument/2006/math">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𝐷𝑒𝑒𝑝</m:t>
                        </m:r>
                      </m:e>
                      <m:sub>
                        <m:r>
                          <a:rPr lang="en-US" b="0" i="1" smtClean="0">
                            <a:solidFill>
                              <a:schemeClr val="tx1"/>
                            </a:solidFill>
                            <a:latin typeface="Cambria Math" panose="02040503050406030204" pitchFamily="18" charset="0"/>
                          </a:rPr>
                          <m:t>𝐶𝐷</m:t>
                        </m:r>
                      </m:sub>
                    </m:sSub>
                  </m:oMath>
                </a14:m>
                <a:r>
                  <a:rPr lang="en-US" dirty="0">
                    <a:solidFill>
                      <a:schemeClr val="tx1"/>
                    </a:solidFill>
                  </a:rPr>
                  <a:t> </a:t>
                </a:r>
              </a:p>
            </p:txBody>
          </p:sp>
        </mc:Choice>
        <mc:Fallback xmlns="">
          <p:sp>
            <p:nvSpPr>
              <p:cNvPr id="17" name="Rounded Rectangle 16">
                <a:extLst>
                  <a:ext uri="{FF2B5EF4-FFF2-40B4-BE49-F238E27FC236}">
                    <a16:creationId xmlns:a16="http://schemas.microsoft.com/office/drawing/2014/main" id="{903E12D8-4541-6D4C-9416-C14E5E5F8022}"/>
                  </a:ext>
                </a:extLst>
              </p:cNvPr>
              <p:cNvSpPr>
                <a:spLocks noRot="1" noChangeAspect="1" noMove="1" noResize="1" noEditPoints="1" noAdjustHandles="1" noChangeArrowheads="1" noChangeShapeType="1" noTextEdit="1"/>
              </p:cNvSpPr>
              <p:nvPr/>
            </p:nvSpPr>
            <p:spPr>
              <a:xfrm>
                <a:off x="2919674" y="2233532"/>
                <a:ext cx="6599082" cy="696831"/>
              </a:xfrm>
              <a:prstGeom prst="roundRect">
                <a:avLst/>
              </a:prstGeom>
              <a:blipFill>
                <a:blip r:embed="rId4"/>
                <a:stretch>
                  <a:fillRect/>
                </a:stretch>
              </a:blipFill>
            </p:spPr>
            <p:txBody>
              <a:bodyPr/>
              <a:lstStyle/>
              <a:p>
                <a:r>
                  <a:rPr lang="en-US">
                    <a:noFill/>
                  </a:rPr>
                  <a:t> </a:t>
                </a:r>
              </a:p>
            </p:txBody>
          </p:sp>
        </mc:Fallback>
      </mc:AlternateContent>
      <p:sp>
        <p:nvSpPr>
          <p:cNvPr id="19" name="Slide Number Placeholder 3">
            <a:extLst>
              <a:ext uri="{FF2B5EF4-FFF2-40B4-BE49-F238E27FC236}">
                <a16:creationId xmlns:a16="http://schemas.microsoft.com/office/drawing/2014/main" id="{4FD35FE6-F7E4-524D-85AA-F5217E07245B}"/>
              </a:ext>
            </a:extLst>
          </p:cNvPr>
          <p:cNvSpPr>
            <a:spLocks noGrp="1"/>
          </p:cNvSpPr>
          <p:nvPr>
            <p:ph type="sldNum" sz="quarter" idx="12"/>
          </p:nvPr>
        </p:nvSpPr>
        <p:spPr>
          <a:xfrm>
            <a:off x="8610600" y="6356350"/>
            <a:ext cx="2743200" cy="365125"/>
          </a:xfrm>
        </p:spPr>
        <p:txBody>
          <a:bodyPr/>
          <a:lstStyle/>
          <a:p>
            <a:fld id="{6592A84D-4AA4-46FC-ACFA-41E5AD4DBDB9}" type="slidenum">
              <a:rPr lang="en-US" smtClean="0"/>
              <a:t>30</a:t>
            </a:fld>
            <a:endParaRPr lang="en-US"/>
          </a:p>
        </p:txBody>
      </p:sp>
    </p:spTree>
    <p:extLst>
      <p:ext uri="{BB962C8B-B14F-4D97-AF65-F5344CB8AC3E}">
        <p14:creationId xmlns:p14="http://schemas.microsoft.com/office/powerpoint/2010/main" val="9545631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8230" y="3814266"/>
            <a:ext cx="2078751" cy="282168"/>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sz="1000" b="1" dirty="0">
                <a:solidFill>
                  <a:schemeClr val="tx1"/>
                </a:solidFill>
              </a:rPr>
              <a:t>Intergenic</a:t>
            </a:r>
          </a:p>
        </p:txBody>
      </p:sp>
      <p:sp>
        <p:nvSpPr>
          <p:cNvPr id="8" name="Rectangle 7"/>
          <p:cNvSpPr/>
          <p:nvPr/>
        </p:nvSpPr>
        <p:spPr>
          <a:xfrm>
            <a:off x="2824355" y="3799871"/>
            <a:ext cx="510746" cy="296563"/>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sz="1000" b="1" dirty="0">
                <a:solidFill>
                  <a:schemeClr val="tx1"/>
                </a:solidFill>
              </a:rPr>
              <a:t>Start</a:t>
            </a:r>
          </a:p>
        </p:txBody>
      </p:sp>
      <p:sp>
        <p:nvSpPr>
          <p:cNvPr id="10" name="Rectangle 9"/>
          <p:cNvSpPr/>
          <p:nvPr/>
        </p:nvSpPr>
        <p:spPr>
          <a:xfrm>
            <a:off x="3538016" y="3798536"/>
            <a:ext cx="3211493" cy="308741"/>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sz="1000" b="1" dirty="0">
                <a:solidFill>
                  <a:schemeClr val="tx1"/>
                </a:solidFill>
              </a:rPr>
              <a:t>Sequence of Codons</a:t>
            </a:r>
          </a:p>
        </p:txBody>
      </p:sp>
      <p:sp>
        <p:nvSpPr>
          <p:cNvPr id="13" name="Rectangle 12"/>
          <p:cNvSpPr/>
          <p:nvPr/>
        </p:nvSpPr>
        <p:spPr>
          <a:xfrm>
            <a:off x="6952426" y="3809706"/>
            <a:ext cx="510746" cy="296563"/>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sz="1000" b="1" dirty="0">
                <a:solidFill>
                  <a:schemeClr val="tx1"/>
                </a:solidFill>
              </a:rPr>
              <a:t>Stop</a:t>
            </a:r>
          </a:p>
        </p:txBody>
      </p:sp>
      <p:sp>
        <p:nvSpPr>
          <p:cNvPr id="15" name="Rectangle 14"/>
          <p:cNvSpPr/>
          <p:nvPr/>
        </p:nvSpPr>
        <p:spPr>
          <a:xfrm>
            <a:off x="7666089" y="3809706"/>
            <a:ext cx="2068461" cy="296563"/>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sz="1000" b="1" dirty="0">
                <a:solidFill>
                  <a:schemeClr val="tx1"/>
                </a:solidFill>
              </a:rPr>
              <a:t>Intergenic</a:t>
            </a:r>
          </a:p>
        </p:txBody>
      </p:sp>
      <p:sp>
        <p:nvSpPr>
          <p:cNvPr id="16" name="Left Brace 15"/>
          <p:cNvSpPr/>
          <p:nvPr/>
        </p:nvSpPr>
        <p:spPr>
          <a:xfrm rot="16200000" flipV="1">
            <a:off x="2988312" y="2584446"/>
            <a:ext cx="182880" cy="338328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Left Brace 19"/>
          <p:cNvSpPr/>
          <p:nvPr/>
        </p:nvSpPr>
        <p:spPr>
          <a:xfrm rot="16200000" flipV="1">
            <a:off x="7145005" y="2584119"/>
            <a:ext cx="182880" cy="338328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Left Brace 20"/>
          <p:cNvSpPr/>
          <p:nvPr/>
        </p:nvSpPr>
        <p:spPr>
          <a:xfrm rot="16200000" flipH="1" flipV="1">
            <a:off x="3249447" y="1938414"/>
            <a:ext cx="182880" cy="338328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Right Arrow 18"/>
          <p:cNvSpPr/>
          <p:nvPr/>
        </p:nvSpPr>
        <p:spPr>
          <a:xfrm>
            <a:off x="3348749" y="3371938"/>
            <a:ext cx="3603677" cy="2082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2096123" y="4557291"/>
            <a:ext cx="1983342" cy="246221"/>
          </a:xfrm>
          <a:prstGeom prst="rect">
            <a:avLst/>
          </a:prstGeom>
          <a:noFill/>
        </p:spPr>
        <p:txBody>
          <a:bodyPr wrap="square" rtlCol="0">
            <a:spAutoFit/>
          </a:bodyPr>
          <a:lstStyle/>
          <a:p>
            <a:r>
              <a:rPr lang="en-US" sz="1000" b="1" dirty="0"/>
              <a:t>Model-1 Identifies Start of gene</a:t>
            </a:r>
          </a:p>
        </p:txBody>
      </p:sp>
      <p:sp>
        <p:nvSpPr>
          <p:cNvPr id="24" name="TextBox 23"/>
          <p:cNvSpPr txBox="1"/>
          <p:nvPr/>
        </p:nvSpPr>
        <p:spPr>
          <a:xfrm>
            <a:off x="6251393" y="4565119"/>
            <a:ext cx="1983342" cy="246221"/>
          </a:xfrm>
          <a:prstGeom prst="rect">
            <a:avLst/>
          </a:prstGeom>
          <a:noFill/>
        </p:spPr>
        <p:txBody>
          <a:bodyPr wrap="square" rtlCol="0">
            <a:spAutoFit/>
          </a:bodyPr>
          <a:lstStyle/>
          <a:p>
            <a:r>
              <a:rPr lang="en-US" sz="1000" b="1" dirty="0"/>
              <a:t>Model-2 Identifies Stop of gene</a:t>
            </a:r>
          </a:p>
        </p:txBody>
      </p:sp>
      <p:sp>
        <p:nvSpPr>
          <p:cNvPr id="25" name="TextBox 24"/>
          <p:cNvSpPr txBox="1"/>
          <p:nvPr/>
        </p:nvSpPr>
        <p:spPr>
          <a:xfrm>
            <a:off x="3630039" y="2839830"/>
            <a:ext cx="2405809" cy="400110"/>
          </a:xfrm>
          <a:prstGeom prst="rect">
            <a:avLst/>
          </a:prstGeom>
          <a:noFill/>
        </p:spPr>
        <p:txBody>
          <a:bodyPr wrap="square" rtlCol="0">
            <a:spAutoFit/>
          </a:bodyPr>
          <a:lstStyle/>
          <a:p>
            <a:r>
              <a:rPr lang="en-US" sz="1000" b="1" dirty="0"/>
              <a:t>Model-3 predicts if a nucleotide within an ORF belongs to protein coding sequence</a:t>
            </a:r>
          </a:p>
        </p:txBody>
      </p:sp>
      <p:pic>
        <p:nvPicPr>
          <p:cNvPr id="1024" name="Picture 1023"/>
          <p:cNvPicPr>
            <a:picLocks noChangeAspect="1"/>
          </p:cNvPicPr>
          <p:nvPr/>
        </p:nvPicPr>
        <p:blipFill>
          <a:blip r:embed="rId3"/>
          <a:stretch>
            <a:fillRect/>
          </a:stretch>
        </p:blipFill>
        <p:spPr>
          <a:xfrm>
            <a:off x="1482511" y="4316642"/>
            <a:ext cx="628650" cy="857250"/>
          </a:xfrm>
          <a:prstGeom prst="rect">
            <a:avLst/>
          </a:prstGeom>
        </p:spPr>
      </p:pic>
      <p:pic>
        <p:nvPicPr>
          <p:cNvPr id="34" name="Picture 33"/>
          <p:cNvPicPr>
            <a:picLocks noChangeAspect="1"/>
          </p:cNvPicPr>
          <p:nvPr/>
        </p:nvPicPr>
        <p:blipFill>
          <a:blip r:embed="rId3"/>
          <a:stretch>
            <a:fillRect/>
          </a:stretch>
        </p:blipFill>
        <p:spPr>
          <a:xfrm>
            <a:off x="5611397" y="4316642"/>
            <a:ext cx="628650" cy="857250"/>
          </a:xfrm>
          <a:prstGeom prst="rect">
            <a:avLst/>
          </a:prstGeom>
        </p:spPr>
      </p:pic>
      <p:pic>
        <p:nvPicPr>
          <p:cNvPr id="35" name="Picture 34"/>
          <p:cNvPicPr>
            <a:picLocks noChangeAspect="1"/>
          </p:cNvPicPr>
          <p:nvPr/>
        </p:nvPicPr>
        <p:blipFill>
          <a:blip r:embed="rId3"/>
          <a:stretch>
            <a:fillRect/>
          </a:stretch>
        </p:blipFill>
        <p:spPr>
          <a:xfrm rot="10800000">
            <a:off x="3020776" y="2559824"/>
            <a:ext cx="628650" cy="857250"/>
          </a:xfrm>
          <a:prstGeom prst="rect">
            <a:avLst/>
          </a:prstGeom>
        </p:spPr>
      </p:pic>
      <p:cxnSp>
        <p:nvCxnSpPr>
          <p:cNvPr id="59" name="Straight Arrow Connector 58"/>
          <p:cNvCxnSpPr/>
          <p:nvPr/>
        </p:nvCxnSpPr>
        <p:spPr>
          <a:xfrm rot="5400000">
            <a:off x="10903959" y="3902469"/>
            <a:ext cx="274320" cy="0"/>
          </a:xfrm>
          <a:prstGeom prst="straightConnector1">
            <a:avLst/>
          </a:prstGeom>
          <a:ln w="41275" cmpd="sng">
            <a:solidFill>
              <a:schemeClr val="tx1"/>
            </a:solidFill>
            <a:headEnd w="lg" len="sm"/>
            <a:tailEnd type="triangle"/>
          </a:ln>
        </p:spPr>
        <p:style>
          <a:lnRef idx="1">
            <a:schemeClr val="accent1"/>
          </a:lnRef>
          <a:fillRef idx="0">
            <a:schemeClr val="accent1"/>
          </a:fillRef>
          <a:effectRef idx="0">
            <a:schemeClr val="accent1"/>
          </a:effectRef>
          <a:fontRef idx="minor">
            <a:schemeClr val="tx1"/>
          </a:fontRef>
        </p:style>
      </p:cxnSp>
      <p:sp>
        <p:nvSpPr>
          <p:cNvPr id="1038" name="Rectangle 1037"/>
          <p:cNvSpPr/>
          <p:nvPr/>
        </p:nvSpPr>
        <p:spPr>
          <a:xfrm>
            <a:off x="10263021" y="2781299"/>
            <a:ext cx="1538453" cy="938289"/>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Score each ORF using the model predictions</a:t>
            </a:r>
          </a:p>
        </p:txBody>
      </p:sp>
      <p:sp>
        <p:nvSpPr>
          <p:cNvPr id="64" name="Rectangle 63"/>
          <p:cNvSpPr/>
          <p:nvPr/>
        </p:nvSpPr>
        <p:spPr>
          <a:xfrm>
            <a:off x="10263021" y="4114127"/>
            <a:ext cx="1538453" cy="878188"/>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Filter wrong genes and print annotations</a:t>
            </a:r>
          </a:p>
        </p:txBody>
      </p:sp>
      <p:cxnSp>
        <p:nvCxnSpPr>
          <p:cNvPr id="50" name="Straight Connector 49">
            <a:extLst>
              <a:ext uri="{FF2B5EF4-FFF2-40B4-BE49-F238E27FC236}">
                <a16:creationId xmlns:a16="http://schemas.microsoft.com/office/drawing/2014/main" id="{AAEF3150-0BBE-714E-95FC-152FAA07D544}"/>
              </a:ext>
            </a:extLst>
          </p:cNvPr>
          <p:cNvCxnSpPr/>
          <p:nvPr/>
        </p:nvCxnSpPr>
        <p:spPr>
          <a:xfrm>
            <a:off x="838200" y="1493949"/>
            <a:ext cx="10515600" cy="0"/>
          </a:xfrm>
          <a:prstGeom prst="line">
            <a:avLst/>
          </a:prstGeom>
          <a:ln w="63500" cmpd="sng">
            <a:solidFill>
              <a:srgbClr val="C00000"/>
            </a:solidFill>
          </a:ln>
        </p:spPr>
        <p:style>
          <a:lnRef idx="1">
            <a:schemeClr val="accent1"/>
          </a:lnRef>
          <a:fillRef idx="0">
            <a:schemeClr val="accent1"/>
          </a:fillRef>
          <a:effectRef idx="0">
            <a:schemeClr val="accent1"/>
          </a:effectRef>
          <a:fontRef idx="minor">
            <a:schemeClr val="tx1"/>
          </a:fontRef>
        </p:style>
      </p:cxnSp>
      <p:sp>
        <p:nvSpPr>
          <p:cNvPr id="53" name="Title 1">
            <a:extLst>
              <a:ext uri="{FF2B5EF4-FFF2-40B4-BE49-F238E27FC236}">
                <a16:creationId xmlns:a16="http://schemas.microsoft.com/office/drawing/2014/main" id="{E7B18CB1-B723-3742-A281-62EA9990C93F}"/>
              </a:ext>
            </a:extLst>
          </p:cNvPr>
          <p:cNvSpPr txBox="1">
            <a:spLocks/>
          </p:cNvSpPr>
          <p:nvPr/>
        </p:nvSpPr>
        <p:spPr>
          <a:xfrm>
            <a:off x="838200" y="365126"/>
            <a:ext cx="10515600" cy="9485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err="1">
                <a:solidFill>
                  <a:srgbClr val="C00000"/>
                </a:solidFill>
                <a:latin typeface="+mn-lt"/>
              </a:rPr>
              <a:t>DeepAnnotator</a:t>
            </a:r>
            <a:r>
              <a:rPr lang="en-US" sz="4000" dirty="0">
                <a:solidFill>
                  <a:srgbClr val="C00000"/>
                </a:solidFill>
                <a:latin typeface="+mn-lt"/>
              </a:rPr>
              <a:t> Scoring Scheme</a:t>
            </a:r>
          </a:p>
        </p:txBody>
      </p:sp>
      <p:sp>
        <p:nvSpPr>
          <p:cNvPr id="44" name="Rounded Rectangle 43">
            <a:extLst>
              <a:ext uri="{FF2B5EF4-FFF2-40B4-BE49-F238E27FC236}">
                <a16:creationId xmlns:a16="http://schemas.microsoft.com/office/drawing/2014/main" id="{CEE84FF6-CE3B-574F-A05E-0CEA388E182B}"/>
              </a:ext>
            </a:extLst>
          </p:cNvPr>
          <p:cNvSpPr/>
          <p:nvPr/>
        </p:nvSpPr>
        <p:spPr>
          <a:xfrm>
            <a:off x="1814678" y="5662274"/>
            <a:ext cx="8562643" cy="554636"/>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An Open Reading Frame (ORF) is any sequence of codons start with start codon and ends with stop codon. Some ORFS are gene.</a:t>
            </a:r>
          </a:p>
        </p:txBody>
      </p:sp>
      <p:sp>
        <p:nvSpPr>
          <p:cNvPr id="45" name="Right Arrow 44">
            <a:extLst>
              <a:ext uri="{FF2B5EF4-FFF2-40B4-BE49-F238E27FC236}">
                <a16:creationId xmlns:a16="http://schemas.microsoft.com/office/drawing/2014/main" id="{359FC99E-1105-654C-B765-0C5A03AD1C25}"/>
              </a:ext>
            </a:extLst>
          </p:cNvPr>
          <p:cNvSpPr/>
          <p:nvPr/>
        </p:nvSpPr>
        <p:spPr>
          <a:xfrm>
            <a:off x="9828618" y="3803660"/>
            <a:ext cx="342052" cy="3033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Slide Number Placeholder 3">
            <a:extLst>
              <a:ext uri="{FF2B5EF4-FFF2-40B4-BE49-F238E27FC236}">
                <a16:creationId xmlns:a16="http://schemas.microsoft.com/office/drawing/2014/main" id="{3094399E-EC93-794E-AB2B-059555779C0D}"/>
              </a:ext>
            </a:extLst>
          </p:cNvPr>
          <p:cNvSpPr>
            <a:spLocks noGrp="1"/>
          </p:cNvSpPr>
          <p:nvPr>
            <p:ph type="sldNum" sz="quarter" idx="12"/>
          </p:nvPr>
        </p:nvSpPr>
        <p:spPr>
          <a:xfrm>
            <a:off x="8610600" y="6356350"/>
            <a:ext cx="2743200" cy="365125"/>
          </a:xfrm>
        </p:spPr>
        <p:txBody>
          <a:bodyPr/>
          <a:lstStyle/>
          <a:p>
            <a:fld id="{6592A84D-4AA4-46FC-ACFA-41E5AD4DBDB9}" type="slidenum">
              <a:rPr lang="en-US" smtClean="0"/>
              <a:t>31</a:t>
            </a:fld>
            <a:endParaRPr lang="en-US"/>
          </a:p>
        </p:txBody>
      </p:sp>
    </p:spTree>
    <p:extLst>
      <p:ext uri="{BB962C8B-B14F-4D97-AF65-F5344CB8AC3E}">
        <p14:creationId xmlns:p14="http://schemas.microsoft.com/office/powerpoint/2010/main" val="25183279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a:extLst>
              <a:ext uri="{FF2B5EF4-FFF2-40B4-BE49-F238E27FC236}">
                <a16:creationId xmlns:a16="http://schemas.microsoft.com/office/drawing/2014/main" id="{D6923532-0969-0D45-A3CF-78A8D0BACB9C}"/>
              </a:ext>
            </a:extLst>
          </p:cNvPr>
          <p:cNvSpPr txBox="1"/>
          <p:nvPr/>
        </p:nvSpPr>
        <p:spPr>
          <a:xfrm>
            <a:off x="1031876" y="1793803"/>
            <a:ext cx="4096322" cy="369332"/>
          </a:xfrm>
          <a:prstGeom prst="rect">
            <a:avLst/>
          </a:prstGeom>
          <a:noFill/>
        </p:spPr>
        <p:txBody>
          <a:bodyPr wrap="square" rtlCol="0">
            <a:spAutoFit/>
          </a:bodyPr>
          <a:lstStyle/>
          <a:p>
            <a:r>
              <a:rPr lang="en-US" u="sng" dirty="0">
                <a:solidFill>
                  <a:srgbClr val="C00000"/>
                </a:solidFill>
              </a:rPr>
              <a:t>Score of an ORF </a:t>
            </a:r>
          </a:p>
        </p:txBody>
      </p:sp>
      <p:sp>
        <p:nvSpPr>
          <p:cNvPr id="32" name="TextBox 31">
            <a:extLst>
              <a:ext uri="{FF2B5EF4-FFF2-40B4-BE49-F238E27FC236}">
                <a16:creationId xmlns:a16="http://schemas.microsoft.com/office/drawing/2014/main" id="{A6A579F1-EF31-4241-BB7F-39C22C922662}"/>
              </a:ext>
            </a:extLst>
          </p:cNvPr>
          <p:cNvSpPr txBox="1"/>
          <p:nvPr/>
        </p:nvSpPr>
        <p:spPr>
          <a:xfrm>
            <a:off x="1031876" y="4185262"/>
            <a:ext cx="4096322" cy="369332"/>
          </a:xfrm>
          <a:prstGeom prst="rect">
            <a:avLst/>
          </a:prstGeom>
          <a:noFill/>
        </p:spPr>
        <p:txBody>
          <a:bodyPr wrap="square" rtlCol="0">
            <a:spAutoFit/>
          </a:bodyPr>
          <a:lstStyle/>
          <a:p>
            <a:r>
              <a:rPr lang="en-US" u="sng" dirty="0">
                <a:solidFill>
                  <a:srgbClr val="C00000"/>
                </a:solidFill>
              </a:rPr>
              <a:t>ORF Coverage </a:t>
            </a:r>
          </a:p>
        </p:txBody>
      </p:sp>
      <p:pic>
        <p:nvPicPr>
          <p:cNvPr id="14" name="Picture 13">
            <a:extLst>
              <a:ext uri="{FF2B5EF4-FFF2-40B4-BE49-F238E27FC236}">
                <a16:creationId xmlns:a16="http://schemas.microsoft.com/office/drawing/2014/main" id="{12863AA3-B2E5-9B4C-A2A2-0CBCDB8836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1876" y="2357430"/>
            <a:ext cx="7158998" cy="1633537"/>
          </a:xfrm>
          <a:prstGeom prst="rect">
            <a:avLst/>
          </a:prstGeom>
        </p:spPr>
      </p:pic>
      <p:pic>
        <p:nvPicPr>
          <p:cNvPr id="21" name="Picture 20">
            <a:extLst>
              <a:ext uri="{FF2B5EF4-FFF2-40B4-BE49-F238E27FC236}">
                <a16:creationId xmlns:a16="http://schemas.microsoft.com/office/drawing/2014/main" id="{01C41F07-1111-FC49-8FD5-EDD5276278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1876" y="4805507"/>
            <a:ext cx="7054849" cy="1341156"/>
          </a:xfrm>
          <a:prstGeom prst="rect">
            <a:avLst/>
          </a:prstGeom>
        </p:spPr>
      </p:pic>
      <p:cxnSp>
        <p:nvCxnSpPr>
          <p:cNvPr id="7" name="Straight Connector 6">
            <a:extLst>
              <a:ext uri="{FF2B5EF4-FFF2-40B4-BE49-F238E27FC236}">
                <a16:creationId xmlns:a16="http://schemas.microsoft.com/office/drawing/2014/main" id="{D1E391B0-99EA-374A-9EBD-0B9A5965D1C6}"/>
              </a:ext>
            </a:extLst>
          </p:cNvPr>
          <p:cNvCxnSpPr/>
          <p:nvPr/>
        </p:nvCxnSpPr>
        <p:spPr>
          <a:xfrm>
            <a:off x="838200" y="1493949"/>
            <a:ext cx="10515600" cy="0"/>
          </a:xfrm>
          <a:prstGeom prst="line">
            <a:avLst/>
          </a:prstGeom>
          <a:ln w="63500" cmpd="sng">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4C07236A-85FB-FE45-879C-CF8CB298E1A3}"/>
              </a:ext>
            </a:extLst>
          </p:cNvPr>
          <p:cNvSpPr txBox="1">
            <a:spLocks/>
          </p:cNvSpPr>
          <p:nvPr/>
        </p:nvSpPr>
        <p:spPr>
          <a:xfrm>
            <a:off x="838200" y="365126"/>
            <a:ext cx="10515600" cy="9485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rgbClr val="C00000"/>
                </a:solidFill>
                <a:latin typeface="+mn-lt"/>
              </a:rPr>
              <a:t>ORF Score of Gene</a:t>
            </a:r>
          </a:p>
        </p:txBody>
      </p:sp>
    </p:spTree>
    <p:extLst>
      <p:ext uri="{BB962C8B-B14F-4D97-AF65-F5344CB8AC3E}">
        <p14:creationId xmlns:p14="http://schemas.microsoft.com/office/powerpoint/2010/main" val="2643622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9B3A0D3-DEA6-4690-BC68-2D4700147B16}"/>
              </a:ext>
            </a:extLst>
          </p:cNvPr>
          <p:cNvPicPr>
            <a:picLocks noChangeAspect="1"/>
          </p:cNvPicPr>
          <p:nvPr/>
        </p:nvPicPr>
        <p:blipFill>
          <a:blip r:embed="rId2"/>
          <a:stretch>
            <a:fillRect/>
          </a:stretch>
        </p:blipFill>
        <p:spPr>
          <a:xfrm>
            <a:off x="1323533" y="4075785"/>
            <a:ext cx="4229100" cy="266700"/>
          </a:xfrm>
          <a:prstGeom prst="rect">
            <a:avLst/>
          </a:prstGeom>
        </p:spPr>
      </p:pic>
      <p:pic>
        <p:nvPicPr>
          <p:cNvPr id="7" name="Picture 6">
            <a:extLst>
              <a:ext uri="{FF2B5EF4-FFF2-40B4-BE49-F238E27FC236}">
                <a16:creationId xmlns:a16="http://schemas.microsoft.com/office/drawing/2014/main" id="{0957B072-5F51-49D5-AC8F-287D58125399}"/>
              </a:ext>
            </a:extLst>
          </p:cNvPr>
          <p:cNvPicPr>
            <a:picLocks noChangeAspect="1"/>
          </p:cNvPicPr>
          <p:nvPr/>
        </p:nvPicPr>
        <p:blipFill>
          <a:blip r:embed="rId3"/>
          <a:stretch>
            <a:fillRect/>
          </a:stretch>
        </p:blipFill>
        <p:spPr>
          <a:xfrm>
            <a:off x="1030561" y="2173829"/>
            <a:ext cx="257175" cy="238125"/>
          </a:xfrm>
          <a:prstGeom prst="rect">
            <a:avLst/>
          </a:prstGeom>
        </p:spPr>
      </p:pic>
      <p:pic>
        <p:nvPicPr>
          <p:cNvPr id="8" name="Picture 7">
            <a:extLst>
              <a:ext uri="{FF2B5EF4-FFF2-40B4-BE49-F238E27FC236}">
                <a16:creationId xmlns:a16="http://schemas.microsoft.com/office/drawing/2014/main" id="{FF2D2620-C54E-41F4-A23C-30421C4A0217}"/>
              </a:ext>
            </a:extLst>
          </p:cNvPr>
          <p:cNvPicPr>
            <a:picLocks noChangeAspect="1"/>
          </p:cNvPicPr>
          <p:nvPr/>
        </p:nvPicPr>
        <p:blipFill>
          <a:blip r:embed="rId4"/>
          <a:stretch>
            <a:fillRect/>
          </a:stretch>
        </p:blipFill>
        <p:spPr>
          <a:xfrm>
            <a:off x="1030560" y="3002202"/>
            <a:ext cx="257175" cy="200025"/>
          </a:xfrm>
          <a:prstGeom prst="rect">
            <a:avLst/>
          </a:prstGeom>
        </p:spPr>
      </p:pic>
      <p:pic>
        <p:nvPicPr>
          <p:cNvPr id="9" name="Picture 8">
            <a:extLst>
              <a:ext uri="{FF2B5EF4-FFF2-40B4-BE49-F238E27FC236}">
                <a16:creationId xmlns:a16="http://schemas.microsoft.com/office/drawing/2014/main" id="{2E9E0F29-601B-4028-BA59-B070362A4F68}"/>
              </a:ext>
            </a:extLst>
          </p:cNvPr>
          <p:cNvPicPr>
            <a:picLocks noChangeAspect="1"/>
          </p:cNvPicPr>
          <p:nvPr/>
        </p:nvPicPr>
        <p:blipFill>
          <a:blip r:embed="rId5"/>
          <a:stretch>
            <a:fillRect/>
          </a:stretch>
        </p:blipFill>
        <p:spPr>
          <a:xfrm>
            <a:off x="1006100" y="3801465"/>
            <a:ext cx="264490" cy="302274"/>
          </a:xfrm>
          <a:prstGeom prst="rect">
            <a:avLst/>
          </a:prstGeom>
        </p:spPr>
      </p:pic>
      <p:pic>
        <p:nvPicPr>
          <p:cNvPr id="16" name="Picture 15">
            <a:extLst>
              <a:ext uri="{FF2B5EF4-FFF2-40B4-BE49-F238E27FC236}">
                <a16:creationId xmlns:a16="http://schemas.microsoft.com/office/drawing/2014/main" id="{0FFFBDD4-CCC2-4303-BCA9-52ABCCE16BCB}"/>
              </a:ext>
            </a:extLst>
          </p:cNvPr>
          <p:cNvPicPr>
            <a:picLocks noChangeAspect="1"/>
          </p:cNvPicPr>
          <p:nvPr/>
        </p:nvPicPr>
        <p:blipFill rotWithShape="1">
          <a:blip r:embed="rId6">
            <a:extLst>
              <a:ext uri="{28A0092B-C50C-407E-A947-70E740481C1C}">
                <a14:useLocalDpi xmlns:a14="http://schemas.microsoft.com/office/drawing/2010/main" val="0"/>
              </a:ext>
            </a:extLst>
          </a:blip>
          <a:srcRect l="54679" b="8568"/>
          <a:stretch/>
        </p:blipFill>
        <p:spPr>
          <a:xfrm>
            <a:off x="1258301" y="4865056"/>
            <a:ext cx="4388541" cy="1540024"/>
          </a:xfrm>
          <a:prstGeom prst="rect">
            <a:avLst/>
          </a:prstGeom>
        </p:spPr>
      </p:pic>
      <p:pic>
        <p:nvPicPr>
          <p:cNvPr id="17" name="Picture 16">
            <a:extLst>
              <a:ext uri="{FF2B5EF4-FFF2-40B4-BE49-F238E27FC236}">
                <a16:creationId xmlns:a16="http://schemas.microsoft.com/office/drawing/2014/main" id="{E33C1902-E63B-4923-A5C3-EE11792E167F}"/>
              </a:ext>
            </a:extLst>
          </p:cNvPr>
          <p:cNvPicPr>
            <a:picLocks noChangeAspect="1"/>
          </p:cNvPicPr>
          <p:nvPr/>
        </p:nvPicPr>
        <p:blipFill>
          <a:blip r:embed="rId2"/>
          <a:stretch>
            <a:fillRect/>
          </a:stretch>
        </p:blipFill>
        <p:spPr>
          <a:xfrm>
            <a:off x="1323533" y="6402061"/>
            <a:ext cx="4229100" cy="266700"/>
          </a:xfrm>
          <a:prstGeom prst="rect">
            <a:avLst/>
          </a:prstGeom>
        </p:spPr>
      </p:pic>
      <p:pic>
        <p:nvPicPr>
          <p:cNvPr id="18" name="Picture 17">
            <a:extLst>
              <a:ext uri="{FF2B5EF4-FFF2-40B4-BE49-F238E27FC236}">
                <a16:creationId xmlns:a16="http://schemas.microsoft.com/office/drawing/2014/main" id="{F4CB6668-1C1C-4CE4-8383-B9EA6A6CE1D3}"/>
              </a:ext>
            </a:extLst>
          </p:cNvPr>
          <p:cNvPicPr>
            <a:picLocks noChangeAspect="1"/>
          </p:cNvPicPr>
          <p:nvPr/>
        </p:nvPicPr>
        <p:blipFill>
          <a:blip r:embed="rId7"/>
          <a:stretch>
            <a:fillRect/>
          </a:stretch>
        </p:blipFill>
        <p:spPr>
          <a:xfrm>
            <a:off x="998236" y="4893010"/>
            <a:ext cx="277913" cy="219302"/>
          </a:xfrm>
          <a:prstGeom prst="rect">
            <a:avLst/>
          </a:prstGeom>
        </p:spPr>
      </p:pic>
      <p:pic>
        <p:nvPicPr>
          <p:cNvPr id="19" name="Picture 18">
            <a:extLst>
              <a:ext uri="{FF2B5EF4-FFF2-40B4-BE49-F238E27FC236}">
                <a16:creationId xmlns:a16="http://schemas.microsoft.com/office/drawing/2014/main" id="{51C40353-6C5F-45BC-80AA-F85B46B4028B}"/>
              </a:ext>
            </a:extLst>
          </p:cNvPr>
          <p:cNvPicPr>
            <a:picLocks noChangeAspect="1"/>
          </p:cNvPicPr>
          <p:nvPr/>
        </p:nvPicPr>
        <p:blipFill>
          <a:blip r:embed="rId8"/>
          <a:stretch>
            <a:fillRect/>
          </a:stretch>
        </p:blipFill>
        <p:spPr>
          <a:xfrm>
            <a:off x="781890" y="6182758"/>
            <a:ext cx="517959" cy="235436"/>
          </a:xfrm>
          <a:prstGeom prst="rect">
            <a:avLst/>
          </a:prstGeom>
        </p:spPr>
      </p:pic>
      <p:pic>
        <p:nvPicPr>
          <p:cNvPr id="20" name="Picture 19">
            <a:extLst>
              <a:ext uri="{FF2B5EF4-FFF2-40B4-BE49-F238E27FC236}">
                <a16:creationId xmlns:a16="http://schemas.microsoft.com/office/drawing/2014/main" id="{79E4D958-5FE7-4C82-8E36-1103B282BE8A}"/>
              </a:ext>
            </a:extLst>
          </p:cNvPr>
          <p:cNvPicPr>
            <a:picLocks noChangeAspect="1"/>
          </p:cNvPicPr>
          <p:nvPr/>
        </p:nvPicPr>
        <p:blipFill>
          <a:blip r:embed="rId9"/>
          <a:stretch>
            <a:fillRect/>
          </a:stretch>
        </p:blipFill>
        <p:spPr>
          <a:xfrm>
            <a:off x="781890" y="5716971"/>
            <a:ext cx="507047" cy="261206"/>
          </a:xfrm>
          <a:prstGeom prst="rect">
            <a:avLst/>
          </a:prstGeom>
        </p:spPr>
      </p:pic>
      <p:sp>
        <p:nvSpPr>
          <p:cNvPr id="22" name="Rectangle 21">
            <a:extLst>
              <a:ext uri="{FF2B5EF4-FFF2-40B4-BE49-F238E27FC236}">
                <a16:creationId xmlns:a16="http://schemas.microsoft.com/office/drawing/2014/main" id="{4A1DAF26-486E-4165-BBEF-091EEF19A6EC}"/>
              </a:ext>
            </a:extLst>
          </p:cNvPr>
          <p:cNvSpPr/>
          <p:nvPr/>
        </p:nvSpPr>
        <p:spPr>
          <a:xfrm>
            <a:off x="1757065" y="4574356"/>
            <a:ext cx="3176385" cy="2907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(b) Ratio of ORF to Gene Count</a:t>
            </a:r>
          </a:p>
        </p:txBody>
      </p:sp>
      <p:sp>
        <p:nvSpPr>
          <p:cNvPr id="23" name="Rectangle 22">
            <a:extLst>
              <a:ext uri="{FF2B5EF4-FFF2-40B4-BE49-F238E27FC236}">
                <a16:creationId xmlns:a16="http://schemas.microsoft.com/office/drawing/2014/main" id="{6D5E9FAA-4B05-465C-99BB-0B41E60A6472}"/>
              </a:ext>
            </a:extLst>
          </p:cNvPr>
          <p:cNvSpPr/>
          <p:nvPr/>
        </p:nvSpPr>
        <p:spPr>
          <a:xfrm>
            <a:off x="1030560" y="1678717"/>
            <a:ext cx="4522073" cy="4618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(a) Cumulative Count of ORF and Gene from Reverse Direction</a:t>
            </a:r>
          </a:p>
        </p:txBody>
      </p:sp>
      <p:sp>
        <p:nvSpPr>
          <p:cNvPr id="25" name="TextBox 24">
            <a:extLst>
              <a:ext uri="{FF2B5EF4-FFF2-40B4-BE49-F238E27FC236}">
                <a16:creationId xmlns:a16="http://schemas.microsoft.com/office/drawing/2014/main" id="{1316AECA-8253-4E7C-A804-6AD57F8FF4D6}"/>
              </a:ext>
            </a:extLst>
          </p:cNvPr>
          <p:cNvSpPr txBox="1"/>
          <p:nvPr/>
        </p:nvSpPr>
        <p:spPr>
          <a:xfrm>
            <a:off x="2274302" y="6475347"/>
            <a:ext cx="2429163" cy="338554"/>
          </a:xfrm>
          <a:prstGeom prst="rect">
            <a:avLst/>
          </a:prstGeom>
          <a:noFill/>
        </p:spPr>
        <p:txBody>
          <a:bodyPr wrap="square" rtlCol="0">
            <a:spAutoFit/>
          </a:bodyPr>
          <a:lstStyle/>
          <a:p>
            <a:pPr algn="ctr"/>
            <a:r>
              <a:rPr lang="en-US" sz="1600" dirty="0"/>
              <a:t>Sequence Length in Log</a:t>
            </a:r>
          </a:p>
        </p:txBody>
      </p:sp>
      <p:sp>
        <p:nvSpPr>
          <p:cNvPr id="26" name="TextBox 25">
            <a:extLst>
              <a:ext uri="{FF2B5EF4-FFF2-40B4-BE49-F238E27FC236}">
                <a16:creationId xmlns:a16="http://schemas.microsoft.com/office/drawing/2014/main" id="{4232F577-C5A5-4F66-B4ED-4C27258C8E0C}"/>
              </a:ext>
            </a:extLst>
          </p:cNvPr>
          <p:cNvSpPr txBox="1"/>
          <p:nvPr/>
        </p:nvSpPr>
        <p:spPr>
          <a:xfrm>
            <a:off x="2237989" y="4148061"/>
            <a:ext cx="2429163" cy="338554"/>
          </a:xfrm>
          <a:prstGeom prst="rect">
            <a:avLst/>
          </a:prstGeom>
          <a:noFill/>
        </p:spPr>
        <p:txBody>
          <a:bodyPr wrap="square" rtlCol="0">
            <a:spAutoFit/>
          </a:bodyPr>
          <a:lstStyle/>
          <a:p>
            <a:pPr algn="ctr"/>
            <a:r>
              <a:rPr lang="en-US" sz="1600" dirty="0"/>
              <a:t>Sequence Length in Log</a:t>
            </a:r>
          </a:p>
        </p:txBody>
      </p:sp>
      <p:sp>
        <p:nvSpPr>
          <p:cNvPr id="27" name="TextBox 26">
            <a:extLst>
              <a:ext uri="{FF2B5EF4-FFF2-40B4-BE49-F238E27FC236}">
                <a16:creationId xmlns:a16="http://schemas.microsoft.com/office/drawing/2014/main" id="{3D9D913C-DD47-4F1F-B6D5-75DD610F8503}"/>
              </a:ext>
            </a:extLst>
          </p:cNvPr>
          <p:cNvSpPr txBox="1"/>
          <p:nvPr/>
        </p:nvSpPr>
        <p:spPr>
          <a:xfrm rot="16200000">
            <a:off x="62706" y="5394645"/>
            <a:ext cx="1237672" cy="338554"/>
          </a:xfrm>
          <a:prstGeom prst="rect">
            <a:avLst/>
          </a:prstGeom>
          <a:noFill/>
        </p:spPr>
        <p:txBody>
          <a:bodyPr wrap="square" rtlCol="0">
            <a:spAutoFit/>
          </a:bodyPr>
          <a:lstStyle/>
          <a:p>
            <a:r>
              <a:rPr lang="en-US" sz="1600" dirty="0"/>
              <a:t>Ratio in Log</a:t>
            </a:r>
          </a:p>
        </p:txBody>
      </p:sp>
      <p:sp>
        <p:nvSpPr>
          <p:cNvPr id="2" name="Rectangle 1"/>
          <p:cNvSpPr/>
          <p:nvPr/>
        </p:nvSpPr>
        <p:spPr>
          <a:xfrm>
            <a:off x="952415" y="2173208"/>
            <a:ext cx="434109" cy="3499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10</a:t>
            </a:r>
            <a:r>
              <a:rPr lang="en-US" sz="1000" baseline="30000" dirty="0">
                <a:solidFill>
                  <a:schemeClr val="tx1"/>
                </a:solidFill>
              </a:rPr>
              <a:t>8</a:t>
            </a:r>
            <a:endParaRPr lang="en-US" sz="1000" dirty="0">
              <a:solidFill>
                <a:schemeClr val="tx1"/>
              </a:solidFill>
            </a:endParaRPr>
          </a:p>
        </p:txBody>
      </p:sp>
      <p:sp>
        <p:nvSpPr>
          <p:cNvPr id="28" name="Rectangle 27"/>
          <p:cNvSpPr/>
          <p:nvPr/>
        </p:nvSpPr>
        <p:spPr>
          <a:xfrm>
            <a:off x="952415" y="2980810"/>
            <a:ext cx="434109" cy="3499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10</a:t>
            </a:r>
            <a:r>
              <a:rPr lang="en-US" sz="1000" baseline="30000" dirty="0">
                <a:solidFill>
                  <a:schemeClr val="tx1"/>
                </a:solidFill>
              </a:rPr>
              <a:t>4</a:t>
            </a:r>
            <a:endParaRPr lang="en-US" sz="1000" dirty="0">
              <a:solidFill>
                <a:schemeClr val="tx1"/>
              </a:solidFill>
            </a:endParaRPr>
          </a:p>
        </p:txBody>
      </p:sp>
      <p:sp>
        <p:nvSpPr>
          <p:cNvPr id="24" name="TextBox 23">
            <a:extLst>
              <a:ext uri="{FF2B5EF4-FFF2-40B4-BE49-F238E27FC236}">
                <a16:creationId xmlns:a16="http://schemas.microsoft.com/office/drawing/2014/main" id="{AA34D9F7-D0BD-4949-B85C-3E82E7DC82DC}"/>
              </a:ext>
            </a:extLst>
          </p:cNvPr>
          <p:cNvSpPr txBox="1"/>
          <p:nvPr/>
        </p:nvSpPr>
        <p:spPr>
          <a:xfrm rot="16200000">
            <a:off x="332331" y="2889467"/>
            <a:ext cx="1237672" cy="338554"/>
          </a:xfrm>
          <a:prstGeom prst="rect">
            <a:avLst/>
          </a:prstGeom>
          <a:noFill/>
        </p:spPr>
        <p:txBody>
          <a:bodyPr wrap="square" rtlCol="0">
            <a:spAutoFit/>
          </a:bodyPr>
          <a:lstStyle/>
          <a:p>
            <a:r>
              <a:rPr lang="en-US" sz="1600" dirty="0"/>
              <a:t>Count in Log</a:t>
            </a:r>
          </a:p>
        </p:txBody>
      </p:sp>
      <p:sp>
        <p:nvSpPr>
          <p:cNvPr id="29" name="Rectangle 28"/>
          <p:cNvSpPr/>
          <p:nvPr/>
        </p:nvSpPr>
        <p:spPr>
          <a:xfrm>
            <a:off x="955405" y="3724303"/>
            <a:ext cx="434109" cy="3499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10</a:t>
            </a:r>
            <a:r>
              <a:rPr lang="en-US" sz="1000" baseline="30000" dirty="0">
                <a:solidFill>
                  <a:schemeClr val="tx1"/>
                </a:solidFill>
              </a:rPr>
              <a:t>0</a:t>
            </a:r>
            <a:endParaRPr lang="en-US" sz="1000" dirty="0">
              <a:solidFill>
                <a:schemeClr val="tx1"/>
              </a:solidFill>
            </a:endParaRPr>
          </a:p>
        </p:txBody>
      </p:sp>
      <p:pic>
        <p:nvPicPr>
          <p:cNvPr id="4" name="Picture 3">
            <a:extLst>
              <a:ext uri="{FF2B5EF4-FFF2-40B4-BE49-F238E27FC236}">
                <a16:creationId xmlns:a16="http://schemas.microsoft.com/office/drawing/2014/main" id="{342012B4-83D9-4434-BC97-53D98DA80914}"/>
              </a:ext>
            </a:extLst>
          </p:cNvPr>
          <p:cNvPicPr>
            <a:picLocks noChangeAspect="1"/>
          </p:cNvPicPr>
          <p:nvPr/>
        </p:nvPicPr>
        <p:blipFill rotWithShape="1">
          <a:blip r:embed="rId10">
            <a:extLst>
              <a:ext uri="{28A0092B-C50C-407E-A947-70E740481C1C}">
                <a14:useLocalDpi xmlns:a14="http://schemas.microsoft.com/office/drawing/2010/main" val="0"/>
              </a:ext>
            </a:extLst>
          </a:blip>
          <a:srcRect l="5902" b="48067"/>
          <a:stretch/>
        </p:blipFill>
        <p:spPr>
          <a:xfrm>
            <a:off x="1258301" y="2165589"/>
            <a:ext cx="4365513" cy="1910196"/>
          </a:xfrm>
          <a:prstGeom prst="rect">
            <a:avLst/>
          </a:prstGeom>
        </p:spPr>
      </p:pic>
      <p:sp>
        <p:nvSpPr>
          <p:cNvPr id="11" name="Rectangle 10">
            <a:extLst>
              <a:ext uri="{FF2B5EF4-FFF2-40B4-BE49-F238E27FC236}">
                <a16:creationId xmlns:a16="http://schemas.microsoft.com/office/drawing/2014/main" id="{A96FBC07-E631-47AF-8079-62BA36115E77}"/>
              </a:ext>
            </a:extLst>
          </p:cNvPr>
          <p:cNvSpPr/>
          <p:nvPr/>
        </p:nvSpPr>
        <p:spPr>
          <a:xfrm>
            <a:off x="4703465" y="2282996"/>
            <a:ext cx="785090" cy="4802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dirty="0">
                <a:solidFill>
                  <a:schemeClr val="tx1"/>
                </a:solidFill>
              </a:rPr>
              <a:t>ORF</a:t>
            </a:r>
          </a:p>
          <a:p>
            <a:pPr algn="r"/>
            <a:r>
              <a:rPr lang="en-US" sz="1200" dirty="0">
                <a:solidFill>
                  <a:schemeClr val="tx1"/>
                </a:solidFill>
              </a:rPr>
              <a:t>Gene</a:t>
            </a:r>
          </a:p>
        </p:txBody>
      </p:sp>
      <p:sp>
        <p:nvSpPr>
          <p:cNvPr id="12" name="Oval 11">
            <a:extLst>
              <a:ext uri="{FF2B5EF4-FFF2-40B4-BE49-F238E27FC236}">
                <a16:creationId xmlns:a16="http://schemas.microsoft.com/office/drawing/2014/main" id="{EADFD179-EA57-4220-AA56-D19EC5A37C62}"/>
              </a:ext>
            </a:extLst>
          </p:cNvPr>
          <p:cNvSpPr/>
          <p:nvPr/>
        </p:nvSpPr>
        <p:spPr>
          <a:xfrm>
            <a:off x="4851246" y="2372345"/>
            <a:ext cx="91440" cy="91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26495AC-ED2E-4003-BFE8-82909DCFDC8F}"/>
              </a:ext>
            </a:extLst>
          </p:cNvPr>
          <p:cNvSpPr/>
          <p:nvPr/>
        </p:nvSpPr>
        <p:spPr>
          <a:xfrm>
            <a:off x="4851246" y="2549886"/>
            <a:ext cx="91440" cy="94498"/>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D8E3D26B-4FAB-AE45-AD83-8E3ABAA9958D}"/>
              </a:ext>
            </a:extLst>
          </p:cNvPr>
          <p:cNvSpPr txBox="1"/>
          <p:nvPr/>
        </p:nvSpPr>
        <p:spPr>
          <a:xfrm>
            <a:off x="6154319" y="1865554"/>
            <a:ext cx="4096322" cy="369332"/>
          </a:xfrm>
          <a:prstGeom prst="rect">
            <a:avLst/>
          </a:prstGeom>
          <a:noFill/>
        </p:spPr>
        <p:txBody>
          <a:bodyPr wrap="square" rtlCol="0">
            <a:spAutoFit/>
          </a:bodyPr>
          <a:lstStyle/>
          <a:p>
            <a:r>
              <a:rPr lang="en-US" u="sng" dirty="0">
                <a:solidFill>
                  <a:srgbClr val="C00000"/>
                </a:solidFill>
              </a:rPr>
              <a:t>Total Log Score of an ORF to be gene </a:t>
            </a:r>
          </a:p>
        </p:txBody>
      </p:sp>
      <p:pic>
        <p:nvPicPr>
          <p:cNvPr id="32" name="Picture 31">
            <a:extLst>
              <a:ext uri="{FF2B5EF4-FFF2-40B4-BE49-F238E27FC236}">
                <a16:creationId xmlns:a16="http://schemas.microsoft.com/office/drawing/2014/main" id="{4D301D91-3B4B-5442-B121-55561766F19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75580" y="2260476"/>
            <a:ext cx="5883070" cy="992981"/>
          </a:xfrm>
          <a:prstGeom prst="rect">
            <a:avLst/>
          </a:prstGeom>
        </p:spPr>
      </p:pic>
      <p:sp>
        <p:nvSpPr>
          <p:cNvPr id="33" name="TextBox 32">
            <a:extLst>
              <a:ext uri="{FF2B5EF4-FFF2-40B4-BE49-F238E27FC236}">
                <a16:creationId xmlns:a16="http://schemas.microsoft.com/office/drawing/2014/main" id="{00CA6142-2640-FF4C-A99F-2106DFCC0379}"/>
              </a:ext>
            </a:extLst>
          </p:cNvPr>
          <p:cNvSpPr txBox="1"/>
          <p:nvPr/>
        </p:nvSpPr>
        <p:spPr>
          <a:xfrm>
            <a:off x="6175580" y="3761751"/>
            <a:ext cx="4096322" cy="369332"/>
          </a:xfrm>
          <a:prstGeom prst="rect">
            <a:avLst/>
          </a:prstGeom>
          <a:noFill/>
        </p:spPr>
        <p:txBody>
          <a:bodyPr wrap="square" rtlCol="0">
            <a:spAutoFit/>
          </a:bodyPr>
          <a:lstStyle/>
          <a:p>
            <a:r>
              <a:rPr lang="en-US" u="sng" dirty="0">
                <a:solidFill>
                  <a:srgbClr val="C00000"/>
                </a:solidFill>
              </a:rPr>
              <a:t>ORF Score  </a:t>
            </a:r>
          </a:p>
        </p:txBody>
      </p:sp>
      <p:pic>
        <p:nvPicPr>
          <p:cNvPr id="35" name="Picture 34">
            <a:extLst>
              <a:ext uri="{FF2B5EF4-FFF2-40B4-BE49-F238E27FC236}">
                <a16:creationId xmlns:a16="http://schemas.microsoft.com/office/drawing/2014/main" id="{ADBEF5DF-887E-DF41-BC44-CC0F1CFAED9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221349" y="4158821"/>
            <a:ext cx="5808039" cy="2326276"/>
          </a:xfrm>
          <a:prstGeom prst="rect">
            <a:avLst/>
          </a:prstGeom>
        </p:spPr>
      </p:pic>
      <p:cxnSp>
        <p:nvCxnSpPr>
          <p:cNvPr id="34" name="Straight Connector 33">
            <a:extLst>
              <a:ext uri="{FF2B5EF4-FFF2-40B4-BE49-F238E27FC236}">
                <a16:creationId xmlns:a16="http://schemas.microsoft.com/office/drawing/2014/main" id="{8D9706F4-A1C8-D14E-AFC5-ADE51B2185BE}"/>
              </a:ext>
            </a:extLst>
          </p:cNvPr>
          <p:cNvCxnSpPr/>
          <p:nvPr/>
        </p:nvCxnSpPr>
        <p:spPr>
          <a:xfrm>
            <a:off x="838200" y="1493949"/>
            <a:ext cx="10515600" cy="0"/>
          </a:xfrm>
          <a:prstGeom prst="line">
            <a:avLst/>
          </a:prstGeom>
          <a:ln w="63500" cmpd="sng">
            <a:solidFill>
              <a:srgbClr val="C00000"/>
            </a:solidFill>
          </a:ln>
        </p:spPr>
        <p:style>
          <a:lnRef idx="1">
            <a:schemeClr val="accent1"/>
          </a:lnRef>
          <a:fillRef idx="0">
            <a:schemeClr val="accent1"/>
          </a:fillRef>
          <a:effectRef idx="0">
            <a:schemeClr val="accent1"/>
          </a:effectRef>
          <a:fontRef idx="minor">
            <a:schemeClr val="tx1"/>
          </a:fontRef>
        </p:style>
      </p:cxnSp>
      <p:sp>
        <p:nvSpPr>
          <p:cNvPr id="36" name="Title 1">
            <a:extLst>
              <a:ext uri="{FF2B5EF4-FFF2-40B4-BE49-F238E27FC236}">
                <a16:creationId xmlns:a16="http://schemas.microsoft.com/office/drawing/2014/main" id="{B0C2EFD3-CEAD-2442-98FA-85BF0646CB1C}"/>
              </a:ext>
            </a:extLst>
          </p:cNvPr>
          <p:cNvSpPr txBox="1">
            <a:spLocks/>
          </p:cNvSpPr>
          <p:nvPr/>
        </p:nvSpPr>
        <p:spPr>
          <a:xfrm>
            <a:off x="838200" y="365126"/>
            <a:ext cx="10515600" cy="9485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rgbClr val="C00000"/>
                </a:solidFill>
                <a:latin typeface="+mn-lt"/>
              </a:rPr>
              <a:t>ORF Score of Gene</a:t>
            </a:r>
          </a:p>
        </p:txBody>
      </p:sp>
    </p:spTree>
    <p:extLst>
      <p:ext uri="{BB962C8B-B14F-4D97-AF65-F5344CB8AC3E}">
        <p14:creationId xmlns:p14="http://schemas.microsoft.com/office/powerpoint/2010/main" val="33867915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785E57-1EE5-7547-8C13-7533248AC02B}"/>
              </a:ext>
            </a:extLst>
          </p:cNvPr>
          <p:cNvPicPr>
            <a:picLocks noChangeAspect="1"/>
          </p:cNvPicPr>
          <p:nvPr/>
        </p:nvPicPr>
        <p:blipFill rotWithShape="1">
          <a:blip r:embed="rId2">
            <a:extLst>
              <a:ext uri="{28A0092B-C50C-407E-A947-70E740481C1C}">
                <a14:useLocalDpi xmlns:a14="http://schemas.microsoft.com/office/drawing/2010/main" val="0"/>
              </a:ext>
            </a:extLst>
          </a:blip>
          <a:srcRect r="4775" b="14521"/>
          <a:stretch/>
        </p:blipFill>
        <p:spPr>
          <a:xfrm>
            <a:off x="838200" y="1827002"/>
            <a:ext cx="5650278" cy="2131801"/>
          </a:xfrm>
          <a:prstGeom prst="rect">
            <a:avLst/>
          </a:prstGeom>
        </p:spPr>
      </p:pic>
      <p:pic>
        <p:nvPicPr>
          <p:cNvPr id="8" name="Picture 7">
            <a:extLst>
              <a:ext uri="{FF2B5EF4-FFF2-40B4-BE49-F238E27FC236}">
                <a16:creationId xmlns:a16="http://schemas.microsoft.com/office/drawing/2014/main" id="{30C99A22-BC13-FB42-A482-6D4E9BDDFD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1263" y="3393466"/>
            <a:ext cx="3553731" cy="2411460"/>
          </a:xfrm>
          <a:prstGeom prst="rect">
            <a:avLst/>
          </a:prstGeom>
        </p:spPr>
      </p:pic>
      <p:sp>
        <p:nvSpPr>
          <p:cNvPr id="9" name="TextBox 8">
            <a:extLst>
              <a:ext uri="{FF2B5EF4-FFF2-40B4-BE49-F238E27FC236}">
                <a16:creationId xmlns:a16="http://schemas.microsoft.com/office/drawing/2014/main" id="{19853E56-8D17-8743-9F01-740CA47C4891}"/>
              </a:ext>
            </a:extLst>
          </p:cNvPr>
          <p:cNvSpPr txBox="1"/>
          <p:nvPr/>
        </p:nvSpPr>
        <p:spPr>
          <a:xfrm>
            <a:off x="7270600" y="2892903"/>
            <a:ext cx="2988859" cy="584775"/>
          </a:xfrm>
          <a:prstGeom prst="rect">
            <a:avLst/>
          </a:prstGeom>
          <a:noFill/>
        </p:spPr>
        <p:txBody>
          <a:bodyPr wrap="square" rtlCol="0">
            <a:spAutoFit/>
          </a:bodyPr>
          <a:lstStyle/>
          <a:p>
            <a:pPr algn="ctr"/>
            <a:r>
              <a:rPr lang="en-US" sz="1600" b="1" dirty="0"/>
              <a:t>(a) Precision, Recall and F-Score at different Threshold</a:t>
            </a:r>
          </a:p>
        </p:txBody>
      </p:sp>
      <p:sp>
        <p:nvSpPr>
          <p:cNvPr id="10" name="TextBox 9">
            <a:extLst>
              <a:ext uri="{FF2B5EF4-FFF2-40B4-BE49-F238E27FC236}">
                <a16:creationId xmlns:a16="http://schemas.microsoft.com/office/drawing/2014/main" id="{C94528CE-5431-3544-8851-64394E594C95}"/>
              </a:ext>
            </a:extLst>
          </p:cNvPr>
          <p:cNvSpPr txBox="1"/>
          <p:nvPr/>
        </p:nvSpPr>
        <p:spPr>
          <a:xfrm>
            <a:off x="7676274" y="5597999"/>
            <a:ext cx="2202706" cy="307777"/>
          </a:xfrm>
          <a:prstGeom prst="rect">
            <a:avLst/>
          </a:prstGeom>
          <a:solidFill>
            <a:schemeClr val="bg1"/>
          </a:solidFill>
        </p:spPr>
        <p:txBody>
          <a:bodyPr wrap="square" rtlCol="0">
            <a:spAutoFit/>
          </a:bodyPr>
          <a:lstStyle/>
          <a:p>
            <a:pPr algn="ctr"/>
            <a:r>
              <a:rPr lang="en-US" sz="1400" dirty="0"/>
              <a:t>Threshold ORF Score in Log</a:t>
            </a:r>
          </a:p>
        </p:txBody>
      </p:sp>
      <p:sp>
        <p:nvSpPr>
          <p:cNvPr id="11" name="TextBox 10">
            <a:extLst>
              <a:ext uri="{FF2B5EF4-FFF2-40B4-BE49-F238E27FC236}">
                <a16:creationId xmlns:a16="http://schemas.microsoft.com/office/drawing/2014/main" id="{B2F3AEF7-C4A7-3543-81C6-A1860D64BBA4}"/>
              </a:ext>
            </a:extLst>
          </p:cNvPr>
          <p:cNvSpPr txBox="1"/>
          <p:nvPr/>
        </p:nvSpPr>
        <p:spPr>
          <a:xfrm rot="16200000">
            <a:off x="5869414" y="4209395"/>
            <a:ext cx="1939636" cy="307777"/>
          </a:xfrm>
          <a:prstGeom prst="rect">
            <a:avLst/>
          </a:prstGeom>
          <a:solidFill>
            <a:schemeClr val="bg1"/>
          </a:solidFill>
        </p:spPr>
        <p:txBody>
          <a:bodyPr wrap="square" rtlCol="0">
            <a:spAutoFit/>
          </a:bodyPr>
          <a:lstStyle/>
          <a:p>
            <a:pPr algn="ctr"/>
            <a:r>
              <a:rPr lang="en-US" sz="1400" dirty="0"/>
              <a:t>Statistic (%)</a:t>
            </a:r>
          </a:p>
        </p:txBody>
      </p:sp>
      <p:cxnSp>
        <p:nvCxnSpPr>
          <p:cNvPr id="12" name="Straight Connector 11">
            <a:extLst>
              <a:ext uri="{FF2B5EF4-FFF2-40B4-BE49-F238E27FC236}">
                <a16:creationId xmlns:a16="http://schemas.microsoft.com/office/drawing/2014/main" id="{B8040C73-7BC3-8141-AE24-6F2B59CC330F}"/>
              </a:ext>
            </a:extLst>
          </p:cNvPr>
          <p:cNvCxnSpPr/>
          <p:nvPr/>
        </p:nvCxnSpPr>
        <p:spPr>
          <a:xfrm>
            <a:off x="838200" y="1493949"/>
            <a:ext cx="10515600" cy="0"/>
          </a:xfrm>
          <a:prstGeom prst="line">
            <a:avLst/>
          </a:prstGeom>
          <a:ln w="63500" cmpd="sng">
            <a:solidFill>
              <a:srgbClr val="C00000"/>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F1CAF743-5C59-C244-BEBA-D1C1E1491E8A}"/>
              </a:ext>
            </a:extLst>
          </p:cNvPr>
          <p:cNvSpPr txBox="1">
            <a:spLocks/>
          </p:cNvSpPr>
          <p:nvPr/>
        </p:nvSpPr>
        <p:spPr>
          <a:xfrm>
            <a:off x="838200" y="365126"/>
            <a:ext cx="10515600" cy="9485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rgbClr val="C00000"/>
                </a:solidFill>
                <a:latin typeface="+mn-lt"/>
              </a:rPr>
              <a:t>Tuning </a:t>
            </a:r>
            <a:r>
              <a:rPr lang="en-US" sz="4000" dirty="0" err="1">
                <a:solidFill>
                  <a:srgbClr val="C00000"/>
                </a:solidFill>
                <a:latin typeface="+mn-lt"/>
              </a:rPr>
              <a:t>DeepAnnotator</a:t>
            </a:r>
            <a:r>
              <a:rPr lang="en-US" sz="4000" dirty="0">
                <a:solidFill>
                  <a:srgbClr val="C00000"/>
                </a:solidFill>
                <a:latin typeface="+mn-lt"/>
              </a:rPr>
              <a:t> Threshold</a:t>
            </a:r>
          </a:p>
        </p:txBody>
      </p:sp>
    </p:spTree>
    <p:extLst>
      <p:ext uri="{BB962C8B-B14F-4D97-AF65-F5344CB8AC3E}">
        <p14:creationId xmlns:p14="http://schemas.microsoft.com/office/powerpoint/2010/main" val="30441590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7004"/>
          <a:stretch/>
        </p:blipFill>
        <p:spPr>
          <a:xfrm>
            <a:off x="1408665" y="3077970"/>
            <a:ext cx="3543752" cy="2337137"/>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6437"/>
          <a:stretch/>
        </p:blipFill>
        <p:spPr>
          <a:xfrm>
            <a:off x="7065663" y="3050674"/>
            <a:ext cx="3465797" cy="2350762"/>
          </a:xfrm>
          <a:prstGeom prst="rect">
            <a:avLst/>
          </a:prstGeom>
        </p:spPr>
      </p:pic>
      <p:sp>
        <p:nvSpPr>
          <p:cNvPr id="10" name="TextBox 9"/>
          <p:cNvSpPr txBox="1"/>
          <p:nvPr/>
        </p:nvSpPr>
        <p:spPr>
          <a:xfrm>
            <a:off x="1855071" y="2509831"/>
            <a:ext cx="2988859" cy="584775"/>
          </a:xfrm>
          <a:prstGeom prst="rect">
            <a:avLst/>
          </a:prstGeom>
          <a:noFill/>
        </p:spPr>
        <p:txBody>
          <a:bodyPr wrap="square" rtlCol="0">
            <a:spAutoFit/>
          </a:bodyPr>
          <a:lstStyle/>
          <a:p>
            <a:pPr algn="ctr"/>
            <a:r>
              <a:rPr lang="en-US" sz="1600" b="1" dirty="0"/>
              <a:t>(b) Histogram of Overlap and Undetected Sequence Length</a:t>
            </a:r>
          </a:p>
        </p:txBody>
      </p:sp>
      <p:sp>
        <p:nvSpPr>
          <p:cNvPr id="11" name="TextBox 10"/>
          <p:cNvSpPr txBox="1"/>
          <p:nvPr/>
        </p:nvSpPr>
        <p:spPr>
          <a:xfrm>
            <a:off x="7439497" y="2509831"/>
            <a:ext cx="2988859" cy="584775"/>
          </a:xfrm>
          <a:prstGeom prst="rect">
            <a:avLst/>
          </a:prstGeom>
          <a:noFill/>
        </p:spPr>
        <p:txBody>
          <a:bodyPr wrap="square" rtlCol="0">
            <a:spAutoFit/>
          </a:bodyPr>
          <a:lstStyle/>
          <a:p>
            <a:pPr algn="ctr"/>
            <a:r>
              <a:rPr lang="en-US" sz="1600" b="1" dirty="0"/>
              <a:t>(c) Visualization of Predicted Annotations based on Score</a:t>
            </a:r>
          </a:p>
        </p:txBody>
      </p:sp>
      <p:sp>
        <p:nvSpPr>
          <p:cNvPr id="12" name="TextBox 11">
            <a:extLst>
              <a:ext uri="{FF2B5EF4-FFF2-40B4-BE49-F238E27FC236}">
                <a16:creationId xmlns:a16="http://schemas.microsoft.com/office/drawing/2014/main" id="{304495ED-2C9C-4EC9-90B8-86458DB112E8}"/>
              </a:ext>
            </a:extLst>
          </p:cNvPr>
          <p:cNvSpPr txBox="1"/>
          <p:nvPr/>
        </p:nvSpPr>
        <p:spPr>
          <a:xfrm>
            <a:off x="2210723" y="5233510"/>
            <a:ext cx="1939636" cy="307777"/>
          </a:xfrm>
          <a:prstGeom prst="rect">
            <a:avLst/>
          </a:prstGeom>
          <a:solidFill>
            <a:schemeClr val="bg1"/>
          </a:solidFill>
        </p:spPr>
        <p:txBody>
          <a:bodyPr wrap="square" rtlCol="0">
            <a:spAutoFit/>
          </a:bodyPr>
          <a:lstStyle/>
          <a:p>
            <a:pPr algn="ctr"/>
            <a:r>
              <a:rPr lang="en-US" sz="1400" dirty="0"/>
              <a:t>Sequence Length in Log</a:t>
            </a:r>
          </a:p>
        </p:txBody>
      </p:sp>
      <p:sp>
        <p:nvSpPr>
          <p:cNvPr id="13" name="TextBox 12">
            <a:extLst>
              <a:ext uri="{FF2B5EF4-FFF2-40B4-BE49-F238E27FC236}">
                <a16:creationId xmlns:a16="http://schemas.microsoft.com/office/drawing/2014/main" id="{7BB97492-99F3-43F7-AE8E-D40C6099DC5F}"/>
              </a:ext>
            </a:extLst>
          </p:cNvPr>
          <p:cNvSpPr txBox="1"/>
          <p:nvPr/>
        </p:nvSpPr>
        <p:spPr>
          <a:xfrm>
            <a:off x="7964108" y="5209426"/>
            <a:ext cx="1939636" cy="307777"/>
          </a:xfrm>
          <a:prstGeom prst="rect">
            <a:avLst/>
          </a:prstGeom>
          <a:solidFill>
            <a:schemeClr val="bg1"/>
          </a:solidFill>
        </p:spPr>
        <p:txBody>
          <a:bodyPr wrap="square" rtlCol="0">
            <a:spAutoFit/>
          </a:bodyPr>
          <a:lstStyle/>
          <a:p>
            <a:pPr algn="ctr"/>
            <a:r>
              <a:rPr lang="en-US" sz="1400" dirty="0"/>
              <a:t>Sequence Length in Log</a:t>
            </a:r>
          </a:p>
        </p:txBody>
      </p:sp>
      <p:sp>
        <p:nvSpPr>
          <p:cNvPr id="16" name="TextBox 15">
            <a:extLst>
              <a:ext uri="{FF2B5EF4-FFF2-40B4-BE49-F238E27FC236}">
                <a16:creationId xmlns:a16="http://schemas.microsoft.com/office/drawing/2014/main" id="{1C41F713-1453-4AB5-9551-08F1A676FC75}"/>
              </a:ext>
            </a:extLst>
          </p:cNvPr>
          <p:cNvSpPr txBox="1"/>
          <p:nvPr/>
        </p:nvSpPr>
        <p:spPr>
          <a:xfrm rot="16200000">
            <a:off x="486312" y="3893899"/>
            <a:ext cx="1939636" cy="307777"/>
          </a:xfrm>
          <a:prstGeom prst="rect">
            <a:avLst/>
          </a:prstGeom>
          <a:solidFill>
            <a:schemeClr val="bg1"/>
          </a:solidFill>
        </p:spPr>
        <p:txBody>
          <a:bodyPr wrap="square" rtlCol="0">
            <a:spAutoFit/>
          </a:bodyPr>
          <a:lstStyle/>
          <a:p>
            <a:pPr algn="ctr"/>
            <a:r>
              <a:rPr lang="en-US" sz="1400" dirty="0"/>
              <a:t>Sequence Count</a:t>
            </a:r>
          </a:p>
        </p:txBody>
      </p:sp>
      <p:sp>
        <p:nvSpPr>
          <p:cNvPr id="17" name="TextBox 16">
            <a:extLst>
              <a:ext uri="{FF2B5EF4-FFF2-40B4-BE49-F238E27FC236}">
                <a16:creationId xmlns:a16="http://schemas.microsoft.com/office/drawing/2014/main" id="{4C6E2209-DFFB-4571-8F3B-E56CED6C4038}"/>
              </a:ext>
            </a:extLst>
          </p:cNvPr>
          <p:cNvSpPr txBox="1"/>
          <p:nvPr/>
        </p:nvSpPr>
        <p:spPr>
          <a:xfrm rot="16200000">
            <a:off x="4127721" y="3824051"/>
            <a:ext cx="1939636" cy="307777"/>
          </a:xfrm>
          <a:prstGeom prst="rect">
            <a:avLst/>
          </a:prstGeom>
          <a:solidFill>
            <a:schemeClr val="bg1"/>
          </a:solidFill>
        </p:spPr>
        <p:txBody>
          <a:bodyPr wrap="square" rtlCol="0">
            <a:spAutoFit/>
          </a:bodyPr>
          <a:lstStyle/>
          <a:p>
            <a:pPr algn="ctr"/>
            <a:r>
              <a:rPr lang="en-US" sz="1400" dirty="0"/>
              <a:t>Probability</a:t>
            </a:r>
          </a:p>
        </p:txBody>
      </p:sp>
      <p:cxnSp>
        <p:nvCxnSpPr>
          <p:cNvPr id="19" name="Straight Connector 18">
            <a:extLst>
              <a:ext uri="{FF2B5EF4-FFF2-40B4-BE49-F238E27FC236}">
                <a16:creationId xmlns:a16="http://schemas.microsoft.com/office/drawing/2014/main" id="{5CE60BFB-2715-0B41-987D-CF2B04643D00}"/>
              </a:ext>
            </a:extLst>
          </p:cNvPr>
          <p:cNvCxnSpPr/>
          <p:nvPr/>
        </p:nvCxnSpPr>
        <p:spPr>
          <a:xfrm>
            <a:off x="838200" y="1493949"/>
            <a:ext cx="10515600" cy="0"/>
          </a:xfrm>
          <a:prstGeom prst="line">
            <a:avLst/>
          </a:prstGeom>
          <a:ln w="63500" cmpd="sng">
            <a:solidFill>
              <a:srgbClr val="C00000"/>
            </a:solidFill>
          </a:ln>
        </p:spPr>
        <p:style>
          <a:lnRef idx="1">
            <a:schemeClr val="accent1"/>
          </a:lnRef>
          <a:fillRef idx="0">
            <a:schemeClr val="accent1"/>
          </a:fillRef>
          <a:effectRef idx="0">
            <a:schemeClr val="accent1"/>
          </a:effectRef>
          <a:fontRef idx="minor">
            <a:schemeClr val="tx1"/>
          </a:fontRef>
        </p:style>
      </p:cxnSp>
      <p:sp>
        <p:nvSpPr>
          <p:cNvPr id="20" name="Title 1">
            <a:extLst>
              <a:ext uri="{FF2B5EF4-FFF2-40B4-BE49-F238E27FC236}">
                <a16:creationId xmlns:a16="http://schemas.microsoft.com/office/drawing/2014/main" id="{BDF20BB7-2002-BF4E-912E-07BB9C26C4DE}"/>
              </a:ext>
            </a:extLst>
          </p:cNvPr>
          <p:cNvSpPr txBox="1">
            <a:spLocks/>
          </p:cNvSpPr>
          <p:nvPr/>
        </p:nvSpPr>
        <p:spPr>
          <a:xfrm>
            <a:off x="838200" y="365126"/>
            <a:ext cx="10515600" cy="9485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err="1">
                <a:solidFill>
                  <a:srgbClr val="C00000"/>
                </a:solidFill>
                <a:latin typeface="+mn-lt"/>
              </a:rPr>
              <a:t>DeepAnnotator</a:t>
            </a:r>
            <a:r>
              <a:rPr lang="en-US" sz="4000" dirty="0">
                <a:solidFill>
                  <a:srgbClr val="C00000"/>
                </a:solidFill>
                <a:latin typeface="+mn-lt"/>
              </a:rPr>
              <a:t> Annotation Quality</a:t>
            </a:r>
          </a:p>
        </p:txBody>
      </p:sp>
    </p:spTree>
    <p:extLst>
      <p:ext uri="{BB962C8B-B14F-4D97-AF65-F5344CB8AC3E}">
        <p14:creationId xmlns:p14="http://schemas.microsoft.com/office/powerpoint/2010/main" val="1341750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A67A222-1E03-BD47-9743-D839DEA7389E}"/>
              </a:ext>
            </a:extLst>
          </p:cNvPr>
          <p:cNvCxnSpPr/>
          <p:nvPr/>
        </p:nvCxnSpPr>
        <p:spPr>
          <a:xfrm>
            <a:off x="838200" y="1493949"/>
            <a:ext cx="10515600" cy="0"/>
          </a:xfrm>
          <a:prstGeom prst="line">
            <a:avLst/>
          </a:prstGeom>
          <a:ln w="63500" cmpd="sng">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B658F165-9098-AB44-A658-5F5428EDD227}"/>
              </a:ext>
            </a:extLst>
          </p:cNvPr>
          <p:cNvSpPr txBox="1">
            <a:spLocks/>
          </p:cNvSpPr>
          <p:nvPr/>
        </p:nvSpPr>
        <p:spPr>
          <a:xfrm>
            <a:off x="838200" y="365126"/>
            <a:ext cx="10515600" cy="9485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err="1">
                <a:solidFill>
                  <a:srgbClr val="C00000"/>
                </a:solidFill>
                <a:latin typeface="+mn-lt"/>
              </a:rPr>
              <a:t>DeepAnnotator</a:t>
            </a:r>
            <a:r>
              <a:rPr lang="en-US" sz="4000" dirty="0">
                <a:solidFill>
                  <a:srgbClr val="C00000"/>
                </a:solidFill>
                <a:latin typeface="+mn-lt"/>
              </a:rPr>
              <a:t> VS Popular Annotation Algorithms</a:t>
            </a:r>
          </a:p>
        </p:txBody>
      </p:sp>
      <p:pic>
        <p:nvPicPr>
          <p:cNvPr id="9" name="Picture 8">
            <a:extLst>
              <a:ext uri="{FF2B5EF4-FFF2-40B4-BE49-F238E27FC236}">
                <a16:creationId xmlns:a16="http://schemas.microsoft.com/office/drawing/2014/main" id="{94488C69-354C-5844-BDA9-AD0C2495FA5E}"/>
              </a:ext>
            </a:extLst>
          </p:cNvPr>
          <p:cNvPicPr>
            <a:picLocks noChangeAspect="1"/>
          </p:cNvPicPr>
          <p:nvPr/>
        </p:nvPicPr>
        <p:blipFill rotWithShape="1">
          <a:blip r:embed="rId3">
            <a:extLst>
              <a:ext uri="{28A0092B-C50C-407E-A947-70E740481C1C}">
                <a14:useLocalDpi xmlns:a14="http://schemas.microsoft.com/office/drawing/2010/main" val="0"/>
              </a:ext>
            </a:extLst>
          </a:blip>
          <a:srcRect r="4775" b="14521"/>
          <a:stretch/>
        </p:blipFill>
        <p:spPr>
          <a:xfrm>
            <a:off x="7210425" y="4652763"/>
            <a:ext cx="3724275" cy="1405137"/>
          </a:xfrm>
          <a:prstGeom prst="rect">
            <a:avLst/>
          </a:prstGeom>
        </p:spPr>
      </p:pic>
      <p:pic>
        <p:nvPicPr>
          <p:cNvPr id="6" name="Picture 5">
            <a:extLst>
              <a:ext uri="{FF2B5EF4-FFF2-40B4-BE49-F238E27FC236}">
                <a16:creationId xmlns:a16="http://schemas.microsoft.com/office/drawing/2014/main" id="{1048B6A4-6566-5642-9336-9AFA464D4D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5105" y="2237704"/>
            <a:ext cx="5837420" cy="2091165"/>
          </a:xfrm>
          <a:prstGeom prst="rect">
            <a:avLst/>
          </a:prstGeom>
        </p:spPr>
      </p:pic>
      <p:sp>
        <p:nvSpPr>
          <p:cNvPr id="4" name="Slide Number Placeholder 3">
            <a:extLst>
              <a:ext uri="{FF2B5EF4-FFF2-40B4-BE49-F238E27FC236}">
                <a16:creationId xmlns:a16="http://schemas.microsoft.com/office/drawing/2014/main" id="{3FF277E8-4559-9347-A813-6F7F385087D3}"/>
              </a:ext>
            </a:extLst>
          </p:cNvPr>
          <p:cNvSpPr>
            <a:spLocks noGrp="1"/>
          </p:cNvSpPr>
          <p:nvPr>
            <p:ph type="sldNum" sz="quarter" idx="12"/>
          </p:nvPr>
        </p:nvSpPr>
        <p:spPr/>
        <p:txBody>
          <a:bodyPr/>
          <a:lstStyle/>
          <a:p>
            <a:fld id="{6592A84D-4AA4-46FC-ACFA-41E5AD4DBDB9}" type="slidenum">
              <a:rPr lang="en-US" smtClean="0"/>
              <a:t>36</a:t>
            </a:fld>
            <a:endParaRPr lang="en-US"/>
          </a:p>
        </p:txBody>
      </p:sp>
      <p:sp>
        <p:nvSpPr>
          <p:cNvPr id="8" name="Rectangle 7">
            <a:extLst>
              <a:ext uri="{FF2B5EF4-FFF2-40B4-BE49-F238E27FC236}">
                <a16:creationId xmlns:a16="http://schemas.microsoft.com/office/drawing/2014/main" id="{C9588967-A172-394F-97D7-CBFC87EC8AAE}"/>
              </a:ext>
            </a:extLst>
          </p:cNvPr>
          <p:cNvSpPr/>
          <p:nvPr/>
        </p:nvSpPr>
        <p:spPr>
          <a:xfrm>
            <a:off x="3067050" y="3762375"/>
            <a:ext cx="5524500" cy="285750"/>
          </a:xfrm>
          <a:prstGeom prst="rect">
            <a:avLst/>
          </a:prstGeom>
          <a:solidFill>
            <a:schemeClr val="bg1">
              <a:alpha val="0"/>
            </a:schemeClr>
          </a:solid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935BAAB-F53D-9242-8A31-F4D5793EB098}"/>
              </a:ext>
            </a:extLst>
          </p:cNvPr>
          <p:cNvSpPr txBox="1"/>
          <p:nvPr/>
        </p:nvSpPr>
        <p:spPr>
          <a:xfrm>
            <a:off x="79951" y="6509571"/>
            <a:ext cx="9460043" cy="276999"/>
          </a:xfrm>
          <a:prstGeom prst="rect">
            <a:avLst/>
          </a:prstGeom>
          <a:noFill/>
        </p:spPr>
        <p:txBody>
          <a:bodyPr wrap="square" rtlCol="0">
            <a:spAutoFit/>
          </a:bodyPr>
          <a:lstStyle/>
          <a:p>
            <a:r>
              <a:rPr lang="en-US" sz="1200" dirty="0" err="1"/>
              <a:t>DeepAnnotator</a:t>
            </a:r>
            <a:r>
              <a:rPr lang="en-US" sz="1200" dirty="0"/>
              <a:t>: Genome Annotation with Deep Learning. </a:t>
            </a:r>
            <a:r>
              <a:rPr lang="en-US" sz="1200" b="1" dirty="0"/>
              <a:t>Mohammad </a:t>
            </a:r>
            <a:r>
              <a:rPr lang="en-US" sz="1200" b="1" dirty="0" err="1"/>
              <a:t>Ruhul</a:t>
            </a:r>
            <a:r>
              <a:rPr lang="en-US" sz="1200" b="1" dirty="0"/>
              <a:t> Amin</a:t>
            </a:r>
            <a:r>
              <a:rPr lang="en-US" sz="1200" dirty="0"/>
              <a:t>, Alisa </a:t>
            </a:r>
            <a:r>
              <a:rPr lang="en-US" sz="1200" dirty="0" err="1"/>
              <a:t>Yurovsky</a:t>
            </a:r>
            <a:r>
              <a:rPr lang="en-US" sz="1200" dirty="0"/>
              <a:t>, </a:t>
            </a:r>
            <a:r>
              <a:rPr lang="en-US" sz="1200" dirty="0" err="1"/>
              <a:t>Yingtao</a:t>
            </a:r>
            <a:r>
              <a:rPr lang="en-US" sz="1200" dirty="0"/>
              <a:t> Tian, Steve </a:t>
            </a:r>
            <a:r>
              <a:rPr lang="en-US" sz="1200" dirty="0" err="1"/>
              <a:t>Skiena</a:t>
            </a:r>
            <a:r>
              <a:rPr lang="en-US" sz="1200" dirty="0"/>
              <a:t>. </a:t>
            </a:r>
            <a:r>
              <a:rPr lang="en-US" sz="1200" i="1" dirty="0"/>
              <a:t>ACM BCB 2018. </a:t>
            </a:r>
          </a:p>
        </p:txBody>
      </p:sp>
    </p:spTree>
    <p:extLst>
      <p:ext uri="{BB962C8B-B14F-4D97-AF65-F5344CB8AC3E}">
        <p14:creationId xmlns:p14="http://schemas.microsoft.com/office/powerpoint/2010/main" val="1934815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0446CDE-BFD4-FF4B-A5E9-E71F35007E5E}"/>
              </a:ext>
            </a:extLst>
          </p:cNvPr>
          <p:cNvCxnSpPr/>
          <p:nvPr/>
        </p:nvCxnSpPr>
        <p:spPr>
          <a:xfrm>
            <a:off x="838200" y="1493949"/>
            <a:ext cx="10515600" cy="0"/>
          </a:xfrm>
          <a:prstGeom prst="line">
            <a:avLst/>
          </a:prstGeom>
          <a:ln w="63500" cmpd="sng">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5C818A58-22BE-7F44-B674-28B96850A28B}"/>
              </a:ext>
            </a:extLst>
          </p:cNvPr>
          <p:cNvSpPr>
            <a:spLocks noGrp="1"/>
          </p:cNvSpPr>
          <p:nvPr>
            <p:ph type="title"/>
          </p:nvPr>
        </p:nvSpPr>
        <p:spPr>
          <a:xfrm>
            <a:off x="838200" y="211015"/>
            <a:ext cx="10515600" cy="1102631"/>
          </a:xfrm>
        </p:spPr>
        <p:txBody>
          <a:bodyPr>
            <a:normAutofit/>
          </a:bodyPr>
          <a:lstStyle/>
          <a:p>
            <a:r>
              <a:rPr lang="en-US" sz="4000" dirty="0">
                <a:solidFill>
                  <a:srgbClr val="C00000"/>
                </a:solidFill>
                <a:latin typeface="+mn-lt"/>
              </a:rPr>
              <a:t>Deep Learning for Genomics</a:t>
            </a:r>
          </a:p>
        </p:txBody>
      </p:sp>
      <p:sp>
        <p:nvSpPr>
          <p:cNvPr id="10" name="Rectangle 9">
            <a:extLst>
              <a:ext uri="{FF2B5EF4-FFF2-40B4-BE49-F238E27FC236}">
                <a16:creationId xmlns:a16="http://schemas.microsoft.com/office/drawing/2014/main" id="{786C26F7-3C4D-DF48-A76C-2C17727B37EC}"/>
              </a:ext>
            </a:extLst>
          </p:cNvPr>
          <p:cNvSpPr/>
          <p:nvPr/>
        </p:nvSpPr>
        <p:spPr>
          <a:xfrm>
            <a:off x="1490002" y="1621509"/>
            <a:ext cx="1006484" cy="287233"/>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sz="1000" b="1" dirty="0">
                <a:solidFill>
                  <a:schemeClr val="tx1"/>
                </a:solidFill>
              </a:rPr>
              <a:t>Intergenic</a:t>
            </a:r>
          </a:p>
        </p:txBody>
      </p:sp>
      <p:sp>
        <p:nvSpPr>
          <p:cNvPr id="11" name="Rectangle 10">
            <a:extLst>
              <a:ext uri="{FF2B5EF4-FFF2-40B4-BE49-F238E27FC236}">
                <a16:creationId xmlns:a16="http://schemas.microsoft.com/office/drawing/2014/main" id="{4AC2F47A-40C1-6344-8C5D-639F2905E44F}"/>
              </a:ext>
            </a:extLst>
          </p:cNvPr>
          <p:cNvSpPr/>
          <p:nvPr/>
        </p:nvSpPr>
        <p:spPr>
          <a:xfrm>
            <a:off x="2694944" y="1621509"/>
            <a:ext cx="718121" cy="286729"/>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sz="1000" b="1" dirty="0">
                <a:solidFill>
                  <a:schemeClr val="tx1"/>
                </a:solidFill>
              </a:rPr>
              <a:t>Promoter</a:t>
            </a:r>
          </a:p>
        </p:txBody>
      </p:sp>
      <p:sp>
        <p:nvSpPr>
          <p:cNvPr id="12" name="Rectangle 11">
            <a:extLst>
              <a:ext uri="{FF2B5EF4-FFF2-40B4-BE49-F238E27FC236}">
                <a16:creationId xmlns:a16="http://schemas.microsoft.com/office/drawing/2014/main" id="{9DA47C12-0FC3-6B42-8B66-CB1D8704975A}"/>
              </a:ext>
            </a:extLst>
          </p:cNvPr>
          <p:cNvSpPr/>
          <p:nvPr/>
        </p:nvSpPr>
        <p:spPr>
          <a:xfrm>
            <a:off x="4131184" y="1611675"/>
            <a:ext cx="510746" cy="296563"/>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sz="1000" b="1" dirty="0">
                <a:solidFill>
                  <a:schemeClr val="tx1"/>
                </a:solidFill>
              </a:rPr>
              <a:t>Start</a:t>
            </a:r>
          </a:p>
        </p:txBody>
      </p:sp>
      <p:sp>
        <p:nvSpPr>
          <p:cNvPr id="13" name="Rectangle 12">
            <a:extLst>
              <a:ext uri="{FF2B5EF4-FFF2-40B4-BE49-F238E27FC236}">
                <a16:creationId xmlns:a16="http://schemas.microsoft.com/office/drawing/2014/main" id="{267361C8-413E-604A-B1F5-27EF490BEE4A}"/>
              </a:ext>
            </a:extLst>
          </p:cNvPr>
          <p:cNvSpPr/>
          <p:nvPr/>
        </p:nvSpPr>
        <p:spPr>
          <a:xfrm>
            <a:off x="4849304" y="1611674"/>
            <a:ext cx="510746" cy="296563"/>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sz="1000" b="1" dirty="0">
                <a:solidFill>
                  <a:schemeClr val="tx1"/>
                </a:solidFill>
              </a:rPr>
              <a:t>After Start</a:t>
            </a:r>
          </a:p>
        </p:txBody>
      </p:sp>
      <p:sp>
        <p:nvSpPr>
          <p:cNvPr id="14" name="Rectangle 13">
            <a:extLst>
              <a:ext uri="{FF2B5EF4-FFF2-40B4-BE49-F238E27FC236}">
                <a16:creationId xmlns:a16="http://schemas.microsoft.com/office/drawing/2014/main" id="{A55C54B5-4DEB-034E-AAB9-6FA2471E4FBB}"/>
              </a:ext>
            </a:extLst>
          </p:cNvPr>
          <p:cNvSpPr/>
          <p:nvPr/>
        </p:nvSpPr>
        <p:spPr>
          <a:xfrm>
            <a:off x="5562965" y="1622518"/>
            <a:ext cx="1779711" cy="296563"/>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sz="1000" b="1" dirty="0">
                <a:solidFill>
                  <a:schemeClr val="tx1"/>
                </a:solidFill>
              </a:rPr>
              <a:t>Protein Coding Sequence</a:t>
            </a:r>
          </a:p>
        </p:txBody>
      </p:sp>
      <p:sp>
        <p:nvSpPr>
          <p:cNvPr id="15" name="Rectangle 14">
            <a:extLst>
              <a:ext uri="{FF2B5EF4-FFF2-40B4-BE49-F238E27FC236}">
                <a16:creationId xmlns:a16="http://schemas.microsoft.com/office/drawing/2014/main" id="{A0A52BC9-26DB-EF4F-8E2F-2C6720DB7A4B}"/>
              </a:ext>
            </a:extLst>
          </p:cNvPr>
          <p:cNvSpPr/>
          <p:nvPr/>
        </p:nvSpPr>
        <p:spPr>
          <a:xfrm>
            <a:off x="7526930" y="1622518"/>
            <a:ext cx="574677" cy="296563"/>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sz="1000" b="1" dirty="0">
                <a:solidFill>
                  <a:schemeClr val="tx1"/>
                </a:solidFill>
              </a:rPr>
              <a:t>Before Stop</a:t>
            </a:r>
          </a:p>
        </p:txBody>
      </p:sp>
      <p:sp>
        <p:nvSpPr>
          <p:cNvPr id="16" name="Rectangle 15">
            <a:extLst>
              <a:ext uri="{FF2B5EF4-FFF2-40B4-BE49-F238E27FC236}">
                <a16:creationId xmlns:a16="http://schemas.microsoft.com/office/drawing/2014/main" id="{3A17DD12-BE2B-EF4D-85CA-EB6A37A1C80D}"/>
              </a:ext>
            </a:extLst>
          </p:cNvPr>
          <p:cNvSpPr/>
          <p:nvPr/>
        </p:nvSpPr>
        <p:spPr>
          <a:xfrm>
            <a:off x="8259255" y="1621510"/>
            <a:ext cx="510746" cy="296563"/>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sz="1000" b="1" dirty="0">
                <a:solidFill>
                  <a:schemeClr val="tx1"/>
                </a:solidFill>
              </a:rPr>
              <a:t>Stop</a:t>
            </a:r>
          </a:p>
        </p:txBody>
      </p:sp>
      <p:sp>
        <p:nvSpPr>
          <p:cNvPr id="17" name="Rectangle 16">
            <a:extLst>
              <a:ext uri="{FF2B5EF4-FFF2-40B4-BE49-F238E27FC236}">
                <a16:creationId xmlns:a16="http://schemas.microsoft.com/office/drawing/2014/main" id="{D250847A-F7B4-2F49-B252-56BAEE0ECB0B}"/>
              </a:ext>
            </a:extLst>
          </p:cNvPr>
          <p:cNvSpPr/>
          <p:nvPr/>
        </p:nvSpPr>
        <p:spPr>
          <a:xfrm>
            <a:off x="8972917" y="1621510"/>
            <a:ext cx="510746" cy="296563"/>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sz="1000" b="1" dirty="0">
                <a:solidFill>
                  <a:schemeClr val="tx1"/>
                </a:solidFill>
              </a:rPr>
              <a:t>After Stop</a:t>
            </a:r>
          </a:p>
        </p:txBody>
      </p:sp>
      <p:sp>
        <p:nvSpPr>
          <p:cNvPr id="18" name="Rectangle 17">
            <a:extLst>
              <a:ext uri="{FF2B5EF4-FFF2-40B4-BE49-F238E27FC236}">
                <a16:creationId xmlns:a16="http://schemas.microsoft.com/office/drawing/2014/main" id="{AE175062-2726-CA44-A7EB-2953C6B448F6}"/>
              </a:ext>
            </a:extLst>
          </p:cNvPr>
          <p:cNvSpPr/>
          <p:nvPr/>
        </p:nvSpPr>
        <p:spPr>
          <a:xfrm>
            <a:off x="9686579" y="1621510"/>
            <a:ext cx="1014244" cy="296564"/>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sz="1000" b="1" dirty="0">
                <a:solidFill>
                  <a:schemeClr val="tx1"/>
                </a:solidFill>
              </a:rPr>
              <a:t>Intergenic</a:t>
            </a:r>
          </a:p>
        </p:txBody>
      </p:sp>
      <p:sp>
        <p:nvSpPr>
          <p:cNvPr id="19" name="Left Brace 18">
            <a:extLst>
              <a:ext uri="{FF2B5EF4-FFF2-40B4-BE49-F238E27FC236}">
                <a16:creationId xmlns:a16="http://schemas.microsoft.com/office/drawing/2014/main" id="{C41F9812-9AD8-8E48-8711-A59087540DFC}"/>
              </a:ext>
            </a:extLst>
          </p:cNvPr>
          <p:cNvSpPr/>
          <p:nvPr/>
        </p:nvSpPr>
        <p:spPr>
          <a:xfrm rot="16200000" flipV="1">
            <a:off x="3680200" y="897556"/>
            <a:ext cx="372398" cy="2987301"/>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Left Brace 19">
            <a:extLst>
              <a:ext uri="{FF2B5EF4-FFF2-40B4-BE49-F238E27FC236}">
                <a16:creationId xmlns:a16="http://schemas.microsoft.com/office/drawing/2014/main" id="{10F18B8F-CCB0-C24B-8DFE-C89494656499}"/>
              </a:ext>
            </a:extLst>
          </p:cNvPr>
          <p:cNvSpPr/>
          <p:nvPr/>
        </p:nvSpPr>
        <p:spPr>
          <a:xfrm rot="16200000" flipV="1">
            <a:off x="8303414" y="1438822"/>
            <a:ext cx="403765" cy="195673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Rectangle 21">
            <a:extLst>
              <a:ext uri="{FF2B5EF4-FFF2-40B4-BE49-F238E27FC236}">
                <a16:creationId xmlns:a16="http://schemas.microsoft.com/office/drawing/2014/main" id="{573F4EB2-639C-3044-B1DB-6155CB72F4A1}"/>
              </a:ext>
            </a:extLst>
          </p:cNvPr>
          <p:cNvSpPr/>
          <p:nvPr/>
        </p:nvSpPr>
        <p:spPr>
          <a:xfrm>
            <a:off x="3570713" y="1621509"/>
            <a:ext cx="402823" cy="286728"/>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sz="1000" b="1" dirty="0">
                <a:solidFill>
                  <a:schemeClr val="tx1"/>
                </a:solidFill>
              </a:rPr>
              <a:t>RBS</a:t>
            </a:r>
          </a:p>
        </p:txBody>
      </p:sp>
      <p:pic>
        <p:nvPicPr>
          <p:cNvPr id="23" name="Picture 22">
            <a:extLst>
              <a:ext uri="{FF2B5EF4-FFF2-40B4-BE49-F238E27FC236}">
                <a16:creationId xmlns:a16="http://schemas.microsoft.com/office/drawing/2014/main" id="{C8B8A8C1-2C03-9141-89A2-4246C40837DE}"/>
              </a:ext>
            </a:extLst>
          </p:cNvPr>
          <p:cNvPicPr>
            <a:picLocks noChangeAspect="1"/>
          </p:cNvPicPr>
          <p:nvPr/>
        </p:nvPicPr>
        <p:blipFill>
          <a:blip r:embed="rId3"/>
          <a:stretch>
            <a:fillRect/>
          </a:stretch>
        </p:blipFill>
        <p:spPr>
          <a:xfrm>
            <a:off x="3556618" y="2574120"/>
            <a:ext cx="628650" cy="857250"/>
          </a:xfrm>
          <a:prstGeom prst="rect">
            <a:avLst/>
          </a:prstGeom>
        </p:spPr>
      </p:pic>
      <p:pic>
        <p:nvPicPr>
          <p:cNvPr id="24" name="Picture 23">
            <a:extLst>
              <a:ext uri="{FF2B5EF4-FFF2-40B4-BE49-F238E27FC236}">
                <a16:creationId xmlns:a16="http://schemas.microsoft.com/office/drawing/2014/main" id="{950F0559-4D2C-6344-AC7C-B3933D69FC9F}"/>
              </a:ext>
            </a:extLst>
          </p:cNvPr>
          <p:cNvPicPr>
            <a:picLocks noChangeAspect="1"/>
          </p:cNvPicPr>
          <p:nvPr/>
        </p:nvPicPr>
        <p:blipFill>
          <a:blip r:embed="rId3"/>
          <a:stretch>
            <a:fillRect/>
          </a:stretch>
        </p:blipFill>
        <p:spPr>
          <a:xfrm>
            <a:off x="8200303" y="2574120"/>
            <a:ext cx="628650" cy="857250"/>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B6245FD1-17AD-EB44-A5F7-95B6A5B10E4F}"/>
                  </a:ext>
                </a:extLst>
              </p:cNvPr>
              <p:cNvSpPr txBox="1"/>
              <p:nvPr/>
            </p:nvSpPr>
            <p:spPr>
              <a:xfrm>
                <a:off x="2533605" y="1978472"/>
                <a:ext cx="1036309" cy="29841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𝑝𝑟𝑜𝑚𝑜𝑡𝑒𝑟</m:t>
                          </m:r>
                        </m:sub>
                      </m:sSub>
                    </m:oMath>
                  </m:oMathPara>
                </a14:m>
                <a:endParaRPr lang="en-US" dirty="0"/>
              </a:p>
            </p:txBody>
          </p:sp>
        </mc:Choice>
        <mc:Fallback xmlns="">
          <p:sp>
            <p:nvSpPr>
              <p:cNvPr id="3" name="TextBox 2">
                <a:extLst>
                  <a:ext uri="{FF2B5EF4-FFF2-40B4-BE49-F238E27FC236}">
                    <a16:creationId xmlns="" xmlns:a16="http://schemas.microsoft.com/office/drawing/2014/main" xmlns:a14="http://schemas.microsoft.com/office/drawing/2010/main" id="{B6245FD1-17AD-EB44-A5F7-95B6A5B10E4F}"/>
                  </a:ext>
                </a:extLst>
              </p:cNvPr>
              <p:cNvSpPr txBox="1">
                <a:spLocks noRot="1" noChangeAspect="1" noMove="1" noResize="1" noEditPoints="1" noAdjustHandles="1" noChangeArrowheads="1" noChangeShapeType="1" noTextEdit="1"/>
              </p:cNvSpPr>
              <p:nvPr/>
            </p:nvSpPr>
            <p:spPr>
              <a:xfrm>
                <a:off x="2533605" y="1978472"/>
                <a:ext cx="1036309" cy="298415"/>
              </a:xfrm>
              <a:prstGeom prst="rect">
                <a:avLst/>
              </a:prstGeom>
              <a:blipFill rotWithShape="0">
                <a:blip r:embed="rId4"/>
                <a:stretch>
                  <a:fillRect l="-2941" r="-2353" b="-224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8D9A189E-BA55-B949-9A3A-F8E5BDF2C443}"/>
                  </a:ext>
                </a:extLst>
              </p:cNvPr>
              <p:cNvSpPr txBox="1"/>
              <p:nvPr/>
            </p:nvSpPr>
            <p:spPr>
              <a:xfrm>
                <a:off x="3616053" y="2000349"/>
                <a:ext cx="54534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𝑅𝐵𝑆</m:t>
                          </m:r>
                        </m:sub>
                      </m:sSub>
                    </m:oMath>
                  </m:oMathPara>
                </a14:m>
                <a:endParaRPr lang="en-US" dirty="0"/>
              </a:p>
            </p:txBody>
          </p:sp>
        </mc:Choice>
        <mc:Fallback xmlns="">
          <p:sp>
            <p:nvSpPr>
              <p:cNvPr id="25" name="TextBox 24">
                <a:extLst>
                  <a:ext uri="{FF2B5EF4-FFF2-40B4-BE49-F238E27FC236}">
                    <a16:creationId xmlns="" xmlns:a16="http://schemas.microsoft.com/office/drawing/2014/main" xmlns:a14="http://schemas.microsoft.com/office/drawing/2010/main" id="{8D9A189E-BA55-B949-9A3A-F8E5BDF2C443}"/>
                  </a:ext>
                </a:extLst>
              </p:cNvPr>
              <p:cNvSpPr txBox="1">
                <a:spLocks noRot="1" noChangeAspect="1" noMove="1" noResize="1" noEditPoints="1" noAdjustHandles="1" noChangeArrowheads="1" noChangeShapeType="1" noTextEdit="1"/>
              </p:cNvSpPr>
              <p:nvPr/>
            </p:nvSpPr>
            <p:spPr>
              <a:xfrm>
                <a:off x="3616053" y="2000349"/>
                <a:ext cx="545341" cy="276999"/>
              </a:xfrm>
              <a:prstGeom prst="rect">
                <a:avLst/>
              </a:prstGeom>
              <a:blipFill rotWithShape="0">
                <a:blip r:embed="rId5"/>
                <a:stretch>
                  <a:fillRect l="-5556" r="-3333"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3BEA9BE1-4C23-6F45-B44E-943F8E615DB0}"/>
                  </a:ext>
                </a:extLst>
              </p:cNvPr>
              <p:cNvSpPr txBox="1"/>
              <p:nvPr/>
            </p:nvSpPr>
            <p:spPr>
              <a:xfrm>
                <a:off x="4316432" y="2000348"/>
                <a:ext cx="65396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𝑠𝑡𝑎𝑟𝑡</m:t>
                          </m:r>
                        </m:sub>
                      </m:sSub>
                    </m:oMath>
                  </m:oMathPara>
                </a14:m>
                <a:endParaRPr lang="en-US" dirty="0"/>
              </a:p>
            </p:txBody>
          </p:sp>
        </mc:Choice>
        <mc:Fallback xmlns="">
          <p:sp>
            <p:nvSpPr>
              <p:cNvPr id="26" name="TextBox 25">
                <a:extLst>
                  <a:ext uri="{FF2B5EF4-FFF2-40B4-BE49-F238E27FC236}">
                    <a16:creationId xmlns="" xmlns:a16="http://schemas.microsoft.com/office/drawing/2014/main" xmlns:a14="http://schemas.microsoft.com/office/drawing/2010/main" id="{3BEA9BE1-4C23-6F45-B44E-943F8E615DB0}"/>
                  </a:ext>
                </a:extLst>
              </p:cNvPr>
              <p:cNvSpPr txBox="1">
                <a:spLocks noRot="1" noChangeAspect="1" noMove="1" noResize="1" noEditPoints="1" noAdjustHandles="1" noChangeArrowheads="1" noChangeShapeType="1" noTextEdit="1"/>
              </p:cNvSpPr>
              <p:nvPr/>
            </p:nvSpPr>
            <p:spPr>
              <a:xfrm>
                <a:off x="4316432" y="2000348"/>
                <a:ext cx="653962" cy="276999"/>
              </a:xfrm>
              <a:prstGeom prst="rect">
                <a:avLst/>
              </a:prstGeom>
              <a:blipFill rotWithShape="0">
                <a:blip r:embed="rId6"/>
                <a:stretch>
                  <a:fillRect l="-4673" r="-2804"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8D4B8AC3-1C8C-0F42-8E90-3DA7749E9A83}"/>
                  </a:ext>
                </a:extLst>
              </p:cNvPr>
              <p:cNvSpPr txBox="1"/>
              <p:nvPr/>
            </p:nvSpPr>
            <p:spPr>
              <a:xfrm>
                <a:off x="8350640" y="1978472"/>
                <a:ext cx="587405" cy="29841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𝑠𝑡𝑜𝑝</m:t>
                          </m:r>
                        </m:sub>
                      </m:sSub>
                    </m:oMath>
                  </m:oMathPara>
                </a14:m>
                <a:endParaRPr lang="en-US" dirty="0"/>
              </a:p>
            </p:txBody>
          </p:sp>
        </mc:Choice>
        <mc:Fallback xmlns="">
          <p:sp>
            <p:nvSpPr>
              <p:cNvPr id="27" name="TextBox 26">
                <a:extLst>
                  <a:ext uri="{FF2B5EF4-FFF2-40B4-BE49-F238E27FC236}">
                    <a16:creationId xmlns="" xmlns:a16="http://schemas.microsoft.com/office/drawing/2014/main" xmlns:a14="http://schemas.microsoft.com/office/drawing/2010/main" id="{8D4B8AC3-1C8C-0F42-8E90-3DA7749E9A83}"/>
                  </a:ext>
                </a:extLst>
              </p:cNvPr>
              <p:cNvSpPr txBox="1">
                <a:spLocks noRot="1" noChangeAspect="1" noMove="1" noResize="1" noEditPoints="1" noAdjustHandles="1" noChangeArrowheads="1" noChangeShapeType="1" noTextEdit="1"/>
              </p:cNvSpPr>
              <p:nvPr/>
            </p:nvSpPr>
            <p:spPr>
              <a:xfrm>
                <a:off x="8350640" y="1978472"/>
                <a:ext cx="587405" cy="298415"/>
              </a:xfrm>
              <a:prstGeom prst="rect">
                <a:avLst/>
              </a:prstGeom>
              <a:blipFill rotWithShape="0">
                <a:blip r:embed="rId7"/>
                <a:stretch>
                  <a:fillRect l="-5208" r="-6250" b="-22449"/>
                </a:stretch>
              </a:blipFill>
            </p:spPr>
            <p:txBody>
              <a:bodyPr/>
              <a:lstStyle/>
              <a:p>
                <a:r>
                  <a:rPr lang="en-US">
                    <a:noFill/>
                  </a:rPr>
                  <a:t> </a:t>
                </a:r>
              </a:p>
            </p:txBody>
          </p:sp>
        </mc:Fallback>
      </mc:AlternateContent>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14990" y="3341728"/>
            <a:ext cx="2880781" cy="2916098"/>
          </a:xfrm>
          <a:prstGeom prst="rect">
            <a:avLst/>
          </a:prstGeom>
        </p:spPr>
      </p:pic>
      <p:pic>
        <p:nvPicPr>
          <p:cNvPr id="4" name="Pictur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52929" y="3340427"/>
            <a:ext cx="2870069" cy="2905254"/>
          </a:xfrm>
          <a:prstGeom prst="rect">
            <a:avLst/>
          </a:prstGeom>
        </p:spPr>
      </p:pic>
    </p:spTree>
    <p:extLst>
      <p:ext uri="{BB962C8B-B14F-4D97-AF65-F5344CB8AC3E}">
        <p14:creationId xmlns:p14="http://schemas.microsoft.com/office/powerpoint/2010/main" val="26048760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C387806-D1A1-F24F-9B2F-898BE4FE6380}"/>
              </a:ext>
            </a:extLst>
          </p:cNvPr>
          <p:cNvSpPr txBox="1">
            <a:spLocks/>
          </p:cNvSpPr>
          <p:nvPr/>
        </p:nvSpPr>
        <p:spPr>
          <a:xfrm>
            <a:off x="1377846" y="909842"/>
            <a:ext cx="9415072" cy="948520"/>
          </a:xfrm>
          <a:prstGeom prst="rect">
            <a:avLst/>
          </a:prstGeom>
          <a:ln w="63500">
            <a:solidFill>
              <a:srgbClr val="C00000"/>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rgbClr val="C00000"/>
                </a:solidFill>
                <a:latin typeface="+mn-lt"/>
              </a:rPr>
              <a:t>Outline of the Talk</a:t>
            </a:r>
          </a:p>
        </p:txBody>
      </p:sp>
      <p:sp>
        <p:nvSpPr>
          <p:cNvPr id="4" name="TextBox 3">
            <a:extLst>
              <a:ext uri="{FF2B5EF4-FFF2-40B4-BE49-F238E27FC236}">
                <a16:creationId xmlns:a16="http://schemas.microsoft.com/office/drawing/2014/main" id="{DB676843-8200-9C41-B9F9-A309866077F6}"/>
              </a:ext>
            </a:extLst>
          </p:cNvPr>
          <p:cNvSpPr txBox="1"/>
          <p:nvPr/>
        </p:nvSpPr>
        <p:spPr>
          <a:xfrm>
            <a:off x="1940502" y="2249115"/>
            <a:ext cx="9593179" cy="3046988"/>
          </a:xfrm>
          <a:prstGeom prst="rect">
            <a:avLst/>
          </a:prstGeom>
          <a:noFill/>
        </p:spPr>
        <p:txBody>
          <a:bodyPr wrap="square" rtlCol="0">
            <a:spAutoFit/>
          </a:bodyPr>
          <a:lstStyle/>
          <a:p>
            <a:pPr marL="285750" indent="-285750">
              <a:buFont typeface="Arial" panose="020B0604020202020204" pitchFamily="34" charset="0"/>
              <a:buChar char="•"/>
            </a:pPr>
            <a:r>
              <a:rPr lang="en-US" sz="2400" dirty="0"/>
              <a:t>Who Am I? – My Personal Journey Until Now</a:t>
            </a:r>
          </a:p>
          <a:p>
            <a:endParaRPr lang="en-US" sz="2400" dirty="0"/>
          </a:p>
          <a:p>
            <a:pPr marL="285750" indent="-285750">
              <a:buFont typeface="Arial" panose="020B0604020202020204" pitchFamily="34" charset="0"/>
              <a:buChar char="•"/>
            </a:pPr>
            <a:r>
              <a:rPr lang="en-US" sz="2400" dirty="0"/>
              <a:t>Re-annotation of 16S rRNA 3’ Ends of Bacterial Organisms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err="1"/>
              <a:t>DeepAnnotator</a:t>
            </a:r>
            <a:r>
              <a:rPr lang="en-US" sz="2400" dirty="0"/>
              <a:t>: Algorithms for Genome Annotation with Deep Learning</a:t>
            </a:r>
          </a:p>
          <a:p>
            <a:pPr marL="285750" indent="-285750">
              <a:buFont typeface="Arial" panose="020B0604020202020204" pitchFamily="34" charset="0"/>
              <a:buChar char="•"/>
            </a:pPr>
            <a:endParaRPr lang="en-US" sz="2400" dirty="0">
              <a:solidFill>
                <a:srgbClr val="C00000"/>
              </a:solidFill>
            </a:endParaRPr>
          </a:p>
          <a:p>
            <a:pPr marL="285750" indent="-285750">
              <a:buFont typeface="Arial" panose="020B0604020202020204" pitchFamily="34" charset="0"/>
              <a:buChar char="•"/>
            </a:pPr>
            <a:r>
              <a:rPr lang="en-US" sz="2400" dirty="0">
                <a:solidFill>
                  <a:srgbClr val="C00000"/>
                </a:solidFill>
              </a:rPr>
              <a:t>Future Research Agenda</a:t>
            </a:r>
          </a:p>
          <a:p>
            <a:pPr marL="285750" indent="-285750">
              <a:buFont typeface="Arial" panose="020B0604020202020204" pitchFamily="34" charset="0"/>
              <a:buChar char="•"/>
            </a:pPr>
            <a:endParaRPr lang="en-US" sz="2400" dirty="0"/>
          </a:p>
        </p:txBody>
      </p:sp>
      <p:sp>
        <p:nvSpPr>
          <p:cNvPr id="7" name="Slide Number Placeholder 6">
            <a:extLst>
              <a:ext uri="{FF2B5EF4-FFF2-40B4-BE49-F238E27FC236}">
                <a16:creationId xmlns:a16="http://schemas.microsoft.com/office/drawing/2014/main" id="{30CC997C-16CA-8641-8B3F-F5189A9E381E}"/>
              </a:ext>
            </a:extLst>
          </p:cNvPr>
          <p:cNvSpPr>
            <a:spLocks noGrp="1"/>
          </p:cNvSpPr>
          <p:nvPr>
            <p:ph type="sldNum" sz="quarter" idx="12"/>
          </p:nvPr>
        </p:nvSpPr>
        <p:spPr>
          <a:xfrm>
            <a:off x="8875295" y="6242957"/>
            <a:ext cx="2743200" cy="365125"/>
          </a:xfrm>
        </p:spPr>
        <p:txBody>
          <a:bodyPr/>
          <a:lstStyle/>
          <a:p>
            <a:fld id="{6592A84D-4AA4-46FC-ACFA-41E5AD4DBDB9}" type="slidenum">
              <a:rPr lang="en-US" smtClean="0"/>
              <a:t>38</a:t>
            </a:fld>
            <a:endParaRPr lang="en-US" dirty="0"/>
          </a:p>
        </p:txBody>
      </p:sp>
    </p:spTree>
    <p:extLst>
      <p:ext uri="{BB962C8B-B14F-4D97-AF65-F5344CB8AC3E}">
        <p14:creationId xmlns:p14="http://schemas.microsoft.com/office/powerpoint/2010/main" val="19522132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0446CDE-BFD4-FF4B-A5E9-E71F35007E5E}"/>
              </a:ext>
            </a:extLst>
          </p:cNvPr>
          <p:cNvCxnSpPr/>
          <p:nvPr/>
        </p:nvCxnSpPr>
        <p:spPr>
          <a:xfrm>
            <a:off x="838200" y="1493949"/>
            <a:ext cx="10515600" cy="0"/>
          </a:xfrm>
          <a:prstGeom prst="line">
            <a:avLst/>
          </a:prstGeom>
          <a:ln w="63500" cmpd="sng">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5C818A58-22BE-7F44-B674-28B96850A28B}"/>
              </a:ext>
            </a:extLst>
          </p:cNvPr>
          <p:cNvSpPr>
            <a:spLocks noGrp="1"/>
          </p:cNvSpPr>
          <p:nvPr>
            <p:ph type="title"/>
          </p:nvPr>
        </p:nvSpPr>
        <p:spPr>
          <a:xfrm>
            <a:off x="838200" y="211015"/>
            <a:ext cx="10515600" cy="1102631"/>
          </a:xfrm>
        </p:spPr>
        <p:txBody>
          <a:bodyPr>
            <a:normAutofit/>
          </a:bodyPr>
          <a:lstStyle/>
          <a:p>
            <a:r>
              <a:rPr lang="en-US" sz="4000" dirty="0">
                <a:solidFill>
                  <a:srgbClr val="C00000"/>
                </a:solidFill>
                <a:latin typeface="+mn-lt"/>
              </a:rPr>
              <a:t>Deep Learning for Genomics</a:t>
            </a:r>
          </a:p>
        </p:txBody>
      </p:sp>
      <p:sp>
        <p:nvSpPr>
          <p:cNvPr id="6" name="TextBox 5">
            <a:extLst>
              <a:ext uri="{FF2B5EF4-FFF2-40B4-BE49-F238E27FC236}">
                <a16:creationId xmlns:a16="http://schemas.microsoft.com/office/drawing/2014/main" id="{298C00DE-08F4-F849-93B2-0E1213B9BEF6}"/>
              </a:ext>
            </a:extLst>
          </p:cNvPr>
          <p:cNvSpPr txBox="1"/>
          <p:nvPr/>
        </p:nvSpPr>
        <p:spPr>
          <a:xfrm>
            <a:off x="1480625" y="2373237"/>
            <a:ext cx="8830993" cy="1015663"/>
          </a:xfrm>
          <a:prstGeom prst="rect">
            <a:avLst/>
          </a:prstGeom>
          <a:noFill/>
        </p:spPr>
        <p:txBody>
          <a:bodyPr wrap="square" rtlCol="0">
            <a:spAutoFit/>
          </a:bodyPr>
          <a:lstStyle/>
          <a:p>
            <a:pPr marL="285750" indent="-285750">
              <a:buFont typeface="Arial" panose="020B0604020202020204" pitchFamily="34" charset="0"/>
              <a:buChar char="•"/>
            </a:pPr>
            <a:r>
              <a:rPr lang="en-US" sz="2000" dirty="0"/>
              <a:t>We are sequencing billions of nucleotides (biological data) every day </a:t>
            </a:r>
          </a:p>
          <a:p>
            <a:pPr marL="285750" indent="-285750">
              <a:buFont typeface="Arial" panose="020B0604020202020204" pitchFamily="34" charset="0"/>
              <a:buChar char="•"/>
            </a:pPr>
            <a:r>
              <a:rPr lang="en-US" sz="2000" dirty="0"/>
              <a:t>Understanding these data and discovering features are beyond human capability </a:t>
            </a:r>
          </a:p>
          <a:p>
            <a:pPr marL="285750" indent="-285750">
              <a:buFont typeface="Arial" panose="020B0604020202020204" pitchFamily="34" charset="0"/>
              <a:buChar char="•"/>
            </a:pPr>
            <a:r>
              <a:rPr lang="en-US" sz="2000" dirty="0"/>
              <a:t>Deep learning shows promises to discover biological features from sequences</a:t>
            </a:r>
          </a:p>
        </p:txBody>
      </p:sp>
      <p:sp>
        <p:nvSpPr>
          <p:cNvPr id="2" name="TextBox 1">
            <a:extLst>
              <a:ext uri="{FF2B5EF4-FFF2-40B4-BE49-F238E27FC236}">
                <a16:creationId xmlns:a16="http://schemas.microsoft.com/office/drawing/2014/main" id="{77BEE399-199C-8D4A-A708-372359DB9AFD}"/>
              </a:ext>
            </a:extLst>
          </p:cNvPr>
          <p:cNvSpPr txBox="1"/>
          <p:nvPr/>
        </p:nvSpPr>
        <p:spPr>
          <a:xfrm>
            <a:off x="838200" y="1802139"/>
            <a:ext cx="2397369" cy="400110"/>
          </a:xfrm>
          <a:prstGeom prst="rect">
            <a:avLst/>
          </a:prstGeom>
          <a:noFill/>
          <a:ln w="63500">
            <a:solidFill>
              <a:schemeClr val="accent1">
                <a:shade val="50000"/>
              </a:schemeClr>
            </a:solidFill>
          </a:ln>
        </p:spPr>
        <p:txBody>
          <a:bodyPr wrap="square" rtlCol="0">
            <a:spAutoFit/>
          </a:bodyPr>
          <a:lstStyle/>
          <a:p>
            <a:r>
              <a:rPr lang="en-US" sz="2000" dirty="0"/>
              <a:t>Observations:</a:t>
            </a:r>
          </a:p>
        </p:txBody>
      </p:sp>
      <p:pic>
        <p:nvPicPr>
          <p:cNvPr id="4" name="Picture 3">
            <a:extLst>
              <a:ext uri="{FF2B5EF4-FFF2-40B4-BE49-F238E27FC236}">
                <a16:creationId xmlns:a16="http://schemas.microsoft.com/office/drawing/2014/main" id="{FD1448E3-0130-DE4A-89E8-C9F5C86B3AFB}"/>
              </a:ext>
            </a:extLst>
          </p:cNvPr>
          <p:cNvPicPr>
            <a:picLocks noChangeAspect="1"/>
          </p:cNvPicPr>
          <p:nvPr/>
        </p:nvPicPr>
        <p:blipFill>
          <a:blip r:embed="rId3"/>
          <a:stretch>
            <a:fillRect/>
          </a:stretch>
        </p:blipFill>
        <p:spPr>
          <a:xfrm>
            <a:off x="74950" y="3776641"/>
            <a:ext cx="6944751" cy="2680591"/>
          </a:xfrm>
          <a:prstGeom prst="rect">
            <a:avLst/>
          </a:prstGeom>
        </p:spPr>
      </p:pic>
      <p:pic>
        <p:nvPicPr>
          <p:cNvPr id="8" name="Picture 7">
            <a:extLst>
              <a:ext uri="{FF2B5EF4-FFF2-40B4-BE49-F238E27FC236}">
                <a16:creationId xmlns:a16="http://schemas.microsoft.com/office/drawing/2014/main" id="{3A860ADD-0728-6548-96AD-CD7C372040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8552" y="3862975"/>
            <a:ext cx="4398498" cy="2232968"/>
          </a:xfrm>
          <a:prstGeom prst="rect">
            <a:avLst/>
          </a:prstGeom>
        </p:spPr>
      </p:pic>
      <p:sp>
        <p:nvSpPr>
          <p:cNvPr id="9" name="Right Arrow 8">
            <a:extLst>
              <a:ext uri="{FF2B5EF4-FFF2-40B4-BE49-F238E27FC236}">
                <a16:creationId xmlns:a16="http://schemas.microsoft.com/office/drawing/2014/main" id="{AAC8B3C8-2A55-AF46-9402-DC60BB2025D0}"/>
              </a:ext>
            </a:extLst>
          </p:cNvPr>
          <p:cNvSpPr/>
          <p:nvPr/>
        </p:nvSpPr>
        <p:spPr>
          <a:xfrm>
            <a:off x="6944751" y="4839286"/>
            <a:ext cx="778412" cy="2954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C867B42-7C38-2C4A-8503-550A89BA1F3A}"/>
              </a:ext>
            </a:extLst>
          </p:cNvPr>
          <p:cNvSpPr txBox="1"/>
          <p:nvPr/>
        </p:nvSpPr>
        <p:spPr>
          <a:xfrm>
            <a:off x="9003323" y="6288258"/>
            <a:ext cx="2350477" cy="276999"/>
          </a:xfrm>
          <a:prstGeom prst="rect">
            <a:avLst/>
          </a:prstGeom>
          <a:noFill/>
        </p:spPr>
        <p:txBody>
          <a:bodyPr wrap="square" rtlCol="0">
            <a:spAutoFit/>
          </a:bodyPr>
          <a:lstStyle/>
          <a:p>
            <a:pPr algn="ctr"/>
            <a:r>
              <a:rPr lang="en-US" sz="1200" b="1" dirty="0"/>
              <a:t>Codon Embeddings</a:t>
            </a:r>
          </a:p>
        </p:txBody>
      </p:sp>
      <p:sp>
        <p:nvSpPr>
          <p:cNvPr id="3" name="TextBox 2">
            <a:extLst>
              <a:ext uri="{FF2B5EF4-FFF2-40B4-BE49-F238E27FC236}">
                <a16:creationId xmlns:a16="http://schemas.microsoft.com/office/drawing/2014/main" id="{313FDFBA-1E8E-3846-B84A-CC4287A0AB97}"/>
              </a:ext>
            </a:extLst>
          </p:cNvPr>
          <p:cNvSpPr txBox="1"/>
          <p:nvPr/>
        </p:nvSpPr>
        <p:spPr>
          <a:xfrm>
            <a:off x="6880485" y="4542020"/>
            <a:ext cx="883037" cy="276999"/>
          </a:xfrm>
          <a:prstGeom prst="rect">
            <a:avLst/>
          </a:prstGeom>
          <a:noFill/>
        </p:spPr>
        <p:txBody>
          <a:bodyPr wrap="square" rtlCol="0">
            <a:spAutoFit/>
          </a:bodyPr>
          <a:lstStyle/>
          <a:p>
            <a:r>
              <a:rPr lang="en-US" sz="1200" dirty="0"/>
              <a:t>By product</a:t>
            </a:r>
          </a:p>
        </p:txBody>
      </p:sp>
      <p:sp>
        <p:nvSpPr>
          <p:cNvPr id="13" name="Slide Number Placeholder 12">
            <a:extLst>
              <a:ext uri="{FF2B5EF4-FFF2-40B4-BE49-F238E27FC236}">
                <a16:creationId xmlns:a16="http://schemas.microsoft.com/office/drawing/2014/main" id="{B46D50AF-1A0D-B841-B4F5-C12CAE602CBF}"/>
              </a:ext>
            </a:extLst>
          </p:cNvPr>
          <p:cNvSpPr>
            <a:spLocks noGrp="1"/>
          </p:cNvSpPr>
          <p:nvPr>
            <p:ph type="sldNum" sz="quarter" idx="12"/>
          </p:nvPr>
        </p:nvSpPr>
        <p:spPr/>
        <p:txBody>
          <a:bodyPr/>
          <a:lstStyle/>
          <a:p>
            <a:fld id="{6592A84D-4AA4-46FC-ACFA-41E5AD4DBDB9}" type="slidenum">
              <a:rPr lang="en-US" smtClean="0"/>
              <a:t>39</a:t>
            </a:fld>
            <a:endParaRPr lang="en-US"/>
          </a:p>
        </p:txBody>
      </p:sp>
    </p:spTree>
    <p:extLst>
      <p:ext uri="{BB962C8B-B14F-4D97-AF65-F5344CB8AC3E}">
        <p14:creationId xmlns:p14="http://schemas.microsoft.com/office/powerpoint/2010/main" val="36646227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DB545EE-9408-3543-8279-29B02D6DE158}"/>
              </a:ext>
            </a:extLst>
          </p:cNvPr>
          <p:cNvSpPr>
            <a:spLocks noGrp="1"/>
          </p:cNvSpPr>
          <p:nvPr>
            <p:ph type="sldNum" sz="quarter" idx="12"/>
          </p:nvPr>
        </p:nvSpPr>
        <p:spPr/>
        <p:txBody>
          <a:bodyPr/>
          <a:lstStyle/>
          <a:p>
            <a:fld id="{6592A84D-4AA4-46FC-ACFA-41E5AD4DBDB9}" type="slidenum">
              <a:rPr lang="en-US" smtClean="0"/>
              <a:t>4</a:t>
            </a:fld>
            <a:endParaRPr lang="en-US"/>
          </a:p>
        </p:txBody>
      </p:sp>
      <p:cxnSp>
        <p:nvCxnSpPr>
          <p:cNvPr id="5" name="Straight Connector 4">
            <a:extLst>
              <a:ext uri="{FF2B5EF4-FFF2-40B4-BE49-F238E27FC236}">
                <a16:creationId xmlns:a16="http://schemas.microsoft.com/office/drawing/2014/main" id="{08C9AB49-200E-CC44-B157-A9606BC3D8B4}"/>
              </a:ext>
            </a:extLst>
          </p:cNvPr>
          <p:cNvCxnSpPr/>
          <p:nvPr/>
        </p:nvCxnSpPr>
        <p:spPr>
          <a:xfrm>
            <a:off x="838200" y="1493949"/>
            <a:ext cx="10515600" cy="0"/>
          </a:xfrm>
          <a:prstGeom prst="line">
            <a:avLst/>
          </a:prstGeom>
          <a:ln w="63500" cmpd="sng">
            <a:solidFill>
              <a:srgbClr val="C00000"/>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E8A3EF8C-7830-0749-B26E-412E4A87AF04}"/>
              </a:ext>
            </a:extLst>
          </p:cNvPr>
          <p:cNvSpPr>
            <a:spLocks noGrp="1"/>
          </p:cNvSpPr>
          <p:nvPr>
            <p:ph type="title"/>
          </p:nvPr>
        </p:nvSpPr>
        <p:spPr>
          <a:xfrm>
            <a:off x="838200" y="365126"/>
            <a:ext cx="10515600" cy="948520"/>
          </a:xfrm>
        </p:spPr>
        <p:txBody>
          <a:bodyPr>
            <a:normAutofit/>
          </a:bodyPr>
          <a:lstStyle/>
          <a:p>
            <a:r>
              <a:rPr lang="en-US" sz="4000" dirty="0">
                <a:solidFill>
                  <a:srgbClr val="C00000"/>
                </a:solidFill>
                <a:latin typeface="+mn-lt"/>
              </a:rPr>
              <a:t>My Career in a Nutshell</a:t>
            </a:r>
          </a:p>
        </p:txBody>
      </p:sp>
      <p:sp>
        <p:nvSpPr>
          <p:cNvPr id="9" name="Rounded Rectangle 8">
            <a:extLst>
              <a:ext uri="{FF2B5EF4-FFF2-40B4-BE49-F238E27FC236}">
                <a16:creationId xmlns:a16="http://schemas.microsoft.com/office/drawing/2014/main" id="{C9A7587E-EB08-FD45-81F6-67356B62BEFA}"/>
              </a:ext>
            </a:extLst>
          </p:cNvPr>
          <p:cNvSpPr/>
          <p:nvPr/>
        </p:nvSpPr>
        <p:spPr>
          <a:xfrm>
            <a:off x="1768839" y="1940344"/>
            <a:ext cx="3590785" cy="724279"/>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u="sng" dirty="0">
                <a:solidFill>
                  <a:schemeClr val="tx1"/>
                </a:solidFill>
              </a:rPr>
              <a:t>2013-Now</a:t>
            </a:r>
          </a:p>
          <a:p>
            <a:pPr algn="ctr"/>
            <a:r>
              <a:rPr lang="en-US" sz="2000" dirty="0">
                <a:solidFill>
                  <a:schemeClr val="tx1"/>
                </a:solidFill>
              </a:rPr>
              <a:t>PhD in Computer Science</a:t>
            </a:r>
          </a:p>
        </p:txBody>
      </p:sp>
      <p:pic>
        <p:nvPicPr>
          <p:cNvPr id="11" name="Picture 10">
            <a:extLst>
              <a:ext uri="{FF2B5EF4-FFF2-40B4-BE49-F238E27FC236}">
                <a16:creationId xmlns:a16="http://schemas.microsoft.com/office/drawing/2014/main" id="{93A8431E-9344-6346-885D-604DBDA9DBEF}"/>
              </a:ext>
            </a:extLst>
          </p:cNvPr>
          <p:cNvPicPr>
            <a:picLocks noChangeAspect="1"/>
          </p:cNvPicPr>
          <p:nvPr/>
        </p:nvPicPr>
        <p:blipFill>
          <a:blip r:embed="rId2"/>
          <a:stretch>
            <a:fillRect/>
          </a:stretch>
        </p:blipFill>
        <p:spPr>
          <a:xfrm>
            <a:off x="5908658" y="1749203"/>
            <a:ext cx="330441" cy="4796397"/>
          </a:xfrm>
          <a:prstGeom prst="rect">
            <a:avLst/>
          </a:prstGeom>
        </p:spPr>
      </p:pic>
      <p:sp>
        <p:nvSpPr>
          <p:cNvPr id="12" name="Rounded Rectangle 11">
            <a:extLst>
              <a:ext uri="{FF2B5EF4-FFF2-40B4-BE49-F238E27FC236}">
                <a16:creationId xmlns:a16="http://schemas.microsoft.com/office/drawing/2014/main" id="{0B320672-4B99-CE4A-AECA-1E1AE1896246}"/>
              </a:ext>
            </a:extLst>
          </p:cNvPr>
          <p:cNvSpPr/>
          <p:nvPr/>
        </p:nvSpPr>
        <p:spPr>
          <a:xfrm>
            <a:off x="6773142" y="3603422"/>
            <a:ext cx="4047344" cy="1068066"/>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u="sng" dirty="0">
                <a:solidFill>
                  <a:schemeClr val="tx1"/>
                </a:solidFill>
              </a:rPr>
              <a:t>2014 and 2015</a:t>
            </a:r>
          </a:p>
          <a:p>
            <a:pPr algn="ctr"/>
            <a:r>
              <a:rPr lang="en-US" sz="2000" dirty="0">
                <a:solidFill>
                  <a:schemeClr val="tx1"/>
                </a:solidFill>
              </a:rPr>
              <a:t>Research Assistant Intern in Biological Data Science</a:t>
            </a:r>
          </a:p>
        </p:txBody>
      </p:sp>
      <p:sp>
        <p:nvSpPr>
          <p:cNvPr id="14" name="Rounded Rectangle 13">
            <a:extLst>
              <a:ext uri="{FF2B5EF4-FFF2-40B4-BE49-F238E27FC236}">
                <a16:creationId xmlns:a16="http://schemas.microsoft.com/office/drawing/2014/main" id="{BB4650D7-FDA8-1042-A8F1-91F0EB5C6940}"/>
              </a:ext>
            </a:extLst>
          </p:cNvPr>
          <p:cNvSpPr/>
          <p:nvPr/>
        </p:nvSpPr>
        <p:spPr>
          <a:xfrm>
            <a:off x="1729592" y="5588715"/>
            <a:ext cx="3630032" cy="724279"/>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u="sng" dirty="0">
                <a:solidFill>
                  <a:schemeClr val="tx1"/>
                </a:solidFill>
              </a:rPr>
              <a:t>2017 and 2018</a:t>
            </a:r>
          </a:p>
          <a:p>
            <a:pPr algn="ctr"/>
            <a:r>
              <a:rPr lang="en-US" sz="2000" dirty="0">
                <a:solidFill>
                  <a:schemeClr val="tx1"/>
                </a:solidFill>
              </a:rPr>
              <a:t>Research Scientist Intern in AI </a:t>
            </a:r>
          </a:p>
        </p:txBody>
      </p:sp>
      <p:sp>
        <p:nvSpPr>
          <p:cNvPr id="15" name="Right Arrow 14">
            <a:extLst>
              <a:ext uri="{FF2B5EF4-FFF2-40B4-BE49-F238E27FC236}">
                <a16:creationId xmlns:a16="http://schemas.microsoft.com/office/drawing/2014/main" id="{9DF3CA05-18A3-1248-A968-F1A20A3D7139}"/>
              </a:ext>
            </a:extLst>
          </p:cNvPr>
          <p:cNvSpPr/>
          <p:nvPr/>
        </p:nvSpPr>
        <p:spPr>
          <a:xfrm>
            <a:off x="6224109" y="2317473"/>
            <a:ext cx="549033" cy="12664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a:extLst>
              <a:ext uri="{FF2B5EF4-FFF2-40B4-BE49-F238E27FC236}">
                <a16:creationId xmlns:a16="http://schemas.microsoft.com/office/drawing/2014/main" id="{8A61A162-64A6-9845-B7BE-A0F6A07DE192}"/>
              </a:ext>
            </a:extLst>
          </p:cNvPr>
          <p:cNvSpPr/>
          <p:nvPr/>
        </p:nvSpPr>
        <p:spPr>
          <a:xfrm>
            <a:off x="6224109" y="4084075"/>
            <a:ext cx="549033" cy="12664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a:extLst>
              <a:ext uri="{FF2B5EF4-FFF2-40B4-BE49-F238E27FC236}">
                <a16:creationId xmlns:a16="http://schemas.microsoft.com/office/drawing/2014/main" id="{9075620F-3FFB-DF48-A496-8D236478D83E}"/>
              </a:ext>
            </a:extLst>
          </p:cNvPr>
          <p:cNvSpPr/>
          <p:nvPr/>
        </p:nvSpPr>
        <p:spPr>
          <a:xfrm>
            <a:off x="6224109" y="5839195"/>
            <a:ext cx="549033" cy="12664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a:extLst>
              <a:ext uri="{FF2B5EF4-FFF2-40B4-BE49-F238E27FC236}">
                <a16:creationId xmlns:a16="http://schemas.microsoft.com/office/drawing/2014/main" id="{1E6C2665-0997-3D46-8CA8-95C3BFC16BC5}"/>
              </a:ext>
            </a:extLst>
          </p:cNvPr>
          <p:cNvSpPr/>
          <p:nvPr/>
        </p:nvSpPr>
        <p:spPr>
          <a:xfrm rot="10800000">
            <a:off x="5359624" y="2317473"/>
            <a:ext cx="549033" cy="12664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a:extLst>
              <a:ext uri="{FF2B5EF4-FFF2-40B4-BE49-F238E27FC236}">
                <a16:creationId xmlns:a16="http://schemas.microsoft.com/office/drawing/2014/main" id="{5C168DBD-844D-F040-9F67-C5EB7FBBA31F}"/>
              </a:ext>
            </a:extLst>
          </p:cNvPr>
          <p:cNvSpPr/>
          <p:nvPr/>
        </p:nvSpPr>
        <p:spPr>
          <a:xfrm rot="10800000">
            <a:off x="5349967" y="4084075"/>
            <a:ext cx="549033" cy="12664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a:extLst>
              <a:ext uri="{FF2B5EF4-FFF2-40B4-BE49-F238E27FC236}">
                <a16:creationId xmlns:a16="http://schemas.microsoft.com/office/drawing/2014/main" id="{DA71C1FB-EA00-4F4B-8D5E-5995ECE88088}"/>
              </a:ext>
            </a:extLst>
          </p:cNvPr>
          <p:cNvSpPr/>
          <p:nvPr/>
        </p:nvSpPr>
        <p:spPr>
          <a:xfrm rot="10800000">
            <a:off x="5372454" y="5839195"/>
            <a:ext cx="549033" cy="12664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F6FB93E3-E7DF-E149-95CE-B645644E2A69}"/>
              </a:ext>
            </a:extLst>
          </p:cNvPr>
          <p:cNvPicPr>
            <a:picLocks noChangeAspect="1"/>
          </p:cNvPicPr>
          <p:nvPr/>
        </p:nvPicPr>
        <p:blipFill>
          <a:blip r:embed="rId3"/>
          <a:stretch>
            <a:fillRect/>
          </a:stretch>
        </p:blipFill>
        <p:spPr>
          <a:xfrm>
            <a:off x="6773142" y="1660113"/>
            <a:ext cx="4062334" cy="1389822"/>
          </a:xfrm>
          <a:prstGeom prst="rect">
            <a:avLst/>
          </a:prstGeom>
        </p:spPr>
      </p:pic>
      <p:pic>
        <p:nvPicPr>
          <p:cNvPr id="22" name="Picture 2" descr="Image may contain: 7 people, including Nil Shobujer Kobial, people smiling">
            <a:extLst>
              <a:ext uri="{FF2B5EF4-FFF2-40B4-BE49-F238E27FC236}">
                <a16:creationId xmlns:a16="http://schemas.microsoft.com/office/drawing/2014/main" id="{323F65A3-FE09-0745-A35E-4A1CCCA6688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509" t="7065" r="24162"/>
          <a:stretch/>
        </p:blipFill>
        <p:spPr bwMode="auto">
          <a:xfrm>
            <a:off x="10147059" y="1665863"/>
            <a:ext cx="1677369" cy="138407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3D56B22-E1F6-F84C-BE7C-13A78095AE89}"/>
              </a:ext>
            </a:extLst>
          </p:cNvPr>
          <p:cNvPicPr>
            <a:picLocks noChangeAspect="1"/>
          </p:cNvPicPr>
          <p:nvPr/>
        </p:nvPicPr>
        <p:blipFill rotWithShape="1">
          <a:blip r:embed="rId5"/>
          <a:srcRect l="312" t="17248" r="-312" b="21858"/>
          <a:stretch/>
        </p:blipFill>
        <p:spPr>
          <a:xfrm>
            <a:off x="6788132" y="5202527"/>
            <a:ext cx="4107964" cy="1407598"/>
          </a:xfrm>
          <a:prstGeom prst="rect">
            <a:avLst/>
          </a:prstGeom>
        </p:spPr>
      </p:pic>
      <p:pic>
        <p:nvPicPr>
          <p:cNvPr id="7" name="Picture 6">
            <a:extLst>
              <a:ext uri="{FF2B5EF4-FFF2-40B4-BE49-F238E27FC236}">
                <a16:creationId xmlns:a16="http://schemas.microsoft.com/office/drawing/2014/main" id="{DF001B63-2047-F747-929F-FAFA0F456F42}"/>
              </a:ext>
            </a:extLst>
          </p:cNvPr>
          <p:cNvPicPr>
            <a:picLocks noChangeAspect="1"/>
          </p:cNvPicPr>
          <p:nvPr/>
        </p:nvPicPr>
        <p:blipFill>
          <a:blip r:embed="rId6"/>
          <a:stretch>
            <a:fillRect/>
          </a:stretch>
        </p:blipFill>
        <p:spPr>
          <a:xfrm rot="5400000">
            <a:off x="10623482" y="5493599"/>
            <a:ext cx="1363068" cy="817841"/>
          </a:xfrm>
          <a:prstGeom prst="rect">
            <a:avLst/>
          </a:prstGeom>
        </p:spPr>
      </p:pic>
      <p:pic>
        <p:nvPicPr>
          <p:cNvPr id="24" name="Picture 23">
            <a:extLst>
              <a:ext uri="{FF2B5EF4-FFF2-40B4-BE49-F238E27FC236}">
                <a16:creationId xmlns:a16="http://schemas.microsoft.com/office/drawing/2014/main" id="{C60F44D3-5995-B24E-AF79-58992F52A5FE}"/>
              </a:ext>
            </a:extLst>
          </p:cNvPr>
          <p:cNvPicPr>
            <a:picLocks noChangeAspect="1"/>
          </p:cNvPicPr>
          <p:nvPr/>
        </p:nvPicPr>
        <p:blipFill>
          <a:blip r:embed="rId7"/>
          <a:stretch>
            <a:fillRect/>
          </a:stretch>
        </p:blipFill>
        <p:spPr>
          <a:xfrm>
            <a:off x="3256929" y="3462669"/>
            <a:ext cx="2093037" cy="1392821"/>
          </a:xfrm>
          <a:prstGeom prst="rect">
            <a:avLst/>
          </a:prstGeom>
        </p:spPr>
      </p:pic>
      <p:pic>
        <p:nvPicPr>
          <p:cNvPr id="25" name="Picture 24">
            <a:extLst>
              <a:ext uri="{FF2B5EF4-FFF2-40B4-BE49-F238E27FC236}">
                <a16:creationId xmlns:a16="http://schemas.microsoft.com/office/drawing/2014/main" id="{A193D9D2-FB83-E544-8AA0-97C7F604F42F}"/>
              </a:ext>
            </a:extLst>
          </p:cNvPr>
          <p:cNvPicPr>
            <a:picLocks noChangeAspect="1"/>
          </p:cNvPicPr>
          <p:nvPr/>
        </p:nvPicPr>
        <p:blipFill>
          <a:blip r:embed="rId8"/>
          <a:stretch>
            <a:fillRect/>
          </a:stretch>
        </p:blipFill>
        <p:spPr>
          <a:xfrm>
            <a:off x="588274" y="3462669"/>
            <a:ext cx="2109963" cy="1390658"/>
          </a:xfrm>
          <a:prstGeom prst="rect">
            <a:avLst/>
          </a:prstGeom>
        </p:spPr>
      </p:pic>
      <p:sp>
        <p:nvSpPr>
          <p:cNvPr id="26" name="Plus 25">
            <a:extLst>
              <a:ext uri="{FF2B5EF4-FFF2-40B4-BE49-F238E27FC236}">
                <a16:creationId xmlns:a16="http://schemas.microsoft.com/office/drawing/2014/main" id="{095DD1EF-2FC0-5B47-B73C-A4BAB57CB8C2}"/>
              </a:ext>
            </a:extLst>
          </p:cNvPr>
          <p:cNvSpPr/>
          <p:nvPr/>
        </p:nvSpPr>
        <p:spPr>
          <a:xfrm>
            <a:off x="2819400" y="3952875"/>
            <a:ext cx="314325" cy="36195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00948F8E-7D7F-2449-ABB1-6FDEE7FC970B}"/>
              </a:ext>
            </a:extLst>
          </p:cNvPr>
          <p:cNvPicPr>
            <a:picLocks noChangeAspect="1"/>
          </p:cNvPicPr>
          <p:nvPr/>
        </p:nvPicPr>
        <p:blipFill>
          <a:blip r:embed="rId9"/>
          <a:stretch>
            <a:fillRect/>
          </a:stretch>
        </p:blipFill>
        <p:spPr>
          <a:xfrm>
            <a:off x="4707136" y="3039739"/>
            <a:ext cx="642397" cy="811964"/>
          </a:xfrm>
          <a:prstGeom prst="rect">
            <a:avLst/>
          </a:prstGeom>
        </p:spPr>
      </p:pic>
      <p:pic>
        <p:nvPicPr>
          <p:cNvPr id="28" name="Picture 27">
            <a:extLst>
              <a:ext uri="{FF2B5EF4-FFF2-40B4-BE49-F238E27FC236}">
                <a16:creationId xmlns:a16="http://schemas.microsoft.com/office/drawing/2014/main" id="{21D45B6C-1CD0-3D49-A980-E4D13BD90E7C}"/>
              </a:ext>
            </a:extLst>
          </p:cNvPr>
          <p:cNvPicPr>
            <a:picLocks noChangeAspect="1"/>
          </p:cNvPicPr>
          <p:nvPr/>
        </p:nvPicPr>
        <p:blipFill>
          <a:blip r:embed="rId10"/>
          <a:stretch>
            <a:fillRect/>
          </a:stretch>
        </p:blipFill>
        <p:spPr>
          <a:xfrm>
            <a:off x="574797" y="2997340"/>
            <a:ext cx="980183" cy="896763"/>
          </a:xfrm>
          <a:prstGeom prst="rect">
            <a:avLst/>
          </a:prstGeom>
        </p:spPr>
      </p:pic>
      <p:pic>
        <p:nvPicPr>
          <p:cNvPr id="29" name="Picture 28">
            <a:extLst>
              <a:ext uri="{FF2B5EF4-FFF2-40B4-BE49-F238E27FC236}">
                <a16:creationId xmlns:a16="http://schemas.microsoft.com/office/drawing/2014/main" id="{6CB50B66-8AB6-8E47-B637-68EBB1E8E137}"/>
              </a:ext>
            </a:extLst>
          </p:cNvPr>
          <p:cNvPicPr>
            <a:picLocks noChangeAspect="1"/>
          </p:cNvPicPr>
          <p:nvPr/>
        </p:nvPicPr>
        <p:blipFill>
          <a:blip r:embed="rId11"/>
          <a:stretch>
            <a:fillRect/>
          </a:stretch>
        </p:blipFill>
        <p:spPr>
          <a:xfrm>
            <a:off x="6766531" y="2479959"/>
            <a:ext cx="698571" cy="580234"/>
          </a:xfrm>
          <a:prstGeom prst="rect">
            <a:avLst/>
          </a:prstGeom>
        </p:spPr>
      </p:pic>
    </p:spTree>
    <p:extLst>
      <p:ext uri="{BB962C8B-B14F-4D97-AF65-F5344CB8AC3E}">
        <p14:creationId xmlns:p14="http://schemas.microsoft.com/office/powerpoint/2010/main" val="38344084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0446CDE-BFD4-FF4B-A5E9-E71F35007E5E}"/>
              </a:ext>
            </a:extLst>
          </p:cNvPr>
          <p:cNvCxnSpPr/>
          <p:nvPr/>
        </p:nvCxnSpPr>
        <p:spPr>
          <a:xfrm>
            <a:off x="838200" y="1493949"/>
            <a:ext cx="10515600" cy="0"/>
          </a:xfrm>
          <a:prstGeom prst="line">
            <a:avLst/>
          </a:prstGeom>
          <a:ln w="63500" cmpd="sng">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5C818A58-22BE-7F44-B674-28B96850A28B}"/>
              </a:ext>
            </a:extLst>
          </p:cNvPr>
          <p:cNvSpPr>
            <a:spLocks noGrp="1"/>
          </p:cNvSpPr>
          <p:nvPr>
            <p:ph type="title"/>
          </p:nvPr>
        </p:nvSpPr>
        <p:spPr>
          <a:xfrm>
            <a:off x="838200" y="211015"/>
            <a:ext cx="10515600" cy="1102631"/>
          </a:xfrm>
        </p:spPr>
        <p:txBody>
          <a:bodyPr>
            <a:normAutofit/>
          </a:bodyPr>
          <a:lstStyle/>
          <a:p>
            <a:r>
              <a:rPr lang="en-US" sz="4000" dirty="0">
                <a:solidFill>
                  <a:srgbClr val="C00000"/>
                </a:solidFill>
                <a:latin typeface="+mn-lt"/>
              </a:rPr>
              <a:t>Deep Learning for Genomics</a:t>
            </a:r>
          </a:p>
        </p:txBody>
      </p:sp>
      <p:sp>
        <p:nvSpPr>
          <p:cNvPr id="8" name="TextBox 7">
            <a:extLst>
              <a:ext uri="{FF2B5EF4-FFF2-40B4-BE49-F238E27FC236}">
                <a16:creationId xmlns:a16="http://schemas.microsoft.com/office/drawing/2014/main" id="{2BDF5634-ABA1-5A49-9536-0485A092C006}"/>
              </a:ext>
            </a:extLst>
          </p:cNvPr>
          <p:cNvSpPr txBox="1"/>
          <p:nvPr/>
        </p:nvSpPr>
        <p:spPr>
          <a:xfrm>
            <a:off x="1480625" y="2371379"/>
            <a:ext cx="9689123" cy="1323439"/>
          </a:xfrm>
          <a:prstGeom prst="rect">
            <a:avLst/>
          </a:prstGeom>
          <a:noFill/>
        </p:spPr>
        <p:txBody>
          <a:bodyPr wrap="square" rtlCol="0">
            <a:spAutoFit/>
          </a:bodyPr>
          <a:lstStyle/>
          <a:p>
            <a:pPr marL="285750" indent="-285750">
              <a:buFont typeface="Arial" panose="020B0604020202020204" pitchFamily="34" charset="0"/>
              <a:buChar char="•"/>
            </a:pPr>
            <a:r>
              <a:rPr lang="en-US" sz="2000" dirty="0"/>
              <a:t>Deep learning model should be able to handle high cardinality heterogenous features</a:t>
            </a:r>
          </a:p>
          <a:p>
            <a:pPr marL="285750" indent="-285750">
              <a:buFont typeface="Arial" panose="020B0604020202020204" pitchFamily="34" charset="0"/>
              <a:buChar char="•"/>
            </a:pPr>
            <a:r>
              <a:rPr lang="en-US" sz="2000" dirty="0"/>
              <a:t>The model should capture the underlying mechanism of biological significance </a:t>
            </a:r>
          </a:p>
          <a:p>
            <a:pPr marL="285750" indent="-285750">
              <a:buFont typeface="Arial" panose="020B0604020202020204" pitchFamily="34" charset="0"/>
              <a:buChar char="•"/>
            </a:pPr>
            <a:r>
              <a:rPr lang="en-US" sz="2000" dirty="0"/>
              <a:t>The model should be interpretable in terms of its learned representations </a:t>
            </a:r>
          </a:p>
          <a:p>
            <a:pPr marL="285750" indent="-285750">
              <a:buFont typeface="Arial" panose="020B0604020202020204" pitchFamily="34" charset="0"/>
              <a:buChar char="•"/>
            </a:pPr>
            <a:r>
              <a:rPr lang="en-US" sz="2000" dirty="0"/>
              <a:t>We should be able to reuse a trained model weights in a second related task</a:t>
            </a:r>
          </a:p>
        </p:txBody>
      </p:sp>
      <p:sp>
        <p:nvSpPr>
          <p:cNvPr id="9" name="TextBox 8">
            <a:extLst>
              <a:ext uri="{FF2B5EF4-FFF2-40B4-BE49-F238E27FC236}">
                <a16:creationId xmlns:a16="http://schemas.microsoft.com/office/drawing/2014/main" id="{11603A75-1B28-664C-B731-5A284350EC43}"/>
              </a:ext>
            </a:extLst>
          </p:cNvPr>
          <p:cNvSpPr txBox="1"/>
          <p:nvPr/>
        </p:nvSpPr>
        <p:spPr>
          <a:xfrm>
            <a:off x="838200" y="1800281"/>
            <a:ext cx="2397369" cy="400110"/>
          </a:xfrm>
          <a:prstGeom prst="rect">
            <a:avLst/>
          </a:prstGeom>
          <a:noFill/>
          <a:ln w="63500">
            <a:solidFill>
              <a:schemeClr val="accent1">
                <a:shade val="50000"/>
              </a:schemeClr>
            </a:solidFill>
          </a:ln>
        </p:spPr>
        <p:txBody>
          <a:bodyPr wrap="square" rtlCol="0">
            <a:spAutoFit/>
          </a:bodyPr>
          <a:lstStyle/>
          <a:p>
            <a:r>
              <a:rPr lang="en-US" sz="2000" dirty="0"/>
              <a:t>Challenges:</a:t>
            </a:r>
          </a:p>
        </p:txBody>
      </p:sp>
      <p:sp>
        <p:nvSpPr>
          <p:cNvPr id="10" name="Rectangle 9">
            <a:extLst>
              <a:ext uri="{FF2B5EF4-FFF2-40B4-BE49-F238E27FC236}">
                <a16:creationId xmlns:a16="http://schemas.microsoft.com/office/drawing/2014/main" id="{786C26F7-3C4D-DF48-A76C-2C17727B37EC}"/>
              </a:ext>
            </a:extLst>
          </p:cNvPr>
          <p:cNvSpPr/>
          <p:nvPr/>
        </p:nvSpPr>
        <p:spPr>
          <a:xfrm>
            <a:off x="1490002" y="4000916"/>
            <a:ext cx="1006484" cy="287233"/>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sz="1000" b="1" dirty="0">
                <a:solidFill>
                  <a:schemeClr val="tx1"/>
                </a:solidFill>
              </a:rPr>
              <a:t>Intergenic</a:t>
            </a:r>
          </a:p>
        </p:txBody>
      </p:sp>
      <p:sp>
        <p:nvSpPr>
          <p:cNvPr id="11" name="Rectangle 10">
            <a:extLst>
              <a:ext uri="{FF2B5EF4-FFF2-40B4-BE49-F238E27FC236}">
                <a16:creationId xmlns:a16="http://schemas.microsoft.com/office/drawing/2014/main" id="{4AC2F47A-40C1-6344-8C5D-639F2905E44F}"/>
              </a:ext>
            </a:extLst>
          </p:cNvPr>
          <p:cNvSpPr/>
          <p:nvPr/>
        </p:nvSpPr>
        <p:spPr>
          <a:xfrm>
            <a:off x="2694944" y="4000916"/>
            <a:ext cx="718121" cy="286729"/>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sz="1000" b="1" dirty="0">
                <a:solidFill>
                  <a:schemeClr val="tx1"/>
                </a:solidFill>
              </a:rPr>
              <a:t>Promoter</a:t>
            </a:r>
          </a:p>
        </p:txBody>
      </p:sp>
      <p:sp>
        <p:nvSpPr>
          <p:cNvPr id="12" name="Rectangle 11">
            <a:extLst>
              <a:ext uri="{FF2B5EF4-FFF2-40B4-BE49-F238E27FC236}">
                <a16:creationId xmlns:a16="http://schemas.microsoft.com/office/drawing/2014/main" id="{9DA47C12-0FC3-6B42-8B66-CB1D8704975A}"/>
              </a:ext>
            </a:extLst>
          </p:cNvPr>
          <p:cNvSpPr/>
          <p:nvPr/>
        </p:nvSpPr>
        <p:spPr>
          <a:xfrm>
            <a:off x="4131184" y="3991082"/>
            <a:ext cx="510746" cy="296563"/>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sz="1000" b="1" dirty="0">
                <a:solidFill>
                  <a:schemeClr val="tx1"/>
                </a:solidFill>
              </a:rPr>
              <a:t>Start</a:t>
            </a:r>
          </a:p>
        </p:txBody>
      </p:sp>
      <p:sp>
        <p:nvSpPr>
          <p:cNvPr id="13" name="Rectangle 12">
            <a:extLst>
              <a:ext uri="{FF2B5EF4-FFF2-40B4-BE49-F238E27FC236}">
                <a16:creationId xmlns:a16="http://schemas.microsoft.com/office/drawing/2014/main" id="{267361C8-413E-604A-B1F5-27EF490BEE4A}"/>
              </a:ext>
            </a:extLst>
          </p:cNvPr>
          <p:cNvSpPr/>
          <p:nvPr/>
        </p:nvSpPr>
        <p:spPr>
          <a:xfrm>
            <a:off x="4849304" y="3991081"/>
            <a:ext cx="510746" cy="296563"/>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sz="1000" b="1" dirty="0">
                <a:solidFill>
                  <a:schemeClr val="tx1"/>
                </a:solidFill>
              </a:rPr>
              <a:t>After Start</a:t>
            </a:r>
          </a:p>
        </p:txBody>
      </p:sp>
      <p:sp>
        <p:nvSpPr>
          <p:cNvPr id="14" name="Rectangle 13">
            <a:extLst>
              <a:ext uri="{FF2B5EF4-FFF2-40B4-BE49-F238E27FC236}">
                <a16:creationId xmlns:a16="http://schemas.microsoft.com/office/drawing/2014/main" id="{A55C54B5-4DEB-034E-AAB9-6FA2471E4FBB}"/>
              </a:ext>
            </a:extLst>
          </p:cNvPr>
          <p:cNvSpPr/>
          <p:nvPr/>
        </p:nvSpPr>
        <p:spPr>
          <a:xfrm>
            <a:off x="5562965" y="4001925"/>
            <a:ext cx="1779711" cy="296563"/>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sz="1000" b="1" dirty="0">
                <a:solidFill>
                  <a:schemeClr val="tx1"/>
                </a:solidFill>
              </a:rPr>
              <a:t>Protein Coding Sequence</a:t>
            </a:r>
          </a:p>
        </p:txBody>
      </p:sp>
      <p:sp>
        <p:nvSpPr>
          <p:cNvPr id="15" name="Rectangle 14">
            <a:extLst>
              <a:ext uri="{FF2B5EF4-FFF2-40B4-BE49-F238E27FC236}">
                <a16:creationId xmlns:a16="http://schemas.microsoft.com/office/drawing/2014/main" id="{A0A52BC9-26DB-EF4F-8E2F-2C6720DB7A4B}"/>
              </a:ext>
            </a:extLst>
          </p:cNvPr>
          <p:cNvSpPr/>
          <p:nvPr/>
        </p:nvSpPr>
        <p:spPr>
          <a:xfrm>
            <a:off x="7526930" y="4001925"/>
            <a:ext cx="574677" cy="296563"/>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sz="1000" b="1" dirty="0">
                <a:solidFill>
                  <a:schemeClr val="tx1"/>
                </a:solidFill>
              </a:rPr>
              <a:t>Before Stop</a:t>
            </a:r>
          </a:p>
        </p:txBody>
      </p:sp>
      <p:sp>
        <p:nvSpPr>
          <p:cNvPr id="16" name="Rectangle 15">
            <a:extLst>
              <a:ext uri="{FF2B5EF4-FFF2-40B4-BE49-F238E27FC236}">
                <a16:creationId xmlns:a16="http://schemas.microsoft.com/office/drawing/2014/main" id="{3A17DD12-BE2B-EF4D-85CA-EB6A37A1C80D}"/>
              </a:ext>
            </a:extLst>
          </p:cNvPr>
          <p:cNvSpPr/>
          <p:nvPr/>
        </p:nvSpPr>
        <p:spPr>
          <a:xfrm>
            <a:off x="8259255" y="4000917"/>
            <a:ext cx="510746" cy="296563"/>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sz="1000" b="1" dirty="0">
                <a:solidFill>
                  <a:schemeClr val="tx1"/>
                </a:solidFill>
              </a:rPr>
              <a:t>Stop</a:t>
            </a:r>
          </a:p>
        </p:txBody>
      </p:sp>
      <p:sp>
        <p:nvSpPr>
          <p:cNvPr id="17" name="Rectangle 16">
            <a:extLst>
              <a:ext uri="{FF2B5EF4-FFF2-40B4-BE49-F238E27FC236}">
                <a16:creationId xmlns:a16="http://schemas.microsoft.com/office/drawing/2014/main" id="{D250847A-F7B4-2F49-B252-56BAEE0ECB0B}"/>
              </a:ext>
            </a:extLst>
          </p:cNvPr>
          <p:cNvSpPr/>
          <p:nvPr/>
        </p:nvSpPr>
        <p:spPr>
          <a:xfrm>
            <a:off x="8972917" y="4000917"/>
            <a:ext cx="510746" cy="296563"/>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sz="1000" b="1" dirty="0">
                <a:solidFill>
                  <a:schemeClr val="tx1"/>
                </a:solidFill>
              </a:rPr>
              <a:t>After Stop</a:t>
            </a:r>
          </a:p>
        </p:txBody>
      </p:sp>
      <p:sp>
        <p:nvSpPr>
          <p:cNvPr id="18" name="Rectangle 17">
            <a:extLst>
              <a:ext uri="{FF2B5EF4-FFF2-40B4-BE49-F238E27FC236}">
                <a16:creationId xmlns:a16="http://schemas.microsoft.com/office/drawing/2014/main" id="{AE175062-2726-CA44-A7EB-2953C6B448F6}"/>
              </a:ext>
            </a:extLst>
          </p:cNvPr>
          <p:cNvSpPr/>
          <p:nvPr/>
        </p:nvSpPr>
        <p:spPr>
          <a:xfrm>
            <a:off x="9686579" y="4000917"/>
            <a:ext cx="1014244" cy="296564"/>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sz="1000" b="1" dirty="0">
                <a:solidFill>
                  <a:schemeClr val="tx1"/>
                </a:solidFill>
              </a:rPr>
              <a:t>Intergenic</a:t>
            </a:r>
          </a:p>
        </p:txBody>
      </p:sp>
      <p:sp>
        <p:nvSpPr>
          <p:cNvPr id="19" name="Left Brace 18">
            <a:extLst>
              <a:ext uri="{FF2B5EF4-FFF2-40B4-BE49-F238E27FC236}">
                <a16:creationId xmlns:a16="http://schemas.microsoft.com/office/drawing/2014/main" id="{C41F9812-9AD8-8E48-8711-A59087540DFC}"/>
              </a:ext>
            </a:extLst>
          </p:cNvPr>
          <p:cNvSpPr/>
          <p:nvPr/>
        </p:nvSpPr>
        <p:spPr>
          <a:xfrm rot="16200000" flipV="1">
            <a:off x="3680200" y="3276963"/>
            <a:ext cx="372398" cy="2987301"/>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Left Brace 19">
            <a:extLst>
              <a:ext uri="{FF2B5EF4-FFF2-40B4-BE49-F238E27FC236}">
                <a16:creationId xmlns:a16="http://schemas.microsoft.com/office/drawing/2014/main" id="{10F18B8F-CCB0-C24B-8DFE-C89494656499}"/>
              </a:ext>
            </a:extLst>
          </p:cNvPr>
          <p:cNvSpPr/>
          <p:nvPr/>
        </p:nvSpPr>
        <p:spPr>
          <a:xfrm rot="16200000" flipV="1">
            <a:off x="8303414" y="3818229"/>
            <a:ext cx="403765" cy="195673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Rectangle 21">
            <a:extLst>
              <a:ext uri="{FF2B5EF4-FFF2-40B4-BE49-F238E27FC236}">
                <a16:creationId xmlns:a16="http://schemas.microsoft.com/office/drawing/2014/main" id="{573F4EB2-639C-3044-B1DB-6155CB72F4A1}"/>
              </a:ext>
            </a:extLst>
          </p:cNvPr>
          <p:cNvSpPr/>
          <p:nvPr/>
        </p:nvSpPr>
        <p:spPr>
          <a:xfrm>
            <a:off x="3570713" y="4000916"/>
            <a:ext cx="402823" cy="286728"/>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sz="1000" b="1" dirty="0">
                <a:solidFill>
                  <a:schemeClr val="tx1"/>
                </a:solidFill>
              </a:rPr>
              <a:t>RBS</a:t>
            </a:r>
          </a:p>
        </p:txBody>
      </p:sp>
      <p:pic>
        <p:nvPicPr>
          <p:cNvPr id="23" name="Picture 22">
            <a:extLst>
              <a:ext uri="{FF2B5EF4-FFF2-40B4-BE49-F238E27FC236}">
                <a16:creationId xmlns:a16="http://schemas.microsoft.com/office/drawing/2014/main" id="{C8B8A8C1-2C03-9141-89A2-4246C40837DE}"/>
              </a:ext>
            </a:extLst>
          </p:cNvPr>
          <p:cNvPicPr>
            <a:picLocks noChangeAspect="1"/>
          </p:cNvPicPr>
          <p:nvPr/>
        </p:nvPicPr>
        <p:blipFill>
          <a:blip r:embed="rId3"/>
          <a:stretch>
            <a:fillRect/>
          </a:stretch>
        </p:blipFill>
        <p:spPr>
          <a:xfrm>
            <a:off x="3556618" y="4953527"/>
            <a:ext cx="628650" cy="857250"/>
          </a:xfrm>
          <a:prstGeom prst="rect">
            <a:avLst/>
          </a:prstGeom>
        </p:spPr>
      </p:pic>
      <p:pic>
        <p:nvPicPr>
          <p:cNvPr id="24" name="Picture 23">
            <a:extLst>
              <a:ext uri="{FF2B5EF4-FFF2-40B4-BE49-F238E27FC236}">
                <a16:creationId xmlns:a16="http://schemas.microsoft.com/office/drawing/2014/main" id="{950F0559-4D2C-6344-AC7C-B3933D69FC9F}"/>
              </a:ext>
            </a:extLst>
          </p:cNvPr>
          <p:cNvPicPr>
            <a:picLocks noChangeAspect="1"/>
          </p:cNvPicPr>
          <p:nvPr/>
        </p:nvPicPr>
        <p:blipFill>
          <a:blip r:embed="rId3"/>
          <a:stretch>
            <a:fillRect/>
          </a:stretch>
        </p:blipFill>
        <p:spPr>
          <a:xfrm>
            <a:off x="8200303" y="4953527"/>
            <a:ext cx="628650" cy="857250"/>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B6245FD1-17AD-EB44-A5F7-95B6A5B10E4F}"/>
                  </a:ext>
                </a:extLst>
              </p:cNvPr>
              <p:cNvSpPr txBox="1"/>
              <p:nvPr/>
            </p:nvSpPr>
            <p:spPr>
              <a:xfrm>
                <a:off x="2533605" y="4357879"/>
                <a:ext cx="1036309" cy="29841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𝑝𝑟𝑜𝑚𝑜𝑡𝑒𝑟</m:t>
                          </m:r>
                        </m:sub>
                      </m:sSub>
                    </m:oMath>
                  </m:oMathPara>
                </a14:m>
                <a:endParaRPr lang="en-US" dirty="0"/>
              </a:p>
            </p:txBody>
          </p:sp>
        </mc:Choice>
        <mc:Fallback xmlns="">
          <p:sp>
            <p:nvSpPr>
              <p:cNvPr id="3" name="TextBox 2">
                <a:extLst>
                  <a:ext uri="{FF2B5EF4-FFF2-40B4-BE49-F238E27FC236}">
                    <a16:creationId xmlns:a16="http://schemas.microsoft.com/office/drawing/2014/main" id="{B6245FD1-17AD-EB44-A5F7-95B6A5B10E4F}"/>
                  </a:ext>
                </a:extLst>
              </p:cNvPr>
              <p:cNvSpPr txBox="1">
                <a:spLocks noRot="1" noChangeAspect="1" noMove="1" noResize="1" noEditPoints="1" noAdjustHandles="1" noChangeArrowheads="1" noChangeShapeType="1" noTextEdit="1"/>
              </p:cNvSpPr>
              <p:nvPr/>
            </p:nvSpPr>
            <p:spPr>
              <a:xfrm>
                <a:off x="2533605" y="4357879"/>
                <a:ext cx="1036309" cy="298415"/>
              </a:xfrm>
              <a:prstGeom prst="rect">
                <a:avLst/>
              </a:prstGeom>
              <a:blipFill>
                <a:blip r:embed="rId4"/>
                <a:stretch>
                  <a:fillRect l="-1205" r="-2410"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8D9A189E-BA55-B949-9A3A-F8E5BDF2C443}"/>
                  </a:ext>
                </a:extLst>
              </p:cNvPr>
              <p:cNvSpPr txBox="1"/>
              <p:nvPr/>
            </p:nvSpPr>
            <p:spPr>
              <a:xfrm>
                <a:off x="3616053" y="4379756"/>
                <a:ext cx="54534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𝑅𝐵𝑆</m:t>
                          </m:r>
                        </m:sub>
                      </m:sSub>
                    </m:oMath>
                  </m:oMathPara>
                </a14:m>
                <a:endParaRPr lang="en-US" dirty="0"/>
              </a:p>
            </p:txBody>
          </p:sp>
        </mc:Choice>
        <mc:Fallback xmlns="">
          <p:sp>
            <p:nvSpPr>
              <p:cNvPr id="25" name="TextBox 24">
                <a:extLst>
                  <a:ext uri="{FF2B5EF4-FFF2-40B4-BE49-F238E27FC236}">
                    <a16:creationId xmlns:a16="http://schemas.microsoft.com/office/drawing/2014/main" id="{8D9A189E-BA55-B949-9A3A-F8E5BDF2C443}"/>
                  </a:ext>
                </a:extLst>
              </p:cNvPr>
              <p:cNvSpPr txBox="1">
                <a:spLocks noRot="1" noChangeAspect="1" noMove="1" noResize="1" noEditPoints="1" noAdjustHandles="1" noChangeArrowheads="1" noChangeShapeType="1" noTextEdit="1"/>
              </p:cNvSpPr>
              <p:nvPr/>
            </p:nvSpPr>
            <p:spPr>
              <a:xfrm>
                <a:off x="3616053" y="4379756"/>
                <a:ext cx="545341" cy="276999"/>
              </a:xfrm>
              <a:prstGeom prst="rect">
                <a:avLst/>
              </a:prstGeom>
              <a:blipFill>
                <a:blip r:embed="rId5"/>
                <a:stretch>
                  <a:fillRect l="-4545"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3BEA9BE1-4C23-6F45-B44E-943F8E615DB0}"/>
                  </a:ext>
                </a:extLst>
              </p:cNvPr>
              <p:cNvSpPr txBox="1"/>
              <p:nvPr/>
            </p:nvSpPr>
            <p:spPr>
              <a:xfrm>
                <a:off x="4316432" y="4379755"/>
                <a:ext cx="65396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𝑠𝑡𝑎𝑟𝑡</m:t>
                          </m:r>
                        </m:sub>
                      </m:sSub>
                    </m:oMath>
                  </m:oMathPara>
                </a14:m>
                <a:endParaRPr lang="en-US" dirty="0"/>
              </a:p>
            </p:txBody>
          </p:sp>
        </mc:Choice>
        <mc:Fallback xmlns="">
          <p:sp>
            <p:nvSpPr>
              <p:cNvPr id="26" name="TextBox 25">
                <a:extLst>
                  <a:ext uri="{FF2B5EF4-FFF2-40B4-BE49-F238E27FC236}">
                    <a16:creationId xmlns:a16="http://schemas.microsoft.com/office/drawing/2014/main" id="{3BEA9BE1-4C23-6F45-B44E-943F8E615DB0}"/>
                  </a:ext>
                </a:extLst>
              </p:cNvPr>
              <p:cNvSpPr txBox="1">
                <a:spLocks noRot="1" noChangeAspect="1" noMove="1" noResize="1" noEditPoints="1" noAdjustHandles="1" noChangeArrowheads="1" noChangeShapeType="1" noTextEdit="1"/>
              </p:cNvSpPr>
              <p:nvPr/>
            </p:nvSpPr>
            <p:spPr>
              <a:xfrm>
                <a:off x="4316432" y="4379755"/>
                <a:ext cx="653962" cy="276999"/>
              </a:xfrm>
              <a:prstGeom prst="rect">
                <a:avLst/>
              </a:prstGeom>
              <a:blipFill>
                <a:blip r:embed="rId6"/>
                <a:stretch>
                  <a:fillRect l="-3846" r="-1923"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8D4B8AC3-1C8C-0F42-8E90-3DA7749E9A83}"/>
                  </a:ext>
                </a:extLst>
              </p:cNvPr>
              <p:cNvSpPr txBox="1"/>
              <p:nvPr/>
            </p:nvSpPr>
            <p:spPr>
              <a:xfrm>
                <a:off x="8350640" y="4357879"/>
                <a:ext cx="587405" cy="29841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𝑠𝑡𝑜𝑝</m:t>
                          </m:r>
                        </m:sub>
                      </m:sSub>
                    </m:oMath>
                  </m:oMathPara>
                </a14:m>
                <a:endParaRPr lang="en-US" dirty="0"/>
              </a:p>
            </p:txBody>
          </p:sp>
        </mc:Choice>
        <mc:Fallback xmlns="">
          <p:sp>
            <p:nvSpPr>
              <p:cNvPr id="27" name="TextBox 26">
                <a:extLst>
                  <a:ext uri="{FF2B5EF4-FFF2-40B4-BE49-F238E27FC236}">
                    <a16:creationId xmlns:a16="http://schemas.microsoft.com/office/drawing/2014/main" id="{8D4B8AC3-1C8C-0F42-8E90-3DA7749E9A83}"/>
                  </a:ext>
                </a:extLst>
              </p:cNvPr>
              <p:cNvSpPr txBox="1">
                <a:spLocks noRot="1" noChangeAspect="1" noMove="1" noResize="1" noEditPoints="1" noAdjustHandles="1" noChangeArrowheads="1" noChangeShapeType="1" noTextEdit="1"/>
              </p:cNvSpPr>
              <p:nvPr/>
            </p:nvSpPr>
            <p:spPr>
              <a:xfrm>
                <a:off x="8350640" y="4357879"/>
                <a:ext cx="587405" cy="298415"/>
              </a:xfrm>
              <a:prstGeom prst="rect">
                <a:avLst/>
              </a:prstGeom>
              <a:blipFill>
                <a:blip r:embed="rId7"/>
                <a:stretch>
                  <a:fillRect l="-4255" r="-4255" b="-20000"/>
                </a:stretch>
              </a:blipFill>
            </p:spPr>
            <p:txBody>
              <a:bodyPr/>
              <a:lstStyle/>
              <a:p>
                <a:r>
                  <a:rPr lang="en-US">
                    <a:noFill/>
                  </a:rPr>
                  <a:t> </a:t>
                </a:r>
              </a:p>
            </p:txBody>
          </p:sp>
        </mc:Fallback>
      </mc:AlternateContent>
      <p:sp>
        <p:nvSpPr>
          <p:cNvPr id="29" name="Rounded Rectangle 28">
            <a:extLst>
              <a:ext uri="{FF2B5EF4-FFF2-40B4-BE49-F238E27FC236}">
                <a16:creationId xmlns:a16="http://schemas.microsoft.com/office/drawing/2014/main" id="{8C2D64CF-3416-B345-90F6-DCA6DF6994CE}"/>
              </a:ext>
            </a:extLst>
          </p:cNvPr>
          <p:cNvSpPr/>
          <p:nvPr/>
        </p:nvSpPr>
        <p:spPr>
          <a:xfrm>
            <a:off x="1603716" y="5992830"/>
            <a:ext cx="8918918" cy="64008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As we train deep network to predict the probability of a gene, we learn the weights of genomic features that help model for accurate prediction</a:t>
            </a:r>
          </a:p>
        </p:txBody>
      </p:sp>
      <p:sp>
        <p:nvSpPr>
          <p:cNvPr id="6" name="Slide Number Placeholder 5">
            <a:extLst>
              <a:ext uri="{FF2B5EF4-FFF2-40B4-BE49-F238E27FC236}">
                <a16:creationId xmlns:a16="http://schemas.microsoft.com/office/drawing/2014/main" id="{7DB85090-4ED7-0747-B0B1-DF090CADF833}"/>
              </a:ext>
            </a:extLst>
          </p:cNvPr>
          <p:cNvSpPr>
            <a:spLocks noGrp="1"/>
          </p:cNvSpPr>
          <p:nvPr>
            <p:ph type="sldNum" sz="quarter" idx="12"/>
          </p:nvPr>
        </p:nvSpPr>
        <p:spPr/>
        <p:txBody>
          <a:bodyPr/>
          <a:lstStyle/>
          <a:p>
            <a:fld id="{6592A84D-4AA4-46FC-ACFA-41E5AD4DBDB9}" type="slidenum">
              <a:rPr lang="en-US" smtClean="0"/>
              <a:t>40</a:t>
            </a:fld>
            <a:endParaRPr lang="en-US"/>
          </a:p>
        </p:txBody>
      </p:sp>
    </p:spTree>
    <p:extLst>
      <p:ext uri="{BB962C8B-B14F-4D97-AF65-F5344CB8AC3E}">
        <p14:creationId xmlns:p14="http://schemas.microsoft.com/office/powerpoint/2010/main" val="20878791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A7E8B827-493D-4B40-A7C7-A91B702B42EA}"/>
              </a:ext>
            </a:extLst>
          </p:cNvPr>
          <p:cNvCxnSpPr/>
          <p:nvPr/>
        </p:nvCxnSpPr>
        <p:spPr>
          <a:xfrm>
            <a:off x="838200" y="1493949"/>
            <a:ext cx="10515600" cy="0"/>
          </a:xfrm>
          <a:prstGeom prst="line">
            <a:avLst/>
          </a:prstGeom>
          <a:ln w="63500" cmpd="sng">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83EFA33D-5229-0745-82CD-9A7F4746716B}"/>
              </a:ext>
            </a:extLst>
          </p:cNvPr>
          <p:cNvSpPr>
            <a:spLocks noGrp="1"/>
          </p:cNvSpPr>
          <p:nvPr>
            <p:ph type="title"/>
          </p:nvPr>
        </p:nvSpPr>
        <p:spPr>
          <a:xfrm>
            <a:off x="838200" y="365126"/>
            <a:ext cx="10515600" cy="948520"/>
          </a:xfrm>
        </p:spPr>
        <p:txBody>
          <a:bodyPr>
            <a:normAutofit/>
          </a:bodyPr>
          <a:lstStyle/>
          <a:p>
            <a:r>
              <a:rPr lang="en-US" sz="4000" dirty="0">
                <a:solidFill>
                  <a:srgbClr val="C00000"/>
                </a:solidFill>
                <a:latin typeface="+mn-lt"/>
              </a:rPr>
              <a:t>Deep Learning for Genomics</a:t>
            </a:r>
          </a:p>
        </p:txBody>
      </p:sp>
      <p:sp>
        <p:nvSpPr>
          <p:cNvPr id="8" name="TextBox 7">
            <a:extLst>
              <a:ext uri="{FF2B5EF4-FFF2-40B4-BE49-F238E27FC236}">
                <a16:creationId xmlns:a16="http://schemas.microsoft.com/office/drawing/2014/main" id="{708A49B0-C936-AB4C-8AB8-F89F8C90A196}"/>
              </a:ext>
            </a:extLst>
          </p:cNvPr>
          <p:cNvSpPr txBox="1"/>
          <p:nvPr/>
        </p:nvSpPr>
        <p:spPr>
          <a:xfrm>
            <a:off x="2251739" y="4239189"/>
            <a:ext cx="6163991" cy="1477328"/>
          </a:xfrm>
          <a:prstGeom prst="rect">
            <a:avLst/>
          </a:prstGeom>
          <a:noFill/>
        </p:spPr>
        <p:txBody>
          <a:bodyPr wrap="square" rtlCol="0">
            <a:spAutoFit/>
          </a:bodyPr>
          <a:lstStyle/>
          <a:p>
            <a:pPr marL="285750" indent="-285750">
              <a:buFont typeface="Arial" panose="020B0604020202020204" pitchFamily="34" charset="0"/>
              <a:buChar char="•"/>
            </a:pPr>
            <a:r>
              <a:rPr lang="en-US" dirty="0"/>
              <a:t>Create interpretable deep neural network for genome annotations, antibody sequence annotations and protein-protein interaction prediction</a:t>
            </a:r>
          </a:p>
          <a:p>
            <a:pPr marL="285750" indent="-285750">
              <a:buFont typeface="Arial" panose="020B0604020202020204" pitchFamily="34" charset="0"/>
              <a:buChar char="•"/>
            </a:pPr>
            <a:r>
              <a:rPr lang="en-US" dirty="0"/>
              <a:t>Interpreting individual weights of the deep neural network to discover novel sequences as biological features</a:t>
            </a:r>
          </a:p>
        </p:txBody>
      </p:sp>
      <p:sp>
        <p:nvSpPr>
          <p:cNvPr id="9" name="TextBox 8">
            <a:extLst>
              <a:ext uri="{FF2B5EF4-FFF2-40B4-BE49-F238E27FC236}">
                <a16:creationId xmlns:a16="http://schemas.microsoft.com/office/drawing/2014/main" id="{84D7C61F-9DAA-1347-AEF5-542ABC72BDDB}"/>
              </a:ext>
            </a:extLst>
          </p:cNvPr>
          <p:cNvSpPr txBox="1"/>
          <p:nvPr/>
        </p:nvSpPr>
        <p:spPr>
          <a:xfrm>
            <a:off x="1609313" y="3822839"/>
            <a:ext cx="2875670" cy="369332"/>
          </a:xfrm>
          <a:prstGeom prst="rect">
            <a:avLst/>
          </a:prstGeom>
          <a:noFill/>
          <a:ln w="63500">
            <a:solidFill>
              <a:schemeClr val="accent1">
                <a:shade val="50000"/>
              </a:schemeClr>
            </a:solidFill>
          </a:ln>
        </p:spPr>
        <p:txBody>
          <a:bodyPr wrap="square" rtlCol="0">
            <a:spAutoFit/>
          </a:bodyPr>
          <a:lstStyle/>
          <a:p>
            <a:r>
              <a:rPr lang="en-US" b="1" dirty="0"/>
              <a:t>Proposed Research 2:</a:t>
            </a:r>
          </a:p>
        </p:txBody>
      </p:sp>
      <p:sp>
        <p:nvSpPr>
          <p:cNvPr id="10" name="TextBox 9">
            <a:extLst>
              <a:ext uri="{FF2B5EF4-FFF2-40B4-BE49-F238E27FC236}">
                <a16:creationId xmlns:a16="http://schemas.microsoft.com/office/drawing/2014/main" id="{95B3E187-EC0F-D94B-8529-67AEC904684C}"/>
              </a:ext>
            </a:extLst>
          </p:cNvPr>
          <p:cNvSpPr txBox="1"/>
          <p:nvPr/>
        </p:nvSpPr>
        <p:spPr>
          <a:xfrm>
            <a:off x="2251738" y="2329858"/>
            <a:ext cx="6163992" cy="1200329"/>
          </a:xfrm>
          <a:prstGeom prst="rect">
            <a:avLst/>
          </a:prstGeom>
          <a:noFill/>
        </p:spPr>
        <p:txBody>
          <a:bodyPr wrap="square" rtlCol="0">
            <a:spAutoFit/>
          </a:bodyPr>
          <a:lstStyle/>
          <a:p>
            <a:pPr marL="285750" indent="-285750">
              <a:buFont typeface="Arial" panose="020B0604020202020204" pitchFamily="34" charset="0"/>
              <a:buChar char="•"/>
            </a:pPr>
            <a:r>
              <a:rPr lang="en-US" dirty="0"/>
              <a:t>Learning K-</a:t>
            </a:r>
            <a:r>
              <a:rPr lang="en-US" dirty="0" err="1"/>
              <a:t>mer</a:t>
            </a:r>
            <a:r>
              <a:rPr lang="en-US" dirty="0"/>
              <a:t> embeddings for DNA Sequences, Peptides and Proteins</a:t>
            </a:r>
          </a:p>
          <a:p>
            <a:pPr marL="285750" indent="-285750">
              <a:buFont typeface="Arial" panose="020B0604020202020204" pitchFamily="34" charset="0"/>
              <a:buChar char="•"/>
            </a:pPr>
            <a:r>
              <a:rPr lang="en-US" dirty="0"/>
              <a:t>Learning phylogeny based species embeddings from Tree of Life (2.3 Million species)</a:t>
            </a:r>
          </a:p>
        </p:txBody>
      </p:sp>
      <p:sp>
        <p:nvSpPr>
          <p:cNvPr id="11" name="TextBox 10">
            <a:extLst>
              <a:ext uri="{FF2B5EF4-FFF2-40B4-BE49-F238E27FC236}">
                <a16:creationId xmlns:a16="http://schemas.microsoft.com/office/drawing/2014/main" id="{50288D57-1341-314A-AB23-006B7F28EA91}"/>
              </a:ext>
            </a:extLst>
          </p:cNvPr>
          <p:cNvSpPr txBox="1"/>
          <p:nvPr/>
        </p:nvSpPr>
        <p:spPr>
          <a:xfrm>
            <a:off x="1609313" y="1913508"/>
            <a:ext cx="2875670" cy="369332"/>
          </a:xfrm>
          <a:prstGeom prst="rect">
            <a:avLst/>
          </a:prstGeom>
          <a:noFill/>
          <a:ln w="63500">
            <a:solidFill>
              <a:schemeClr val="accent1">
                <a:shade val="50000"/>
              </a:schemeClr>
            </a:solidFill>
          </a:ln>
        </p:spPr>
        <p:txBody>
          <a:bodyPr wrap="square" rtlCol="0">
            <a:spAutoFit/>
          </a:bodyPr>
          <a:lstStyle/>
          <a:p>
            <a:r>
              <a:rPr lang="en-US" b="1" dirty="0"/>
              <a:t>Proposed Research 1:</a:t>
            </a:r>
          </a:p>
        </p:txBody>
      </p:sp>
      <p:sp>
        <p:nvSpPr>
          <p:cNvPr id="5" name="Slide Number Placeholder 4">
            <a:extLst>
              <a:ext uri="{FF2B5EF4-FFF2-40B4-BE49-F238E27FC236}">
                <a16:creationId xmlns:a16="http://schemas.microsoft.com/office/drawing/2014/main" id="{D2F9F076-77CA-214E-AF09-EC0699A3B071}"/>
              </a:ext>
            </a:extLst>
          </p:cNvPr>
          <p:cNvSpPr>
            <a:spLocks noGrp="1"/>
          </p:cNvSpPr>
          <p:nvPr>
            <p:ph type="sldNum" sz="quarter" idx="12"/>
          </p:nvPr>
        </p:nvSpPr>
        <p:spPr/>
        <p:txBody>
          <a:bodyPr/>
          <a:lstStyle/>
          <a:p>
            <a:fld id="{6592A84D-4AA4-46FC-ACFA-41E5AD4DBDB9}" type="slidenum">
              <a:rPr lang="en-US" smtClean="0"/>
              <a:t>41</a:t>
            </a:fld>
            <a:endParaRPr lang="en-US"/>
          </a:p>
        </p:txBody>
      </p:sp>
      <p:pic>
        <p:nvPicPr>
          <p:cNvPr id="6" name="Picture 5">
            <a:extLst>
              <a:ext uri="{FF2B5EF4-FFF2-40B4-BE49-F238E27FC236}">
                <a16:creationId xmlns:a16="http://schemas.microsoft.com/office/drawing/2014/main" id="{6F74C431-9039-F041-80BA-7474D74C633F}"/>
              </a:ext>
            </a:extLst>
          </p:cNvPr>
          <p:cNvPicPr>
            <a:picLocks noChangeAspect="1"/>
          </p:cNvPicPr>
          <p:nvPr/>
        </p:nvPicPr>
        <p:blipFill>
          <a:blip r:embed="rId3"/>
          <a:stretch>
            <a:fillRect/>
          </a:stretch>
        </p:blipFill>
        <p:spPr>
          <a:xfrm>
            <a:off x="8664767" y="1937041"/>
            <a:ext cx="2689033" cy="4030580"/>
          </a:xfrm>
          <a:prstGeom prst="rect">
            <a:avLst/>
          </a:prstGeom>
        </p:spPr>
      </p:pic>
    </p:spTree>
    <p:extLst>
      <p:ext uri="{BB962C8B-B14F-4D97-AF65-F5344CB8AC3E}">
        <p14:creationId xmlns:p14="http://schemas.microsoft.com/office/powerpoint/2010/main" val="5267683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A7E8B827-493D-4B40-A7C7-A91B702B42EA}"/>
              </a:ext>
            </a:extLst>
          </p:cNvPr>
          <p:cNvCxnSpPr/>
          <p:nvPr/>
        </p:nvCxnSpPr>
        <p:spPr>
          <a:xfrm>
            <a:off x="838200" y="1493949"/>
            <a:ext cx="10515600" cy="0"/>
          </a:xfrm>
          <a:prstGeom prst="line">
            <a:avLst/>
          </a:prstGeom>
          <a:ln w="63500" cmpd="sng">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83EFA33D-5229-0745-82CD-9A7F4746716B}"/>
              </a:ext>
            </a:extLst>
          </p:cNvPr>
          <p:cNvSpPr>
            <a:spLocks noGrp="1"/>
          </p:cNvSpPr>
          <p:nvPr>
            <p:ph type="title"/>
          </p:nvPr>
        </p:nvSpPr>
        <p:spPr>
          <a:xfrm>
            <a:off x="838200" y="365126"/>
            <a:ext cx="10515600" cy="948520"/>
          </a:xfrm>
        </p:spPr>
        <p:txBody>
          <a:bodyPr>
            <a:normAutofit/>
          </a:bodyPr>
          <a:lstStyle/>
          <a:p>
            <a:r>
              <a:rPr lang="en-US" sz="4000" dirty="0">
                <a:solidFill>
                  <a:srgbClr val="C00000"/>
                </a:solidFill>
                <a:latin typeface="+mn-lt"/>
              </a:rPr>
              <a:t>Deep Learning for Genomics</a:t>
            </a:r>
          </a:p>
        </p:txBody>
      </p:sp>
      <p:sp>
        <p:nvSpPr>
          <p:cNvPr id="10" name="TextBox 9">
            <a:extLst>
              <a:ext uri="{FF2B5EF4-FFF2-40B4-BE49-F238E27FC236}">
                <a16:creationId xmlns:a16="http://schemas.microsoft.com/office/drawing/2014/main" id="{95B3E187-EC0F-D94B-8529-67AEC904684C}"/>
              </a:ext>
            </a:extLst>
          </p:cNvPr>
          <p:cNvSpPr txBox="1"/>
          <p:nvPr/>
        </p:nvSpPr>
        <p:spPr>
          <a:xfrm>
            <a:off x="2251738" y="2659642"/>
            <a:ext cx="5378258" cy="1477328"/>
          </a:xfrm>
          <a:prstGeom prst="rect">
            <a:avLst/>
          </a:prstGeom>
          <a:noFill/>
        </p:spPr>
        <p:txBody>
          <a:bodyPr wrap="square" rtlCol="0">
            <a:spAutoFit/>
          </a:bodyPr>
          <a:lstStyle/>
          <a:p>
            <a:pPr marL="285750" indent="-285750">
              <a:buFont typeface="Arial" panose="020B0604020202020204" pitchFamily="34" charset="0"/>
              <a:buChar char="•"/>
            </a:pPr>
            <a:r>
              <a:rPr lang="en-US" dirty="0"/>
              <a:t>Predict functional dependency of genomic features using deep learning model</a:t>
            </a:r>
          </a:p>
          <a:p>
            <a:pPr marL="285750" indent="-285750">
              <a:buFont typeface="Arial" panose="020B0604020202020204" pitchFamily="34" charset="0"/>
              <a:buChar char="•"/>
            </a:pPr>
            <a:r>
              <a:rPr lang="en-US" dirty="0"/>
              <a:t>Transfer learning in bioinformatics: create a deep network for interpreting genome sequence that can be reused in a different but related problem</a:t>
            </a:r>
          </a:p>
        </p:txBody>
      </p:sp>
      <p:sp>
        <p:nvSpPr>
          <p:cNvPr id="11" name="TextBox 10">
            <a:extLst>
              <a:ext uri="{FF2B5EF4-FFF2-40B4-BE49-F238E27FC236}">
                <a16:creationId xmlns:a16="http://schemas.microsoft.com/office/drawing/2014/main" id="{50288D57-1341-314A-AB23-006B7F28EA91}"/>
              </a:ext>
            </a:extLst>
          </p:cNvPr>
          <p:cNvSpPr txBox="1"/>
          <p:nvPr/>
        </p:nvSpPr>
        <p:spPr>
          <a:xfrm>
            <a:off x="1609313" y="2050899"/>
            <a:ext cx="2875670" cy="369332"/>
          </a:xfrm>
          <a:prstGeom prst="rect">
            <a:avLst/>
          </a:prstGeom>
          <a:noFill/>
          <a:ln w="63500">
            <a:solidFill>
              <a:schemeClr val="accent1">
                <a:shade val="50000"/>
              </a:schemeClr>
            </a:solidFill>
          </a:ln>
        </p:spPr>
        <p:txBody>
          <a:bodyPr wrap="square" rtlCol="0">
            <a:spAutoFit/>
          </a:bodyPr>
          <a:lstStyle/>
          <a:p>
            <a:r>
              <a:rPr lang="en-US" b="1" dirty="0"/>
              <a:t>Proposed Research 3:</a:t>
            </a:r>
          </a:p>
        </p:txBody>
      </p:sp>
      <p:sp>
        <p:nvSpPr>
          <p:cNvPr id="12" name="TextBox 11">
            <a:extLst>
              <a:ext uri="{FF2B5EF4-FFF2-40B4-BE49-F238E27FC236}">
                <a16:creationId xmlns:a16="http://schemas.microsoft.com/office/drawing/2014/main" id="{3AA7AB21-CB5E-BE42-A8DD-1F4BAB7242CD}"/>
              </a:ext>
            </a:extLst>
          </p:cNvPr>
          <p:cNvSpPr txBox="1"/>
          <p:nvPr/>
        </p:nvSpPr>
        <p:spPr>
          <a:xfrm>
            <a:off x="1609313" y="4787930"/>
            <a:ext cx="2875670" cy="369332"/>
          </a:xfrm>
          <a:prstGeom prst="rect">
            <a:avLst/>
          </a:prstGeom>
          <a:noFill/>
          <a:ln w="63500">
            <a:solidFill>
              <a:schemeClr val="accent1">
                <a:shade val="50000"/>
              </a:schemeClr>
            </a:solidFill>
          </a:ln>
        </p:spPr>
        <p:txBody>
          <a:bodyPr wrap="square" rtlCol="0">
            <a:spAutoFit/>
          </a:bodyPr>
          <a:lstStyle/>
          <a:p>
            <a:r>
              <a:rPr lang="en-US" b="1" dirty="0"/>
              <a:t>Funding Source:</a:t>
            </a:r>
          </a:p>
        </p:txBody>
      </p:sp>
      <p:sp>
        <p:nvSpPr>
          <p:cNvPr id="13" name="TextBox 12">
            <a:extLst>
              <a:ext uri="{FF2B5EF4-FFF2-40B4-BE49-F238E27FC236}">
                <a16:creationId xmlns:a16="http://schemas.microsoft.com/office/drawing/2014/main" id="{3A6477D3-208C-D447-8AF1-2942BB221EDD}"/>
              </a:ext>
            </a:extLst>
          </p:cNvPr>
          <p:cNvSpPr txBox="1"/>
          <p:nvPr/>
        </p:nvSpPr>
        <p:spPr>
          <a:xfrm>
            <a:off x="2251738" y="5302662"/>
            <a:ext cx="6373837" cy="923330"/>
          </a:xfrm>
          <a:prstGeom prst="rect">
            <a:avLst/>
          </a:prstGeom>
          <a:noFill/>
        </p:spPr>
        <p:txBody>
          <a:bodyPr wrap="square" rtlCol="0">
            <a:spAutoFit/>
          </a:bodyPr>
          <a:lstStyle/>
          <a:p>
            <a:pPr marL="285750" indent="-285750">
              <a:buFont typeface="Arial" panose="020B0604020202020204" pitchFamily="34" charset="0"/>
              <a:buChar char="•"/>
            </a:pPr>
            <a:r>
              <a:rPr lang="en-US" b="1" dirty="0"/>
              <a:t>NSF : Infrastructure Innovation for Biological Research Program in the Division of Biological Infrastructure</a:t>
            </a:r>
          </a:p>
          <a:p>
            <a:pPr marL="285750" indent="-285750">
              <a:buFont typeface="Arial" panose="020B0604020202020204" pitchFamily="34" charset="0"/>
              <a:buChar char="•"/>
            </a:pPr>
            <a:r>
              <a:rPr lang="en-US" b="1" dirty="0"/>
              <a:t>NIH: Research Grant, Career Development Award  </a:t>
            </a:r>
          </a:p>
        </p:txBody>
      </p:sp>
      <p:sp>
        <p:nvSpPr>
          <p:cNvPr id="5" name="Slide Number Placeholder 4">
            <a:extLst>
              <a:ext uri="{FF2B5EF4-FFF2-40B4-BE49-F238E27FC236}">
                <a16:creationId xmlns:a16="http://schemas.microsoft.com/office/drawing/2014/main" id="{D2F9F076-77CA-214E-AF09-EC0699A3B071}"/>
              </a:ext>
            </a:extLst>
          </p:cNvPr>
          <p:cNvSpPr>
            <a:spLocks noGrp="1"/>
          </p:cNvSpPr>
          <p:nvPr>
            <p:ph type="sldNum" sz="quarter" idx="12"/>
          </p:nvPr>
        </p:nvSpPr>
        <p:spPr>
          <a:xfrm>
            <a:off x="8610600" y="6356350"/>
            <a:ext cx="2743200" cy="365125"/>
          </a:xfrm>
        </p:spPr>
        <p:txBody>
          <a:bodyPr/>
          <a:lstStyle/>
          <a:p>
            <a:fld id="{6592A84D-4AA4-46FC-ACFA-41E5AD4DBDB9}" type="slidenum">
              <a:rPr lang="en-US" smtClean="0"/>
              <a:t>42</a:t>
            </a:fld>
            <a:endParaRPr lang="en-US"/>
          </a:p>
        </p:txBody>
      </p:sp>
      <p:pic>
        <p:nvPicPr>
          <p:cNvPr id="2" name="Picture 1">
            <a:extLst>
              <a:ext uri="{FF2B5EF4-FFF2-40B4-BE49-F238E27FC236}">
                <a16:creationId xmlns:a16="http://schemas.microsoft.com/office/drawing/2014/main" id="{D2B4F7B5-7B0F-924F-887F-5975F50F895B}"/>
              </a:ext>
            </a:extLst>
          </p:cNvPr>
          <p:cNvPicPr>
            <a:picLocks noChangeAspect="1"/>
          </p:cNvPicPr>
          <p:nvPr/>
        </p:nvPicPr>
        <p:blipFill>
          <a:blip r:embed="rId3"/>
          <a:stretch>
            <a:fillRect/>
          </a:stretch>
        </p:blipFill>
        <p:spPr>
          <a:xfrm>
            <a:off x="7992090" y="2838364"/>
            <a:ext cx="3016430" cy="1594399"/>
          </a:xfrm>
          <a:prstGeom prst="rect">
            <a:avLst/>
          </a:prstGeom>
        </p:spPr>
      </p:pic>
    </p:spTree>
    <p:extLst>
      <p:ext uri="{BB962C8B-B14F-4D97-AF65-F5344CB8AC3E}">
        <p14:creationId xmlns:p14="http://schemas.microsoft.com/office/powerpoint/2010/main" val="596100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Oval 33">
            <a:extLst>
              <a:ext uri="{FF2B5EF4-FFF2-40B4-BE49-F238E27FC236}">
                <a16:creationId xmlns:a16="http://schemas.microsoft.com/office/drawing/2014/main" id="{6809E8F5-0F51-4E45-BFF4-78363055ECC1}"/>
              </a:ext>
            </a:extLst>
          </p:cNvPr>
          <p:cNvSpPr/>
          <p:nvPr/>
        </p:nvSpPr>
        <p:spPr>
          <a:xfrm>
            <a:off x="7156458" y="87426"/>
            <a:ext cx="914400"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endParaRPr>
          </a:p>
        </p:txBody>
      </p:sp>
      <p:sp>
        <p:nvSpPr>
          <p:cNvPr id="36" name="Oval 35">
            <a:extLst>
              <a:ext uri="{FF2B5EF4-FFF2-40B4-BE49-F238E27FC236}">
                <a16:creationId xmlns:a16="http://schemas.microsoft.com/office/drawing/2014/main" id="{38D2FBEC-F66D-6641-8DFF-4F20632DC609}"/>
              </a:ext>
            </a:extLst>
          </p:cNvPr>
          <p:cNvSpPr/>
          <p:nvPr/>
        </p:nvSpPr>
        <p:spPr>
          <a:xfrm>
            <a:off x="6213054" y="86540"/>
            <a:ext cx="914400"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endParaRPr>
          </a:p>
        </p:txBody>
      </p:sp>
      <p:sp>
        <p:nvSpPr>
          <p:cNvPr id="3" name="Oval 2">
            <a:extLst>
              <a:ext uri="{FF2B5EF4-FFF2-40B4-BE49-F238E27FC236}">
                <a16:creationId xmlns:a16="http://schemas.microsoft.com/office/drawing/2014/main" id="{ABBB6031-7BA7-464A-BE30-FDD73AB651D6}"/>
              </a:ext>
            </a:extLst>
          </p:cNvPr>
          <p:cNvSpPr/>
          <p:nvPr/>
        </p:nvSpPr>
        <p:spPr>
          <a:xfrm>
            <a:off x="3324915" y="87426"/>
            <a:ext cx="914400"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endParaRPr>
          </a:p>
        </p:txBody>
      </p:sp>
      <p:sp>
        <p:nvSpPr>
          <p:cNvPr id="18" name="Oval 17">
            <a:extLst>
              <a:ext uri="{FF2B5EF4-FFF2-40B4-BE49-F238E27FC236}">
                <a16:creationId xmlns:a16="http://schemas.microsoft.com/office/drawing/2014/main" id="{E459EA6F-152C-2F43-A758-2680DB6B9BA6}"/>
              </a:ext>
            </a:extLst>
          </p:cNvPr>
          <p:cNvSpPr/>
          <p:nvPr/>
        </p:nvSpPr>
        <p:spPr>
          <a:xfrm>
            <a:off x="3805812" y="1000719"/>
            <a:ext cx="914400"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 </a:t>
            </a:r>
          </a:p>
        </p:txBody>
      </p:sp>
      <p:sp>
        <p:nvSpPr>
          <p:cNvPr id="19" name="TextBox 18">
            <a:extLst>
              <a:ext uri="{FF2B5EF4-FFF2-40B4-BE49-F238E27FC236}">
                <a16:creationId xmlns:a16="http://schemas.microsoft.com/office/drawing/2014/main" id="{69F35C09-DA67-DA4A-99B0-EF03B8A1AEAC}"/>
              </a:ext>
            </a:extLst>
          </p:cNvPr>
          <p:cNvSpPr txBox="1"/>
          <p:nvPr/>
        </p:nvSpPr>
        <p:spPr>
          <a:xfrm>
            <a:off x="3297000" y="209569"/>
            <a:ext cx="970230" cy="523220"/>
          </a:xfrm>
          <a:prstGeom prst="rect">
            <a:avLst/>
          </a:prstGeom>
          <a:noFill/>
        </p:spPr>
        <p:txBody>
          <a:bodyPr wrap="square" rtlCol="0">
            <a:spAutoFit/>
          </a:bodyPr>
          <a:lstStyle/>
          <a:p>
            <a:pPr algn="ctr"/>
            <a:r>
              <a:rPr lang="en-US" sz="1400" dirty="0"/>
              <a:t>Nano</a:t>
            </a:r>
          </a:p>
          <a:p>
            <a:pPr algn="ctr"/>
            <a:r>
              <a:rPr lang="en-US" sz="1400" dirty="0" err="1"/>
              <a:t>BLASTer</a:t>
            </a:r>
            <a:endParaRPr lang="en-US" sz="1400" dirty="0"/>
          </a:p>
        </p:txBody>
      </p:sp>
      <p:sp>
        <p:nvSpPr>
          <p:cNvPr id="20" name="Oval 19">
            <a:extLst>
              <a:ext uri="{FF2B5EF4-FFF2-40B4-BE49-F238E27FC236}">
                <a16:creationId xmlns:a16="http://schemas.microsoft.com/office/drawing/2014/main" id="{5A0B8063-BC7E-8540-A302-794DC81ABA11}"/>
              </a:ext>
            </a:extLst>
          </p:cNvPr>
          <p:cNvSpPr/>
          <p:nvPr/>
        </p:nvSpPr>
        <p:spPr>
          <a:xfrm>
            <a:off x="4283569" y="76442"/>
            <a:ext cx="914400"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endParaRPr>
          </a:p>
        </p:txBody>
      </p:sp>
      <p:sp>
        <p:nvSpPr>
          <p:cNvPr id="21" name="TextBox 20">
            <a:extLst>
              <a:ext uri="{FF2B5EF4-FFF2-40B4-BE49-F238E27FC236}">
                <a16:creationId xmlns:a16="http://schemas.microsoft.com/office/drawing/2014/main" id="{06239D95-52F4-504C-854B-5F3A72FB0BC3}"/>
              </a:ext>
            </a:extLst>
          </p:cNvPr>
          <p:cNvSpPr txBox="1"/>
          <p:nvPr/>
        </p:nvSpPr>
        <p:spPr>
          <a:xfrm>
            <a:off x="4268941" y="355246"/>
            <a:ext cx="970230" cy="307777"/>
          </a:xfrm>
          <a:prstGeom prst="rect">
            <a:avLst/>
          </a:prstGeom>
          <a:noFill/>
        </p:spPr>
        <p:txBody>
          <a:bodyPr wrap="square" rtlCol="0">
            <a:spAutoFit/>
          </a:bodyPr>
          <a:lstStyle/>
          <a:p>
            <a:pPr algn="ctr"/>
            <a:r>
              <a:rPr lang="en-US" sz="1400" dirty="0" err="1"/>
              <a:t>SHMPrep</a:t>
            </a:r>
            <a:endParaRPr lang="en-US" sz="1400" dirty="0"/>
          </a:p>
        </p:txBody>
      </p:sp>
      <p:sp>
        <p:nvSpPr>
          <p:cNvPr id="22" name="Oval 21">
            <a:extLst>
              <a:ext uri="{FF2B5EF4-FFF2-40B4-BE49-F238E27FC236}">
                <a16:creationId xmlns:a16="http://schemas.microsoft.com/office/drawing/2014/main" id="{67CAFC10-3572-DE4B-9923-4F2DB989E230}"/>
              </a:ext>
            </a:extLst>
          </p:cNvPr>
          <p:cNvSpPr/>
          <p:nvPr/>
        </p:nvSpPr>
        <p:spPr>
          <a:xfrm>
            <a:off x="5235516" y="90713"/>
            <a:ext cx="914400"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endParaRPr>
          </a:p>
        </p:txBody>
      </p:sp>
      <p:sp>
        <p:nvSpPr>
          <p:cNvPr id="24" name="TextBox 23">
            <a:extLst>
              <a:ext uri="{FF2B5EF4-FFF2-40B4-BE49-F238E27FC236}">
                <a16:creationId xmlns:a16="http://schemas.microsoft.com/office/drawing/2014/main" id="{5E9209D2-1172-A549-8DC2-21773381E33C}"/>
              </a:ext>
            </a:extLst>
          </p:cNvPr>
          <p:cNvSpPr txBox="1"/>
          <p:nvPr/>
        </p:nvSpPr>
        <p:spPr>
          <a:xfrm>
            <a:off x="5213904" y="373975"/>
            <a:ext cx="970230" cy="307777"/>
          </a:xfrm>
          <a:prstGeom prst="rect">
            <a:avLst/>
          </a:prstGeom>
          <a:noFill/>
        </p:spPr>
        <p:txBody>
          <a:bodyPr wrap="square" rtlCol="0">
            <a:spAutoFit/>
          </a:bodyPr>
          <a:lstStyle/>
          <a:p>
            <a:pPr algn="ctr"/>
            <a:r>
              <a:rPr lang="en-US" sz="1400" dirty="0" err="1"/>
              <a:t>MiRANN</a:t>
            </a:r>
            <a:endParaRPr lang="en-US" sz="1400" dirty="0"/>
          </a:p>
        </p:txBody>
      </p:sp>
      <p:sp>
        <p:nvSpPr>
          <p:cNvPr id="25" name="Oval 24">
            <a:extLst>
              <a:ext uri="{FF2B5EF4-FFF2-40B4-BE49-F238E27FC236}">
                <a16:creationId xmlns:a16="http://schemas.microsoft.com/office/drawing/2014/main" id="{9E2099A6-5F2F-2848-B04B-19E6A872DC4E}"/>
              </a:ext>
            </a:extLst>
          </p:cNvPr>
          <p:cNvSpPr/>
          <p:nvPr/>
        </p:nvSpPr>
        <p:spPr>
          <a:xfrm>
            <a:off x="4251407" y="1992142"/>
            <a:ext cx="914400"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endParaRPr>
          </a:p>
        </p:txBody>
      </p:sp>
      <p:sp>
        <p:nvSpPr>
          <p:cNvPr id="29" name="TextBox 28">
            <a:extLst>
              <a:ext uri="{FF2B5EF4-FFF2-40B4-BE49-F238E27FC236}">
                <a16:creationId xmlns:a16="http://schemas.microsoft.com/office/drawing/2014/main" id="{35B30215-C843-F54B-91CA-7F5803F075AA}"/>
              </a:ext>
            </a:extLst>
          </p:cNvPr>
          <p:cNvSpPr txBox="1"/>
          <p:nvPr/>
        </p:nvSpPr>
        <p:spPr>
          <a:xfrm>
            <a:off x="4194957" y="2229659"/>
            <a:ext cx="1080800" cy="523220"/>
          </a:xfrm>
          <a:prstGeom prst="rect">
            <a:avLst/>
          </a:prstGeom>
          <a:noFill/>
        </p:spPr>
        <p:txBody>
          <a:bodyPr wrap="square" rtlCol="0">
            <a:spAutoFit/>
          </a:bodyPr>
          <a:lstStyle/>
          <a:p>
            <a:pPr algn="ctr"/>
            <a:r>
              <a:rPr lang="en-US" sz="1400" dirty="0"/>
              <a:t>Stereotypes Bias</a:t>
            </a:r>
          </a:p>
        </p:txBody>
      </p:sp>
      <p:sp>
        <p:nvSpPr>
          <p:cNvPr id="30" name="Oval 29">
            <a:extLst>
              <a:ext uri="{FF2B5EF4-FFF2-40B4-BE49-F238E27FC236}">
                <a16:creationId xmlns:a16="http://schemas.microsoft.com/office/drawing/2014/main" id="{5275A099-9635-C341-9D45-15A9766B2284}"/>
              </a:ext>
            </a:extLst>
          </p:cNvPr>
          <p:cNvSpPr/>
          <p:nvPr/>
        </p:nvSpPr>
        <p:spPr>
          <a:xfrm>
            <a:off x="5215855" y="1947345"/>
            <a:ext cx="914400"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endParaRPr>
          </a:p>
        </p:txBody>
      </p:sp>
      <p:sp>
        <p:nvSpPr>
          <p:cNvPr id="31" name="TextBox 30">
            <a:extLst>
              <a:ext uri="{FF2B5EF4-FFF2-40B4-BE49-F238E27FC236}">
                <a16:creationId xmlns:a16="http://schemas.microsoft.com/office/drawing/2014/main" id="{6CDA08C8-B24E-DE4C-9A0D-B12235BFFBDD}"/>
              </a:ext>
            </a:extLst>
          </p:cNvPr>
          <p:cNvSpPr txBox="1"/>
          <p:nvPr/>
        </p:nvSpPr>
        <p:spPr>
          <a:xfrm>
            <a:off x="5166091" y="2131864"/>
            <a:ext cx="1018043" cy="523220"/>
          </a:xfrm>
          <a:prstGeom prst="rect">
            <a:avLst/>
          </a:prstGeom>
          <a:noFill/>
        </p:spPr>
        <p:txBody>
          <a:bodyPr wrap="square" rtlCol="0">
            <a:spAutoFit/>
          </a:bodyPr>
          <a:lstStyle/>
          <a:p>
            <a:pPr algn="ctr"/>
            <a:r>
              <a:rPr lang="en-US" sz="1400" dirty="0"/>
              <a:t>Gender</a:t>
            </a:r>
          </a:p>
          <a:p>
            <a:pPr algn="ctr"/>
            <a:r>
              <a:rPr lang="en-US" sz="1400" dirty="0"/>
              <a:t>Association</a:t>
            </a:r>
          </a:p>
        </p:txBody>
      </p:sp>
      <p:sp>
        <p:nvSpPr>
          <p:cNvPr id="32" name="Oval 31">
            <a:extLst>
              <a:ext uri="{FF2B5EF4-FFF2-40B4-BE49-F238E27FC236}">
                <a16:creationId xmlns:a16="http://schemas.microsoft.com/office/drawing/2014/main" id="{85DD3E7B-B4AF-9045-AA8A-F32627EA6488}"/>
              </a:ext>
            </a:extLst>
          </p:cNvPr>
          <p:cNvSpPr/>
          <p:nvPr/>
        </p:nvSpPr>
        <p:spPr>
          <a:xfrm>
            <a:off x="4773645" y="1020902"/>
            <a:ext cx="914400"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endParaRPr>
          </a:p>
        </p:txBody>
      </p:sp>
      <p:sp>
        <p:nvSpPr>
          <p:cNvPr id="33" name="TextBox 32">
            <a:extLst>
              <a:ext uri="{FF2B5EF4-FFF2-40B4-BE49-F238E27FC236}">
                <a16:creationId xmlns:a16="http://schemas.microsoft.com/office/drawing/2014/main" id="{2F477EF0-97D6-FB44-AE36-4DD7F83DF076}"/>
              </a:ext>
            </a:extLst>
          </p:cNvPr>
          <p:cNvSpPr txBox="1"/>
          <p:nvPr/>
        </p:nvSpPr>
        <p:spPr>
          <a:xfrm>
            <a:off x="4754345" y="1233118"/>
            <a:ext cx="970230" cy="523220"/>
          </a:xfrm>
          <a:prstGeom prst="rect">
            <a:avLst/>
          </a:prstGeom>
          <a:noFill/>
        </p:spPr>
        <p:txBody>
          <a:bodyPr wrap="square" rtlCol="0">
            <a:spAutoFit/>
          </a:bodyPr>
          <a:lstStyle/>
          <a:p>
            <a:pPr algn="ctr"/>
            <a:r>
              <a:rPr lang="en-US" sz="1400" dirty="0"/>
              <a:t>Biases in AI</a:t>
            </a:r>
          </a:p>
        </p:txBody>
      </p:sp>
      <p:sp>
        <p:nvSpPr>
          <p:cNvPr id="35" name="TextBox 34">
            <a:extLst>
              <a:ext uri="{FF2B5EF4-FFF2-40B4-BE49-F238E27FC236}">
                <a16:creationId xmlns:a16="http://schemas.microsoft.com/office/drawing/2014/main" id="{C5E2258E-3FAD-1D43-AD93-5F507C407EE6}"/>
              </a:ext>
            </a:extLst>
          </p:cNvPr>
          <p:cNvSpPr txBox="1"/>
          <p:nvPr/>
        </p:nvSpPr>
        <p:spPr>
          <a:xfrm>
            <a:off x="7118063" y="259817"/>
            <a:ext cx="1050991" cy="523220"/>
          </a:xfrm>
          <a:prstGeom prst="rect">
            <a:avLst/>
          </a:prstGeom>
          <a:noFill/>
        </p:spPr>
        <p:txBody>
          <a:bodyPr wrap="square" rtlCol="0">
            <a:spAutoFit/>
          </a:bodyPr>
          <a:lstStyle/>
          <a:p>
            <a:pPr algn="ctr"/>
            <a:r>
              <a:rPr lang="en-US" sz="1400" dirty="0"/>
              <a:t>N-gram</a:t>
            </a:r>
          </a:p>
          <a:p>
            <a:pPr algn="ctr"/>
            <a:r>
              <a:rPr lang="en-US" sz="1400" dirty="0"/>
              <a:t>Model</a:t>
            </a:r>
          </a:p>
        </p:txBody>
      </p:sp>
      <p:sp>
        <p:nvSpPr>
          <p:cNvPr id="37" name="TextBox 36">
            <a:extLst>
              <a:ext uri="{FF2B5EF4-FFF2-40B4-BE49-F238E27FC236}">
                <a16:creationId xmlns:a16="http://schemas.microsoft.com/office/drawing/2014/main" id="{F848C44E-A4C1-CF4A-BE61-CF7866A72F7F}"/>
              </a:ext>
            </a:extLst>
          </p:cNvPr>
          <p:cNvSpPr txBox="1"/>
          <p:nvPr/>
        </p:nvSpPr>
        <p:spPr>
          <a:xfrm>
            <a:off x="6193971" y="223015"/>
            <a:ext cx="1050991" cy="523220"/>
          </a:xfrm>
          <a:prstGeom prst="rect">
            <a:avLst/>
          </a:prstGeom>
          <a:noFill/>
        </p:spPr>
        <p:txBody>
          <a:bodyPr wrap="square" rtlCol="0">
            <a:spAutoFit/>
          </a:bodyPr>
          <a:lstStyle/>
          <a:p>
            <a:pPr algn="ctr"/>
            <a:r>
              <a:rPr lang="en-US" sz="1400" dirty="0"/>
              <a:t>Word</a:t>
            </a:r>
          </a:p>
          <a:p>
            <a:pPr algn="ctr"/>
            <a:r>
              <a:rPr lang="en-US" sz="1400" dirty="0"/>
              <a:t>Embedding</a:t>
            </a:r>
          </a:p>
        </p:txBody>
      </p:sp>
      <p:sp>
        <p:nvSpPr>
          <p:cNvPr id="38" name="Oval 37">
            <a:extLst>
              <a:ext uri="{FF2B5EF4-FFF2-40B4-BE49-F238E27FC236}">
                <a16:creationId xmlns:a16="http://schemas.microsoft.com/office/drawing/2014/main" id="{F97E9E88-442E-6149-9560-05F17B578758}"/>
              </a:ext>
            </a:extLst>
          </p:cNvPr>
          <p:cNvSpPr/>
          <p:nvPr/>
        </p:nvSpPr>
        <p:spPr>
          <a:xfrm>
            <a:off x="8104991" y="86540"/>
            <a:ext cx="914400"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endParaRPr>
          </a:p>
        </p:txBody>
      </p:sp>
      <p:sp>
        <p:nvSpPr>
          <p:cNvPr id="39" name="TextBox 38">
            <a:extLst>
              <a:ext uri="{FF2B5EF4-FFF2-40B4-BE49-F238E27FC236}">
                <a16:creationId xmlns:a16="http://schemas.microsoft.com/office/drawing/2014/main" id="{A79BDF6C-D8D8-A441-B114-0EEED7A47B04}"/>
              </a:ext>
            </a:extLst>
          </p:cNvPr>
          <p:cNvSpPr txBox="1"/>
          <p:nvPr/>
        </p:nvSpPr>
        <p:spPr>
          <a:xfrm>
            <a:off x="8010154" y="264912"/>
            <a:ext cx="1050991" cy="523220"/>
          </a:xfrm>
          <a:prstGeom prst="rect">
            <a:avLst/>
          </a:prstGeom>
          <a:noFill/>
        </p:spPr>
        <p:txBody>
          <a:bodyPr wrap="square" rtlCol="0">
            <a:spAutoFit/>
          </a:bodyPr>
          <a:lstStyle/>
          <a:p>
            <a:pPr algn="ctr"/>
            <a:r>
              <a:rPr lang="en-US" sz="1400" dirty="0"/>
              <a:t>Spell</a:t>
            </a:r>
          </a:p>
          <a:p>
            <a:pPr algn="ctr"/>
            <a:r>
              <a:rPr lang="en-US" sz="1400" dirty="0"/>
              <a:t>Check</a:t>
            </a:r>
          </a:p>
        </p:txBody>
      </p:sp>
      <p:sp>
        <p:nvSpPr>
          <p:cNvPr id="40" name="Oval 39">
            <a:extLst>
              <a:ext uri="{FF2B5EF4-FFF2-40B4-BE49-F238E27FC236}">
                <a16:creationId xmlns:a16="http://schemas.microsoft.com/office/drawing/2014/main" id="{FC9CA1D4-CC83-F148-BD11-B413EC4B6D72}"/>
              </a:ext>
            </a:extLst>
          </p:cNvPr>
          <p:cNvSpPr/>
          <p:nvPr/>
        </p:nvSpPr>
        <p:spPr>
          <a:xfrm>
            <a:off x="5731197" y="1001463"/>
            <a:ext cx="914400"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endParaRPr>
          </a:p>
        </p:txBody>
      </p:sp>
      <p:sp>
        <p:nvSpPr>
          <p:cNvPr id="41" name="TextBox 40">
            <a:extLst>
              <a:ext uri="{FF2B5EF4-FFF2-40B4-BE49-F238E27FC236}">
                <a16:creationId xmlns:a16="http://schemas.microsoft.com/office/drawing/2014/main" id="{53796536-4B44-0548-BE0C-0EA2687A769E}"/>
              </a:ext>
            </a:extLst>
          </p:cNvPr>
          <p:cNvSpPr txBox="1"/>
          <p:nvPr/>
        </p:nvSpPr>
        <p:spPr>
          <a:xfrm>
            <a:off x="5677547" y="1152258"/>
            <a:ext cx="1050991" cy="523220"/>
          </a:xfrm>
          <a:prstGeom prst="rect">
            <a:avLst/>
          </a:prstGeom>
          <a:noFill/>
        </p:spPr>
        <p:txBody>
          <a:bodyPr wrap="square" rtlCol="0">
            <a:spAutoFit/>
          </a:bodyPr>
          <a:lstStyle/>
          <a:p>
            <a:pPr algn="ctr"/>
            <a:r>
              <a:rPr lang="en-US" sz="1400" dirty="0"/>
              <a:t>Keyword</a:t>
            </a:r>
          </a:p>
          <a:p>
            <a:pPr algn="ctr"/>
            <a:r>
              <a:rPr lang="en-US" sz="1400" dirty="0"/>
              <a:t>Extraction</a:t>
            </a:r>
          </a:p>
        </p:txBody>
      </p:sp>
      <p:sp>
        <p:nvSpPr>
          <p:cNvPr id="42" name="Oval 41">
            <a:extLst>
              <a:ext uri="{FF2B5EF4-FFF2-40B4-BE49-F238E27FC236}">
                <a16:creationId xmlns:a16="http://schemas.microsoft.com/office/drawing/2014/main" id="{B140F11D-A5EF-A64C-8F01-0FEE3792ECBC}"/>
              </a:ext>
            </a:extLst>
          </p:cNvPr>
          <p:cNvSpPr/>
          <p:nvPr/>
        </p:nvSpPr>
        <p:spPr>
          <a:xfrm>
            <a:off x="7648431" y="975466"/>
            <a:ext cx="914400"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endParaRPr>
          </a:p>
        </p:txBody>
      </p:sp>
      <p:sp>
        <p:nvSpPr>
          <p:cNvPr id="43" name="TextBox 42">
            <a:extLst>
              <a:ext uri="{FF2B5EF4-FFF2-40B4-BE49-F238E27FC236}">
                <a16:creationId xmlns:a16="http://schemas.microsoft.com/office/drawing/2014/main" id="{AE16F349-79BD-7545-8822-E72925AAA59A}"/>
              </a:ext>
            </a:extLst>
          </p:cNvPr>
          <p:cNvSpPr txBox="1"/>
          <p:nvPr/>
        </p:nvSpPr>
        <p:spPr>
          <a:xfrm>
            <a:off x="7550155" y="1139678"/>
            <a:ext cx="1050991" cy="523220"/>
          </a:xfrm>
          <a:prstGeom prst="rect">
            <a:avLst/>
          </a:prstGeom>
          <a:noFill/>
        </p:spPr>
        <p:txBody>
          <a:bodyPr wrap="square" rtlCol="0">
            <a:spAutoFit/>
          </a:bodyPr>
          <a:lstStyle/>
          <a:p>
            <a:pPr algn="ctr"/>
            <a:r>
              <a:rPr lang="en-US" sz="1400" dirty="0"/>
              <a:t>Crowd</a:t>
            </a:r>
          </a:p>
          <a:p>
            <a:pPr algn="ctr"/>
            <a:r>
              <a:rPr lang="en-US" sz="1400" dirty="0"/>
              <a:t>sourcing</a:t>
            </a:r>
          </a:p>
        </p:txBody>
      </p:sp>
      <p:sp>
        <p:nvSpPr>
          <p:cNvPr id="44" name="Oval 43">
            <a:extLst>
              <a:ext uri="{FF2B5EF4-FFF2-40B4-BE49-F238E27FC236}">
                <a16:creationId xmlns:a16="http://schemas.microsoft.com/office/drawing/2014/main" id="{0A102825-13F4-034B-A68C-448945655164}"/>
              </a:ext>
            </a:extLst>
          </p:cNvPr>
          <p:cNvSpPr/>
          <p:nvPr/>
        </p:nvSpPr>
        <p:spPr>
          <a:xfrm>
            <a:off x="6686519" y="1016003"/>
            <a:ext cx="914400"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endParaRPr>
          </a:p>
        </p:txBody>
      </p:sp>
      <p:sp>
        <p:nvSpPr>
          <p:cNvPr id="46" name="Oval 45">
            <a:extLst>
              <a:ext uri="{FF2B5EF4-FFF2-40B4-BE49-F238E27FC236}">
                <a16:creationId xmlns:a16="http://schemas.microsoft.com/office/drawing/2014/main" id="{24D357E3-6A11-AD47-8809-A622DDD92ED7}"/>
              </a:ext>
            </a:extLst>
          </p:cNvPr>
          <p:cNvSpPr/>
          <p:nvPr/>
        </p:nvSpPr>
        <p:spPr>
          <a:xfrm>
            <a:off x="7150350" y="1936274"/>
            <a:ext cx="914400"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endParaRPr>
          </a:p>
        </p:txBody>
      </p:sp>
      <p:sp>
        <p:nvSpPr>
          <p:cNvPr id="47" name="TextBox 46">
            <a:extLst>
              <a:ext uri="{FF2B5EF4-FFF2-40B4-BE49-F238E27FC236}">
                <a16:creationId xmlns:a16="http://schemas.microsoft.com/office/drawing/2014/main" id="{7FE0842A-36ED-9E46-BCA5-0EA84E8418CE}"/>
              </a:ext>
            </a:extLst>
          </p:cNvPr>
          <p:cNvSpPr txBox="1"/>
          <p:nvPr/>
        </p:nvSpPr>
        <p:spPr>
          <a:xfrm>
            <a:off x="7098534" y="1967169"/>
            <a:ext cx="1050991" cy="738664"/>
          </a:xfrm>
          <a:prstGeom prst="rect">
            <a:avLst/>
          </a:prstGeom>
          <a:noFill/>
        </p:spPr>
        <p:txBody>
          <a:bodyPr wrap="square" rtlCol="0">
            <a:spAutoFit/>
          </a:bodyPr>
          <a:lstStyle/>
          <a:p>
            <a:pPr algn="ctr"/>
            <a:r>
              <a:rPr lang="en-US" sz="1400" dirty="0"/>
              <a:t>User</a:t>
            </a:r>
          </a:p>
          <a:p>
            <a:pPr algn="ctr"/>
            <a:r>
              <a:rPr lang="en-US" sz="1400" dirty="0"/>
              <a:t>Behavior</a:t>
            </a:r>
          </a:p>
          <a:p>
            <a:pPr algn="ctr"/>
            <a:r>
              <a:rPr lang="en-US" sz="1400" dirty="0"/>
              <a:t>Modeling</a:t>
            </a:r>
          </a:p>
        </p:txBody>
      </p:sp>
      <p:sp>
        <p:nvSpPr>
          <p:cNvPr id="49" name="TextBox 48">
            <a:extLst>
              <a:ext uri="{FF2B5EF4-FFF2-40B4-BE49-F238E27FC236}">
                <a16:creationId xmlns:a16="http://schemas.microsoft.com/office/drawing/2014/main" id="{4482B2E5-BD0D-CE4B-A025-6C9603DBC625}"/>
              </a:ext>
            </a:extLst>
          </p:cNvPr>
          <p:cNvSpPr txBox="1"/>
          <p:nvPr/>
        </p:nvSpPr>
        <p:spPr>
          <a:xfrm>
            <a:off x="3798793" y="1139678"/>
            <a:ext cx="970230" cy="523220"/>
          </a:xfrm>
          <a:prstGeom prst="rect">
            <a:avLst/>
          </a:prstGeom>
          <a:noFill/>
        </p:spPr>
        <p:txBody>
          <a:bodyPr wrap="square" rtlCol="0">
            <a:spAutoFit/>
          </a:bodyPr>
          <a:lstStyle/>
          <a:p>
            <a:pPr algn="ctr"/>
            <a:r>
              <a:rPr lang="en-US" sz="1400" dirty="0"/>
              <a:t>Deep</a:t>
            </a:r>
          </a:p>
          <a:p>
            <a:pPr algn="ctr"/>
            <a:r>
              <a:rPr lang="en-US" sz="1400" dirty="0"/>
              <a:t>Annotator</a:t>
            </a:r>
          </a:p>
        </p:txBody>
      </p:sp>
      <p:sp>
        <p:nvSpPr>
          <p:cNvPr id="53" name="Oval 52">
            <a:extLst>
              <a:ext uri="{FF2B5EF4-FFF2-40B4-BE49-F238E27FC236}">
                <a16:creationId xmlns:a16="http://schemas.microsoft.com/office/drawing/2014/main" id="{C4C2FB0B-93C7-BA4B-A3E0-8611A4EF3D2F}"/>
              </a:ext>
            </a:extLst>
          </p:cNvPr>
          <p:cNvSpPr/>
          <p:nvPr/>
        </p:nvSpPr>
        <p:spPr>
          <a:xfrm>
            <a:off x="6188397" y="1936274"/>
            <a:ext cx="914400"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endParaRPr>
          </a:p>
        </p:txBody>
      </p:sp>
      <p:sp>
        <p:nvSpPr>
          <p:cNvPr id="54" name="TextBox 53">
            <a:extLst>
              <a:ext uri="{FF2B5EF4-FFF2-40B4-BE49-F238E27FC236}">
                <a16:creationId xmlns:a16="http://schemas.microsoft.com/office/drawing/2014/main" id="{8E442F06-2F71-B044-A771-05D29E492DA0}"/>
              </a:ext>
            </a:extLst>
          </p:cNvPr>
          <p:cNvSpPr txBox="1"/>
          <p:nvPr/>
        </p:nvSpPr>
        <p:spPr>
          <a:xfrm>
            <a:off x="6679888" y="1175506"/>
            <a:ext cx="1050991" cy="523220"/>
          </a:xfrm>
          <a:prstGeom prst="rect">
            <a:avLst/>
          </a:prstGeom>
          <a:noFill/>
        </p:spPr>
        <p:txBody>
          <a:bodyPr wrap="square" rtlCol="0">
            <a:spAutoFit/>
          </a:bodyPr>
          <a:lstStyle/>
          <a:p>
            <a:pPr algn="ctr"/>
            <a:r>
              <a:rPr lang="en-US" sz="1400" dirty="0"/>
              <a:t>Anomaly</a:t>
            </a:r>
          </a:p>
          <a:p>
            <a:pPr algn="ctr"/>
            <a:r>
              <a:rPr lang="en-US" sz="1400" dirty="0"/>
              <a:t>Detection</a:t>
            </a:r>
          </a:p>
        </p:txBody>
      </p:sp>
      <p:sp>
        <p:nvSpPr>
          <p:cNvPr id="45" name="TextBox 44">
            <a:extLst>
              <a:ext uri="{FF2B5EF4-FFF2-40B4-BE49-F238E27FC236}">
                <a16:creationId xmlns:a16="http://schemas.microsoft.com/office/drawing/2014/main" id="{CC2F6C44-18C9-1E45-AD48-8D24A880E86F}"/>
              </a:ext>
            </a:extLst>
          </p:cNvPr>
          <p:cNvSpPr txBox="1"/>
          <p:nvPr/>
        </p:nvSpPr>
        <p:spPr>
          <a:xfrm>
            <a:off x="6144758" y="2212849"/>
            <a:ext cx="1050991" cy="307777"/>
          </a:xfrm>
          <a:prstGeom prst="rect">
            <a:avLst/>
          </a:prstGeom>
          <a:noFill/>
        </p:spPr>
        <p:txBody>
          <a:bodyPr wrap="square" rtlCol="0">
            <a:spAutoFit/>
          </a:bodyPr>
          <a:lstStyle/>
          <a:p>
            <a:pPr algn="ctr"/>
            <a:r>
              <a:rPr lang="en-US" sz="1400" dirty="0"/>
              <a:t>CADENCE</a:t>
            </a:r>
          </a:p>
        </p:txBody>
      </p:sp>
      <p:sp>
        <p:nvSpPr>
          <p:cNvPr id="55" name="Content Placeholder 2">
            <a:extLst>
              <a:ext uri="{FF2B5EF4-FFF2-40B4-BE49-F238E27FC236}">
                <a16:creationId xmlns:a16="http://schemas.microsoft.com/office/drawing/2014/main" id="{0116A494-B9EA-6A47-B915-11B71766D57B}"/>
              </a:ext>
            </a:extLst>
          </p:cNvPr>
          <p:cNvSpPr>
            <a:spLocks noGrp="1"/>
          </p:cNvSpPr>
          <p:nvPr>
            <p:ph idx="1"/>
          </p:nvPr>
        </p:nvSpPr>
        <p:spPr>
          <a:xfrm>
            <a:off x="1" y="3794614"/>
            <a:ext cx="12192000" cy="1954713"/>
          </a:xfrm>
        </p:spPr>
        <p:txBody>
          <a:bodyPr anchor="ctr">
            <a:normAutofit/>
          </a:bodyPr>
          <a:lstStyle/>
          <a:p>
            <a:pPr marL="0" indent="0" algn="ctr">
              <a:buNone/>
            </a:pPr>
            <a:r>
              <a:rPr lang="en-US" sz="8000" dirty="0">
                <a:solidFill>
                  <a:srgbClr val="C00000"/>
                </a:solidFill>
              </a:rPr>
              <a:t>Thank You</a:t>
            </a:r>
          </a:p>
        </p:txBody>
      </p:sp>
      <p:sp>
        <p:nvSpPr>
          <p:cNvPr id="56" name="Oval 55">
            <a:extLst>
              <a:ext uri="{FF2B5EF4-FFF2-40B4-BE49-F238E27FC236}">
                <a16:creationId xmlns:a16="http://schemas.microsoft.com/office/drawing/2014/main" id="{E16DCA41-E521-CD49-A9AE-2EF59C2AA54E}"/>
              </a:ext>
            </a:extLst>
          </p:cNvPr>
          <p:cNvSpPr/>
          <p:nvPr/>
        </p:nvSpPr>
        <p:spPr>
          <a:xfrm>
            <a:off x="4765057" y="2861745"/>
            <a:ext cx="914400"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endParaRPr>
          </a:p>
        </p:txBody>
      </p:sp>
      <p:sp>
        <p:nvSpPr>
          <p:cNvPr id="57" name="TextBox 56">
            <a:extLst>
              <a:ext uri="{FF2B5EF4-FFF2-40B4-BE49-F238E27FC236}">
                <a16:creationId xmlns:a16="http://schemas.microsoft.com/office/drawing/2014/main" id="{E852F4F2-ADF0-E247-8696-E1842BEF7795}"/>
              </a:ext>
            </a:extLst>
          </p:cNvPr>
          <p:cNvSpPr txBox="1"/>
          <p:nvPr/>
        </p:nvSpPr>
        <p:spPr>
          <a:xfrm>
            <a:off x="4773645" y="3118002"/>
            <a:ext cx="970230" cy="307777"/>
          </a:xfrm>
          <a:prstGeom prst="rect">
            <a:avLst/>
          </a:prstGeom>
          <a:noFill/>
        </p:spPr>
        <p:txBody>
          <a:bodyPr wrap="square" rtlCol="0">
            <a:spAutoFit/>
          </a:bodyPr>
          <a:lstStyle/>
          <a:p>
            <a:pPr algn="ctr"/>
            <a:r>
              <a:rPr lang="en-US" sz="1400" dirty="0"/>
              <a:t>Big Data</a:t>
            </a:r>
          </a:p>
        </p:txBody>
      </p:sp>
      <p:sp>
        <p:nvSpPr>
          <p:cNvPr id="58" name="Oval 57">
            <a:extLst>
              <a:ext uri="{FF2B5EF4-FFF2-40B4-BE49-F238E27FC236}">
                <a16:creationId xmlns:a16="http://schemas.microsoft.com/office/drawing/2014/main" id="{1BDA2F08-137A-5941-8C58-1ED43466A08C}"/>
              </a:ext>
            </a:extLst>
          </p:cNvPr>
          <p:cNvSpPr/>
          <p:nvPr/>
        </p:nvSpPr>
        <p:spPr>
          <a:xfrm>
            <a:off x="5755854" y="2850674"/>
            <a:ext cx="914400"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endParaRPr>
          </a:p>
        </p:txBody>
      </p:sp>
      <p:sp>
        <p:nvSpPr>
          <p:cNvPr id="59" name="Oval 58">
            <a:extLst>
              <a:ext uri="{FF2B5EF4-FFF2-40B4-BE49-F238E27FC236}">
                <a16:creationId xmlns:a16="http://schemas.microsoft.com/office/drawing/2014/main" id="{5858BCAD-5765-3A49-90A8-8DD3646513FC}"/>
              </a:ext>
            </a:extLst>
          </p:cNvPr>
          <p:cNvSpPr/>
          <p:nvPr/>
        </p:nvSpPr>
        <p:spPr>
          <a:xfrm>
            <a:off x="6719467" y="2862267"/>
            <a:ext cx="914400"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endParaRPr>
          </a:p>
        </p:txBody>
      </p:sp>
      <p:sp>
        <p:nvSpPr>
          <p:cNvPr id="61" name="TextBox 60">
            <a:extLst>
              <a:ext uri="{FF2B5EF4-FFF2-40B4-BE49-F238E27FC236}">
                <a16:creationId xmlns:a16="http://schemas.microsoft.com/office/drawing/2014/main" id="{B85931EE-EAAF-ED4F-AB0E-42893E09DC7A}"/>
              </a:ext>
            </a:extLst>
          </p:cNvPr>
          <p:cNvSpPr txBox="1"/>
          <p:nvPr/>
        </p:nvSpPr>
        <p:spPr>
          <a:xfrm>
            <a:off x="5758308" y="2880736"/>
            <a:ext cx="970230" cy="738664"/>
          </a:xfrm>
          <a:prstGeom prst="rect">
            <a:avLst/>
          </a:prstGeom>
          <a:noFill/>
        </p:spPr>
        <p:txBody>
          <a:bodyPr wrap="square" rtlCol="0">
            <a:spAutoFit/>
          </a:bodyPr>
          <a:lstStyle/>
          <a:p>
            <a:pPr algn="ctr"/>
            <a:r>
              <a:rPr lang="en-US" sz="1400" dirty="0"/>
              <a:t>Data Driven Approach</a:t>
            </a:r>
          </a:p>
        </p:txBody>
      </p:sp>
      <p:sp>
        <p:nvSpPr>
          <p:cNvPr id="62" name="TextBox 61">
            <a:extLst>
              <a:ext uri="{FF2B5EF4-FFF2-40B4-BE49-F238E27FC236}">
                <a16:creationId xmlns:a16="http://schemas.microsoft.com/office/drawing/2014/main" id="{508D5A3E-E315-A548-87C8-9D9BAADC3962}"/>
              </a:ext>
            </a:extLst>
          </p:cNvPr>
          <p:cNvSpPr txBox="1"/>
          <p:nvPr/>
        </p:nvSpPr>
        <p:spPr>
          <a:xfrm>
            <a:off x="6665235" y="3124392"/>
            <a:ext cx="970230" cy="523220"/>
          </a:xfrm>
          <a:prstGeom prst="rect">
            <a:avLst/>
          </a:prstGeom>
          <a:noFill/>
        </p:spPr>
        <p:txBody>
          <a:bodyPr wrap="square" rtlCol="0">
            <a:spAutoFit/>
          </a:bodyPr>
          <a:lstStyle/>
          <a:p>
            <a:pPr algn="ctr"/>
            <a:r>
              <a:rPr lang="en-US" sz="1400" dirty="0"/>
              <a:t>Deep Learning</a:t>
            </a:r>
          </a:p>
        </p:txBody>
      </p:sp>
    </p:spTree>
    <p:extLst>
      <p:ext uri="{BB962C8B-B14F-4D97-AF65-F5344CB8AC3E}">
        <p14:creationId xmlns:p14="http://schemas.microsoft.com/office/powerpoint/2010/main" val="16470898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135744-CB1C-0F4E-AA1A-23EFC25B898B}"/>
              </a:ext>
            </a:extLst>
          </p:cNvPr>
          <p:cNvPicPr>
            <a:picLocks noChangeAspect="1"/>
          </p:cNvPicPr>
          <p:nvPr/>
        </p:nvPicPr>
        <p:blipFill>
          <a:blip r:embed="rId3"/>
          <a:stretch>
            <a:fillRect/>
          </a:stretch>
        </p:blipFill>
        <p:spPr>
          <a:xfrm>
            <a:off x="1181915" y="2255432"/>
            <a:ext cx="5657629" cy="3776467"/>
          </a:xfrm>
          <a:prstGeom prst="rect">
            <a:avLst/>
          </a:prstGeom>
        </p:spPr>
      </p:pic>
      <p:cxnSp>
        <p:nvCxnSpPr>
          <p:cNvPr id="3" name="Straight Connector 2">
            <a:extLst>
              <a:ext uri="{FF2B5EF4-FFF2-40B4-BE49-F238E27FC236}">
                <a16:creationId xmlns:a16="http://schemas.microsoft.com/office/drawing/2014/main" id="{218A4563-5DED-F145-85F5-74B2D8222D94}"/>
              </a:ext>
            </a:extLst>
          </p:cNvPr>
          <p:cNvCxnSpPr/>
          <p:nvPr/>
        </p:nvCxnSpPr>
        <p:spPr>
          <a:xfrm>
            <a:off x="838200" y="1493949"/>
            <a:ext cx="10515600" cy="0"/>
          </a:xfrm>
          <a:prstGeom prst="line">
            <a:avLst/>
          </a:prstGeom>
          <a:ln w="63500" cmpd="sng">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26365B2F-1159-A14B-AEBC-E9DF25DFA80E}"/>
              </a:ext>
            </a:extLst>
          </p:cNvPr>
          <p:cNvSpPr>
            <a:spLocks noGrp="1"/>
          </p:cNvSpPr>
          <p:nvPr>
            <p:ph type="title"/>
          </p:nvPr>
        </p:nvSpPr>
        <p:spPr>
          <a:xfrm>
            <a:off x="838200" y="365126"/>
            <a:ext cx="10515600" cy="948520"/>
          </a:xfrm>
        </p:spPr>
        <p:txBody>
          <a:bodyPr>
            <a:normAutofit/>
          </a:bodyPr>
          <a:lstStyle/>
          <a:p>
            <a:r>
              <a:rPr lang="en-US" sz="4000" dirty="0">
                <a:solidFill>
                  <a:srgbClr val="C00000"/>
                </a:solidFill>
                <a:latin typeface="+mn-lt"/>
              </a:rPr>
              <a:t>Graduate Research Fellow at IACS (2017-Now)</a:t>
            </a:r>
          </a:p>
        </p:txBody>
      </p:sp>
      <p:sp>
        <p:nvSpPr>
          <p:cNvPr id="8" name="TextBox 7">
            <a:extLst>
              <a:ext uri="{FF2B5EF4-FFF2-40B4-BE49-F238E27FC236}">
                <a16:creationId xmlns:a16="http://schemas.microsoft.com/office/drawing/2014/main" id="{98A1604C-35CF-EB40-87DF-5BD82B500194}"/>
              </a:ext>
            </a:extLst>
          </p:cNvPr>
          <p:cNvSpPr txBox="1"/>
          <p:nvPr/>
        </p:nvSpPr>
        <p:spPr>
          <a:xfrm>
            <a:off x="7861276" y="2255432"/>
            <a:ext cx="2919413" cy="923330"/>
          </a:xfrm>
          <a:prstGeom prst="rect">
            <a:avLst/>
          </a:prstGeom>
          <a:noFill/>
          <a:ln w="63500">
            <a:solidFill>
              <a:schemeClr val="accent1"/>
            </a:solidFill>
          </a:ln>
        </p:spPr>
        <p:txBody>
          <a:bodyPr wrap="square" rtlCol="0">
            <a:spAutoFit/>
          </a:bodyPr>
          <a:lstStyle/>
          <a:p>
            <a:r>
              <a:rPr lang="en-US" dirty="0"/>
              <a:t>Leading two collaborative research projects in Big Data and Deep Learning.</a:t>
            </a:r>
          </a:p>
        </p:txBody>
      </p:sp>
      <p:sp>
        <p:nvSpPr>
          <p:cNvPr id="11" name="TextBox 10">
            <a:extLst>
              <a:ext uri="{FF2B5EF4-FFF2-40B4-BE49-F238E27FC236}">
                <a16:creationId xmlns:a16="http://schemas.microsoft.com/office/drawing/2014/main" id="{50BEE50B-9D99-8842-AFA5-6A9276D13920}"/>
              </a:ext>
            </a:extLst>
          </p:cNvPr>
          <p:cNvSpPr txBox="1"/>
          <p:nvPr/>
        </p:nvSpPr>
        <p:spPr>
          <a:xfrm>
            <a:off x="7861276" y="3545807"/>
            <a:ext cx="2919413" cy="1200329"/>
          </a:xfrm>
          <a:prstGeom prst="rect">
            <a:avLst/>
          </a:prstGeom>
          <a:noFill/>
          <a:ln w="63500">
            <a:solidFill>
              <a:schemeClr val="accent1"/>
            </a:solidFill>
          </a:ln>
        </p:spPr>
        <p:txBody>
          <a:bodyPr wrap="square" rtlCol="0">
            <a:spAutoFit/>
          </a:bodyPr>
          <a:lstStyle/>
          <a:p>
            <a:r>
              <a:rPr lang="en-US" dirty="0"/>
              <a:t>Enabled high performance computing research in Social Science and Applied Math and Statistics department</a:t>
            </a:r>
          </a:p>
        </p:txBody>
      </p:sp>
      <p:sp>
        <p:nvSpPr>
          <p:cNvPr id="12" name="TextBox 11">
            <a:extLst>
              <a:ext uri="{FF2B5EF4-FFF2-40B4-BE49-F238E27FC236}">
                <a16:creationId xmlns:a16="http://schemas.microsoft.com/office/drawing/2014/main" id="{B7100190-1477-0545-BA83-4E38BC59B5AC}"/>
              </a:ext>
            </a:extLst>
          </p:cNvPr>
          <p:cNvSpPr txBox="1"/>
          <p:nvPr/>
        </p:nvSpPr>
        <p:spPr>
          <a:xfrm>
            <a:off x="7861275" y="5113181"/>
            <a:ext cx="2919413" cy="923330"/>
          </a:xfrm>
          <a:prstGeom prst="rect">
            <a:avLst/>
          </a:prstGeom>
          <a:noFill/>
          <a:ln w="63500">
            <a:solidFill>
              <a:schemeClr val="accent1"/>
            </a:solidFill>
          </a:ln>
        </p:spPr>
        <p:txBody>
          <a:bodyPr wrap="square" rtlCol="0">
            <a:spAutoFit/>
          </a:bodyPr>
          <a:lstStyle/>
          <a:p>
            <a:r>
              <a:rPr lang="en-US" dirty="0"/>
              <a:t>My affiliation allows me to use: 164x28 Cores, 164x128 GB Ram and 8x8 GPUS</a:t>
            </a:r>
          </a:p>
        </p:txBody>
      </p:sp>
      <p:sp>
        <p:nvSpPr>
          <p:cNvPr id="14" name="Slide Number Placeholder 13">
            <a:extLst>
              <a:ext uri="{FF2B5EF4-FFF2-40B4-BE49-F238E27FC236}">
                <a16:creationId xmlns:a16="http://schemas.microsoft.com/office/drawing/2014/main" id="{E2728E25-0DE8-EB4F-BDD4-4C0FFBEFA242}"/>
              </a:ext>
            </a:extLst>
          </p:cNvPr>
          <p:cNvSpPr>
            <a:spLocks noGrp="1"/>
          </p:cNvSpPr>
          <p:nvPr>
            <p:ph type="sldNum" sz="quarter" idx="12"/>
          </p:nvPr>
        </p:nvSpPr>
        <p:spPr/>
        <p:txBody>
          <a:bodyPr/>
          <a:lstStyle/>
          <a:p>
            <a:fld id="{6592A84D-4AA4-46FC-ACFA-41E5AD4DBDB9}" type="slidenum">
              <a:rPr lang="en-US" smtClean="0"/>
              <a:t>5</a:t>
            </a:fld>
            <a:endParaRPr lang="en-US"/>
          </a:p>
        </p:txBody>
      </p:sp>
    </p:spTree>
    <p:extLst>
      <p:ext uri="{BB962C8B-B14F-4D97-AF65-F5344CB8AC3E}">
        <p14:creationId xmlns:p14="http://schemas.microsoft.com/office/powerpoint/2010/main" val="8618935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Oval 31">
            <a:extLst>
              <a:ext uri="{FF2B5EF4-FFF2-40B4-BE49-F238E27FC236}">
                <a16:creationId xmlns:a16="http://schemas.microsoft.com/office/drawing/2014/main" id="{85DD3E7B-B4AF-9045-AA8A-F32627EA6488}"/>
              </a:ext>
            </a:extLst>
          </p:cNvPr>
          <p:cNvSpPr/>
          <p:nvPr/>
        </p:nvSpPr>
        <p:spPr>
          <a:xfrm>
            <a:off x="3559439" y="5502940"/>
            <a:ext cx="914400"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endParaRPr>
          </a:p>
        </p:txBody>
      </p:sp>
      <p:pic>
        <p:nvPicPr>
          <p:cNvPr id="52" name="Picture 51">
            <a:extLst>
              <a:ext uri="{FF2B5EF4-FFF2-40B4-BE49-F238E27FC236}">
                <a16:creationId xmlns:a16="http://schemas.microsoft.com/office/drawing/2014/main" id="{58A6176E-B25B-F84E-8A19-41F53FF864A7}"/>
              </a:ext>
            </a:extLst>
          </p:cNvPr>
          <p:cNvPicPr>
            <a:picLocks noChangeAspect="1"/>
          </p:cNvPicPr>
          <p:nvPr/>
        </p:nvPicPr>
        <p:blipFill>
          <a:blip r:embed="rId3"/>
          <a:stretch>
            <a:fillRect/>
          </a:stretch>
        </p:blipFill>
        <p:spPr>
          <a:xfrm>
            <a:off x="1217734" y="5681375"/>
            <a:ext cx="852753" cy="852753"/>
          </a:xfrm>
          <a:prstGeom prst="rect">
            <a:avLst/>
          </a:prstGeom>
        </p:spPr>
      </p:pic>
      <p:pic>
        <p:nvPicPr>
          <p:cNvPr id="51" name="Picture 50">
            <a:extLst>
              <a:ext uri="{FF2B5EF4-FFF2-40B4-BE49-F238E27FC236}">
                <a16:creationId xmlns:a16="http://schemas.microsoft.com/office/drawing/2014/main" id="{93F7A77F-09F2-8049-9BAA-9EE987C14B94}"/>
              </a:ext>
            </a:extLst>
          </p:cNvPr>
          <p:cNvPicPr>
            <a:picLocks noChangeAspect="1"/>
          </p:cNvPicPr>
          <p:nvPr/>
        </p:nvPicPr>
        <p:blipFill>
          <a:blip r:embed="rId4"/>
          <a:stretch>
            <a:fillRect/>
          </a:stretch>
        </p:blipFill>
        <p:spPr>
          <a:xfrm>
            <a:off x="8082698" y="3537326"/>
            <a:ext cx="1055803" cy="595163"/>
          </a:xfrm>
          <a:prstGeom prst="rect">
            <a:avLst/>
          </a:prstGeom>
        </p:spPr>
      </p:pic>
      <p:sp>
        <p:nvSpPr>
          <p:cNvPr id="34" name="Oval 33">
            <a:extLst>
              <a:ext uri="{FF2B5EF4-FFF2-40B4-BE49-F238E27FC236}">
                <a16:creationId xmlns:a16="http://schemas.microsoft.com/office/drawing/2014/main" id="{6809E8F5-0F51-4E45-BFF4-78363055ECC1}"/>
              </a:ext>
            </a:extLst>
          </p:cNvPr>
          <p:cNvSpPr/>
          <p:nvPr/>
        </p:nvSpPr>
        <p:spPr>
          <a:xfrm>
            <a:off x="9406848" y="2500831"/>
            <a:ext cx="914400"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endParaRPr>
          </a:p>
        </p:txBody>
      </p:sp>
      <p:sp>
        <p:nvSpPr>
          <p:cNvPr id="36" name="Oval 35">
            <a:extLst>
              <a:ext uri="{FF2B5EF4-FFF2-40B4-BE49-F238E27FC236}">
                <a16:creationId xmlns:a16="http://schemas.microsoft.com/office/drawing/2014/main" id="{38D2FBEC-F66D-6641-8DFF-4F20632DC609}"/>
              </a:ext>
            </a:extLst>
          </p:cNvPr>
          <p:cNvSpPr/>
          <p:nvPr/>
        </p:nvSpPr>
        <p:spPr>
          <a:xfrm>
            <a:off x="8628363" y="2802191"/>
            <a:ext cx="914400"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endParaRPr>
          </a:p>
        </p:txBody>
      </p:sp>
      <p:cxnSp>
        <p:nvCxnSpPr>
          <p:cNvPr id="4" name="Straight Connector 3">
            <a:extLst>
              <a:ext uri="{FF2B5EF4-FFF2-40B4-BE49-F238E27FC236}">
                <a16:creationId xmlns:a16="http://schemas.microsoft.com/office/drawing/2014/main" id="{A7E8B827-493D-4B40-A7C7-A91B702B42EA}"/>
              </a:ext>
            </a:extLst>
          </p:cNvPr>
          <p:cNvCxnSpPr/>
          <p:nvPr/>
        </p:nvCxnSpPr>
        <p:spPr>
          <a:xfrm>
            <a:off x="838200" y="1493949"/>
            <a:ext cx="10515600" cy="0"/>
          </a:xfrm>
          <a:prstGeom prst="line">
            <a:avLst/>
          </a:prstGeom>
          <a:ln w="63500" cmpd="sng">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9B7043C0-37E1-7247-91D1-D34E96DCE144}"/>
              </a:ext>
            </a:extLst>
          </p:cNvPr>
          <p:cNvSpPr>
            <a:spLocks noGrp="1"/>
          </p:cNvSpPr>
          <p:nvPr>
            <p:ph type="title"/>
          </p:nvPr>
        </p:nvSpPr>
        <p:spPr>
          <a:xfrm>
            <a:off x="838200" y="365126"/>
            <a:ext cx="10515600" cy="948520"/>
          </a:xfrm>
        </p:spPr>
        <p:txBody>
          <a:bodyPr>
            <a:normAutofit/>
          </a:bodyPr>
          <a:lstStyle/>
          <a:p>
            <a:r>
              <a:rPr lang="en-US" sz="4000" dirty="0">
                <a:solidFill>
                  <a:srgbClr val="C00000"/>
                </a:solidFill>
                <a:latin typeface="+mn-lt"/>
              </a:rPr>
              <a:t>Research Contributions</a:t>
            </a:r>
          </a:p>
        </p:txBody>
      </p:sp>
      <p:graphicFrame>
        <p:nvGraphicFramePr>
          <p:cNvPr id="2" name="Diagram 1">
            <a:extLst>
              <a:ext uri="{FF2B5EF4-FFF2-40B4-BE49-F238E27FC236}">
                <a16:creationId xmlns:a16="http://schemas.microsoft.com/office/drawing/2014/main" id="{AB632A12-1340-544E-9B05-F25F9A582F9D}"/>
              </a:ext>
            </a:extLst>
          </p:cNvPr>
          <p:cNvGraphicFramePr/>
          <p:nvPr>
            <p:extLst>
              <p:ext uri="{D42A27DB-BD31-4B8C-83A1-F6EECF244321}">
                <p14:modId xmlns:p14="http://schemas.microsoft.com/office/powerpoint/2010/main" val="1746573461"/>
              </p:ext>
            </p:extLst>
          </p:nvPr>
        </p:nvGraphicFramePr>
        <p:xfrm>
          <a:off x="3222912" y="2567008"/>
          <a:ext cx="5831840" cy="336699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3" name="Rounded Rectangle 22">
            <a:extLst>
              <a:ext uri="{FF2B5EF4-FFF2-40B4-BE49-F238E27FC236}">
                <a16:creationId xmlns:a16="http://schemas.microsoft.com/office/drawing/2014/main" id="{CEEAB0F8-8320-1A43-9035-8C3BD5429A2E}"/>
              </a:ext>
            </a:extLst>
          </p:cNvPr>
          <p:cNvSpPr/>
          <p:nvPr/>
        </p:nvSpPr>
        <p:spPr>
          <a:xfrm>
            <a:off x="1612921" y="1863064"/>
            <a:ext cx="2659026" cy="56712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b="1" u="sng" dirty="0">
                <a:solidFill>
                  <a:schemeClr val="tx1"/>
                </a:solidFill>
              </a:rPr>
              <a:t>Bioinformatics</a:t>
            </a:r>
          </a:p>
        </p:txBody>
      </p:sp>
      <p:sp>
        <p:nvSpPr>
          <p:cNvPr id="26" name="Rounded Rectangle 25">
            <a:extLst>
              <a:ext uri="{FF2B5EF4-FFF2-40B4-BE49-F238E27FC236}">
                <a16:creationId xmlns:a16="http://schemas.microsoft.com/office/drawing/2014/main" id="{5A397922-0689-5D46-B442-9290965B6904}"/>
              </a:ext>
            </a:extLst>
          </p:cNvPr>
          <p:cNvSpPr/>
          <p:nvPr/>
        </p:nvSpPr>
        <p:spPr>
          <a:xfrm>
            <a:off x="7777282" y="4707040"/>
            <a:ext cx="3167972" cy="63049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u="sng" dirty="0">
                <a:solidFill>
                  <a:schemeClr val="tx1"/>
                </a:solidFill>
              </a:rPr>
              <a:t>Information Security</a:t>
            </a:r>
          </a:p>
        </p:txBody>
      </p:sp>
      <p:sp>
        <p:nvSpPr>
          <p:cNvPr id="27" name="Rounded Rectangle 26">
            <a:extLst>
              <a:ext uri="{FF2B5EF4-FFF2-40B4-BE49-F238E27FC236}">
                <a16:creationId xmlns:a16="http://schemas.microsoft.com/office/drawing/2014/main" id="{81AE9143-8D98-F94A-91CD-F6E8C705ED5C}"/>
              </a:ext>
            </a:extLst>
          </p:cNvPr>
          <p:cNvSpPr/>
          <p:nvPr/>
        </p:nvSpPr>
        <p:spPr>
          <a:xfrm>
            <a:off x="1287625" y="4707040"/>
            <a:ext cx="3099757" cy="63049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u="sng" dirty="0">
                <a:solidFill>
                  <a:schemeClr val="tx1"/>
                </a:solidFill>
              </a:rPr>
              <a:t>Computational Social Science</a:t>
            </a:r>
          </a:p>
        </p:txBody>
      </p:sp>
      <p:sp>
        <p:nvSpPr>
          <p:cNvPr id="28" name="Rounded Rectangle 27">
            <a:extLst>
              <a:ext uri="{FF2B5EF4-FFF2-40B4-BE49-F238E27FC236}">
                <a16:creationId xmlns:a16="http://schemas.microsoft.com/office/drawing/2014/main" id="{E8860F25-8E00-B642-9DD8-BEDA4DF45DE3}"/>
              </a:ext>
            </a:extLst>
          </p:cNvPr>
          <p:cNvSpPr/>
          <p:nvPr/>
        </p:nvSpPr>
        <p:spPr>
          <a:xfrm>
            <a:off x="7777282" y="1863984"/>
            <a:ext cx="3167972" cy="565279"/>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u="sng" dirty="0">
                <a:solidFill>
                  <a:schemeClr val="tx1"/>
                </a:solidFill>
              </a:rPr>
              <a:t>Information Retrieval</a:t>
            </a:r>
          </a:p>
        </p:txBody>
      </p:sp>
      <p:sp>
        <p:nvSpPr>
          <p:cNvPr id="7" name="Slide Number Placeholder 6">
            <a:extLst>
              <a:ext uri="{FF2B5EF4-FFF2-40B4-BE49-F238E27FC236}">
                <a16:creationId xmlns:a16="http://schemas.microsoft.com/office/drawing/2014/main" id="{3D75E41E-A477-4642-8E70-0B0E31D3D149}"/>
              </a:ext>
            </a:extLst>
          </p:cNvPr>
          <p:cNvSpPr>
            <a:spLocks noGrp="1"/>
          </p:cNvSpPr>
          <p:nvPr>
            <p:ph type="sldNum" sz="quarter" idx="12"/>
          </p:nvPr>
        </p:nvSpPr>
        <p:spPr/>
        <p:txBody>
          <a:bodyPr/>
          <a:lstStyle/>
          <a:p>
            <a:fld id="{6592A84D-4AA4-46FC-ACFA-41E5AD4DBDB9}" type="slidenum">
              <a:rPr lang="en-US" smtClean="0"/>
              <a:t>6</a:t>
            </a:fld>
            <a:endParaRPr lang="en-US"/>
          </a:p>
        </p:txBody>
      </p:sp>
      <p:sp>
        <p:nvSpPr>
          <p:cNvPr id="3" name="Oval 2">
            <a:extLst>
              <a:ext uri="{FF2B5EF4-FFF2-40B4-BE49-F238E27FC236}">
                <a16:creationId xmlns:a16="http://schemas.microsoft.com/office/drawing/2014/main" id="{ABBB6031-7BA7-464A-BE30-FDD73AB651D6}"/>
              </a:ext>
            </a:extLst>
          </p:cNvPr>
          <p:cNvSpPr/>
          <p:nvPr/>
        </p:nvSpPr>
        <p:spPr>
          <a:xfrm>
            <a:off x="2095724" y="2500831"/>
            <a:ext cx="914400"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endParaRPr>
          </a:p>
        </p:txBody>
      </p:sp>
      <p:sp>
        <p:nvSpPr>
          <p:cNvPr id="18" name="Oval 17">
            <a:extLst>
              <a:ext uri="{FF2B5EF4-FFF2-40B4-BE49-F238E27FC236}">
                <a16:creationId xmlns:a16="http://schemas.microsoft.com/office/drawing/2014/main" id="{E459EA6F-152C-2F43-A758-2680DB6B9BA6}"/>
              </a:ext>
            </a:extLst>
          </p:cNvPr>
          <p:cNvSpPr/>
          <p:nvPr/>
        </p:nvSpPr>
        <p:spPr>
          <a:xfrm>
            <a:off x="2501530" y="3159665"/>
            <a:ext cx="914400"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 </a:t>
            </a:r>
          </a:p>
        </p:txBody>
      </p:sp>
      <p:sp>
        <p:nvSpPr>
          <p:cNvPr id="19" name="TextBox 18">
            <a:extLst>
              <a:ext uri="{FF2B5EF4-FFF2-40B4-BE49-F238E27FC236}">
                <a16:creationId xmlns:a16="http://schemas.microsoft.com/office/drawing/2014/main" id="{69F35C09-DA67-DA4A-99B0-EF03B8A1AEAC}"/>
              </a:ext>
            </a:extLst>
          </p:cNvPr>
          <p:cNvSpPr txBox="1"/>
          <p:nvPr/>
        </p:nvSpPr>
        <p:spPr>
          <a:xfrm>
            <a:off x="2067809" y="2622974"/>
            <a:ext cx="970230" cy="523220"/>
          </a:xfrm>
          <a:prstGeom prst="rect">
            <a:avLst/>
          </a:prstGeom>
          <a:noFill/>
        </p:spPr>
        <p:txBody>
          <a:bodyPr wrap="square" rtlCol="0">
            <a:spAutoFit/>
          </a:bodyPr>
          <a:lstStyle/>
          <a:p>
            <a:pPr algn="ctr"/>
            <a:r>
              <a:rPr lang="en-US" sz="1400" dirty="0"/>
              <a:t>Nano</a:t>
            </a:r>
          </a:p>
          <a:p>
            <a:pPr algn="ctr"/>
            <a:r>
              <a:rPr lang="en-US" sz="1400" dirty="0" err="1"/>
              <a:t>BLASTer</a:t>
            </a:r>
            <a:endParaRPr lang="en-US" sz="1400" dirty="0"/>
          </a:p>
        </p:txBody>
      </p:sp>
      <p:sp>
        <p:nvSpPr>
          <p:cNvPr id="20" name="Oval 19">
            <a:extLst>
              <a:ext uri="{FF2B5EF4-FFF2-40B4-BE49-F238E27FC236}">
                <a16:creationId xmlns:a16="http://schemas.microsoft.com/office/drawing/2014/main" id="{5A0B8063-BC7E-8540-A302-794DC81ABA11}"/>
              </a:ext>
            </a:extLst>
          </p:cNvPr>
          <p:cNvSpPr/>
          <p:nvPr/>
        </p:nvSpPr>
        <p:spPr>
          <a:xfrm>
            <a:off x="2994418" y="2489847"/>
            <a:ext cx="914400"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endParaRPr>
          </a:p>
        </p:txBody>
      </p:sp>
      <p:sp>
        <p:nvSpPr>
          <p:cNvPr id="21" name="TextBox 20">
            <a:extLst>
              <a:ext uri="{FF2B5EF4-FFF2-40B4-BE49-F238E27FC236}">
                <a16:creationId xmlns:a16="http://schemas.microsoft.com/office/drawing/2014/main" id="{06239D95-52F4-504C-854B-5F3A72FB0BC3}"/>
              </a:ext>
            </a:extLst>
          </p:cNvPr>
          <p:cNvSpPr txBox="1"/>
          <p:nvPr/>
        </p:nvSpPr>
        <p:spPr>
          <a:xfrm>
            <a:off x="2967612" y="2765381"/>
            <a:ext cx="970230" cy="307777"/>
          </a:xfrm>
          <a:prstGeom prst="rect">
            <a:avLst/>
          </a:prstGeom>
          <a:noFill/>
        </p:spPr>
        <p:txBody>
          <a:bodyPr wrap="square" rtlCol="0">
            <a:spAutoFit/>
          </a:bodyPr>
          <a:lstStyle/>
          <a:p>
            <a:pPr algn="ctr"/>
            <a:r>
              <a:rPr lang="en-US" sz="1400" dirty="0" err="1"/>
              <a:t>SHMPrep</a:t>
            </a:r>
            <a:endParaRPr lang="en-US" sz="1400" dirty="0"/>
          </a:p>
        </p:txBody>
      </p:sp>
      <p:sp>
        <p:nvSpPr>
          <p:cNvPr id="22" name="Oval 21">
            <a:extLst>
              <a:ext uri="{FF2B5EF4-FFF2-40B4-BE49-F238E27FC236}">
                <a16:creationId xmlns:a16="http://schemas.microsoft.com/office/drawing/2014/main" id="{67CAFC10-3572-DE4B-9923-4F2DB989E230}"/>
              </a:ext>
            </a:extLst>
          </p:cNvPr>
          <p:cNvSpPr/>
          <p:nvPr/>
        </p:nvSpPr>
        <p:spPr>
          <a:xfrm>
            <a:off x="3437454" y="3103044"/>
            <a:ext cx="914400"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endParaRPr>
          </a:p>
        </p:txBody>
      </p:sp>
      <p:sp>
        <p:nvSpPr>
          <p:cNvPr id="24" name="TextBox 23">
            <a:extLst>
              <a:ext uri="{FF2B5EF4-FFF2-40B4-BE49-F238E27FC236}">
                <a16:creationId xmlns:a16="http://schemas.microsoft.com/office/drawing/2014/main" id="{5E9209D2-1172-A549-8DC2-21773381E33C}"/>
              </a:ext>
            </a:extLst>
          </p:cNvPr>
          <p:cNvSpPr txBox="1"/>
          <p:nvPr/>
        </p:nvSpPr>
        <p:spPr>
          <a:xfrm>
            <a:off x="3385088" y="3358100"/>
            <a:ext cx="970230" cy="307777"/>
          </a:xfrm>
          <a:prstGeom prst="rect">
            <a:avLst/>
          </a:prstGeom>
          <a:noFill/>
        </p:spPr>
        <p:txBody>
          <a:bodyPr wrap="square" rtlCol="0">
            <a:spAutoFit/>
          </a:bodyPr>
          <a:lstStyle/>
          <a:p>
            <a:pPr algn="ctr"/>
            <a:r>
              <a:rPr lang="en-US" sz="1400" dirty="0" err="1"/>
              <a:t>MiRANN</a:t>
            </a:r>
            <a:endParaRPr lang="en-US" sz="1400" dirty="0"/>
          </a:p>
        </p:txBody>
      </p:sp>
      <p:sp>
        <p:nvSpPr>
          <p:cNvPr id="25" name="Oval 24">
            <a:extLst>
              <a:ext uri="{FF2B5EF4-FFF2-40B4-BE49-F238E27FC236}">
                <a16:creationId xmlns:a16="http://schemas.microsoft.com/office/drawing/2014/main" id="{9E2099A6-5F2F-2848-B04B-19E6A872DC4E}"/>
              </a:ext>
            </a:extLst>
          </p:cNvPr>
          <p:cNvSpPr/>
          <p:nvPr/>
        </p:nvSpPr>
        <p:spPr>
          <a:xfrm>
            <a:off x="2030822" y="5470078"/>
            <a:ext cx="914400"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endParaRPr>
          </a:p>
        </p:txBody>
      </p:sp>
      <p:sp>
        <p:nvSpPr>
          <p:cNvPr id="29" name="TextBox 28">
            <a:extLst>
              <a:ext uri="{FF2B5EF4-FFF2-40B4-BE49-F238E27FC236}">
                <a16:creationId xmlns:a16="http://schemas.microsoft.com/office/drawing/2014/main" id="{35B30215-C843-F54B-91CA-7F5803F075AA}"/>
              </a:ext>
            </a:extLst>
          </p:cNvPr>
          <p:cNvSpPr txBox="1"/>
          <p:nvPr/>
        </p:nvSpPr>
        <p:spPr>
          <a:xfrm>
            <a:off x="1941530" y="5652363"/>
            <a:ext cx="1052187" cy="523220"/>
          </a:xfrm>
          <a:prstGeom prst="rect">
            <a:avLst/>
          </a:prstGeom>
          <a:noFill/>
        </p:spPr>
        <p:txBody>
          <a:bodyPr wrap="square" rtlCol="0">
            <a:spAutoFit/>
          </a:bodyPr>
          <a:lstStyle/>
          <a:p>
            <a:pPr algn="ctr"/>
            <a:r>
              <a:rPr lang="en-US" sz="1400" dirty="0"/>
              <a:t>Stereotypes</a:t>
            </a:r>
          </a:p>
          <a:p>
            <a:pPr algn="ctr"/>
            <a:r>
              <a:rPr lang="en-US" sz="1400" dirty="0"/>
              <a:t>Biases</a:t>
            </a:r>
          </a:p>
        </p:txBody>
      </p:sp>
      <p:sp>
        <p:nvSpPr>
          <p:cNvPr id="30" name="Oval 29">
            <a:extLst>
              <a:ext uri="{FF2B5EF4-FFF2-40B4-BE49-F238E27FC236}">
                <a16:creationId xmlns:a16="http://schemas.microsoft.com/office/drawing/2014/main" id="{5275A099-9635-C341-9D45-15A9766B2284}"/>
              </a:ext>
            </a:extLst>
          </p:cNvPr>
          <p:cNvSpPr/>
          <p:nvPr/>
        </p:nvSpPr>
        <p:spPr>
          <a:xfrm>
            <a:off x="2780818" y="5706359"/>
            <a:ext cx="914400"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endParaRPr>
          </a:p>
        </p:txBody>
      </p:sp>
      <p:sp>
        <p:nvSpPr>
          <p:cNvPr id="31" name="TextBox 30">
            <a:extLst>
              <a:ext uri="{FF2B5EF4-FFF2-40B4-BE49-F238E27FC236}">
                <a16:creationId xmlns:a16="http://schemas.microsoft.com/office/drawing/2014/main" id="{6CDA08C8-B24E-DE4C-9A0D-B12235BFFBDD}"/>
              </a:ext>
            </a:extLst>
          </p:cNvPr>
          <p:cNvSpPr txBox="1"/>
          <p:nvPr/>
        </p:nvSpPr>
        <p:spPr>
          <a:xfrm>
            <a:off x="2751333" y="5939318"/>
            <a:ext cx="1022322" cy="523220"/>
          </a:xfrm>
          <a:prstGeom prst="rect">
            <a:avLst/>
          </a:prstGeom>
          <a:noFill/>
        </p:spPr>
        <p:txBody>
          <a:bodyPr wrap="square" rtlCol="0">
            <a:spAutoFit/>
          </a:bodyPr>
          <a:lstStyle/>
          <a:p>
            <a:pPr algn="ctr"/>
            <a:r>
              <a:rPr lang="en-US" sz="1400" dirty="0"/>
              <a:t>Gender</a:t>
            </a:r>
          </a:p>
          <a:p>
            <a:pPr algn="ctr"/>
            <a:r>
              <a:rPr lang="en-US" sz="1400" dirty="0"/>
              <a:t>Association</a:t>
            </a:r>
          </a:p>
        </p:txBody>
      </p:sp>
      <p:sp>
        <p:nvSpPr>
          <p:cNvPr id="33" name="TextBox 32">
            <a:extLst>
              <a:ext uri="{FF2B5EF4-FFF2-40B4-BE49-F238E27FC236}">
                <a16:creationId xmlns:a16="http://schemas.microsoft.com/office/drawing/2014/main" id="{2F477EF0-97D6-FB44-AE36-4DD7F83DF076}"/>
              </a:ext>
            </a:extLst>
          </p:cNvPr>
          <p:cNvSpPr txBox="1"/>
          <p:nvPr/>
        </p:nvSpPr>
        <p:spPr>
          <a:xfrm>
            <a:off x="3553332" y="5687386"/>
            <a:ext cx="970230" cy="523220"/>
          </a:xfrm>
          <a:prstGeom prst="rect">
            <a:avLst/>
          </a:prstGeom>
          <a:noFill/>
        </p:spPr>
        <p:txBody>
          <a:bodyPr wrap="square" rtlCol="0">
            <a:spAutoFit/>
          </a:bodyPr>
          <a:lstStyle/>
          <a:p>
            <a:pPr algn="ctr"/>
            <a:r>
              <a:rPr lang="en-US" sz="1400" dirty="0"/>
              <a:t>Biases</a:t>
            </a:r>
          </a:p>
          <a:p>
            <a:pPr algn="ctr"/>
            <a:r>
              <a:rPr lang="en-US" sz="1400" dirty="0"/>
              <a:t>In AI</a:t>
            </a:r>
          </a:p>
        </p:txBody>
      </p:sp>
      <p:pic>
        <p:nvPicPr>
          <p:cNvPr id="9" name="Picture 8">
            <a:extLst>
              <a:ext uri="{FF2B5EF4-FFF2-40B4-BE49-F238E27FC236}">
                <a16:creationId xmlns:a16="http://schemas.microsoft.com/office/drawing/2014/main" id="{9ADB4E7D-8081-484A-BFF2-083EF687A4CB}"/>
              </a:ext>
            </a:extLst>
          </p:cNvPr>
          <p:cNvPicPr>
            <a:picLocks noChangeAspect="1"/>
          </p:cNvPicPr>
          <p:nvPr/>
        </p:nvPicPr>
        <p:blipFill>
          <a:blip r:embed="rId10"/>
          <a:stretch>
            <a:fillRect/>
          </a:stretch>
        </p:blipFill>
        <p:spPr>
          <a:xfrm>
            <a:off x="8109828" y="2614052"/>
            <a:ext cx="648530" cy="648530"/>
          </a:xfrm>
          <a:prstGeom prst="rect">
            <a:avLst/>
          </a:prstGeom>
        </p:spPr>
      </p:pic>
      <p:sp>
        <p:nvSpPr>
          <p:cNvPr id="35" name="TextBox 34">
            <a:extLst>
              <a:ext uri="{FF2B5EF4-FFF2-40B4-BE49-F238E27FC236}">
                <a16:creationId xmlns:a16="http://schemas.microsoft.com/office/drawing/2014/main" id="{C5E2258E-3FAD-1D43-AD93-5F507C407EE6}"/>
              </a:ext>
            </a:extLst>
          </p:cNvPr>
          <p:cNvSpPr txBox="1"/>
          <p:nvPr/>
        </p:nvSpPr>
        <p:spPr>
          <a:xfrm>
            <a:off x="9352768" y="2629042"/>
            <a:ext cx="1050991" cy="523220"/>
          </a:xfrm>
          <a:prstGeom prst="rect">
            <a:avLst/>
          </a:prstGeom>
          <a:noFill/>
        </p:spPr>
        <p:txBody>
          <a:bodyPr wrap="square" rtlCol="0">
            <a:spAutoFit/>
          </a:bodyPr>
          <a:lstStyle/>
          <a:p>
            <a:pPr algn="ctr"/>
            <a:r>
              <a:rPr lang="en-US" sz="1400" dirty="0"/>
              <a:t>N-gram</a:t>
            </a:r>
          </a:p>
          <a:p>
            <a:pPr algn="ctr"/>
            <a:r>
              <a:rPr lang="en-US" sz="1400" dirty="0"/>
              <a:t>Model</a:t>
            </a:r>
          </a:p>
        </p:txBody>
      </p:sp>
      <p:sp>
        <p:nvSpPr>
          <p:cNvPr id="37" name="TextBox 36">
            <a:extLst>
              <a:ext uri="{FF2B5EF4-FFF2-40B4-BE49-F238E27FC236}">
                <a16:creationId xmlns:a16="http://schemas.microsoft.com/office/drawing/2014/main" id="{F848C44E-A4C1-CF4A-BE61-CF7866A72F7F}"/>
              </a:ext>
            </a:extLst>
          </p:cNvPr>
          <p:cNvSpPr txBox="1"/>
          <p:nvPr/>
        </p:nvSpPr>
        <p:spPr>
          <a:xfrm>
            <a:off x="8575349" y="2977206"/>
            <a:ext cx="1050991" cy="523220"/>
          </a:xfrm>
          <a:prstGeom prst="rect">
            <a:avLst/>
          </a:prstGeom>
          <a:noFill/>
        </p:spPr>
        <p:txBody>
          <a:bodyPr wrap="square" rtlCol="0">
            <a:spAutoFit/>
          </a:bodyPr>
          <a:lstStyle/>
          <a:p>
            <a:pPr algn="ctr"/>
            <a:r>
              <a:rPr lang="en-US" sz="1400" dirty="0"/>
              <a:t>Word</a:t>
            </a:r>
          </a:p>
          <a:p>
            <a:pPr algn="ctr"/>
            <a:r>
              <a:rPr lang="en-US" sz="1400" dirty="0"/>
              <a:t>Embedding</a:t>
            </a:r>
          </a:p>
        </p:txBody>
      </p:sp>
      <p:sp>
        <p:nvSpPr>
          <p:cNvPr id="38" name="Oval 37">
            <a:extLst>
              <a:ext uri="{FF2B5EF4-FFF2-40B4-BE49-F238E27FC236}">
                <a16:creationId xmlns:a16="http://schemas.microsoft.com/office/drawing/2014/main" id="{F97E9E88-442E-6149-9560-05F17B578758}"/>
              </a:ext>
            </a:extLst>
          </p:cNvPr>
          <p:cNvSpPr/>
          <p:nvPr/>
        </p:nvSpPr>
        <p:spPr>
          <a:xfrm>
            <a:off x="10236223" y="2500831"/>
            <a:ext cx="914400"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endParaRPr>
          </a:p>
        </p:txBody>
      </p:sp>
      <p:sp>
        <p:nvSpPr>
          <p:cNvPr id="39" name="TextBox 38">
            <a:extLst>
              <a:ext uri="{FF2B5EF4-FFF2-40B4-BE49-F238E27FC236}">
                <a16:creationId xmlns:a16="http://schemas.microsoft.com/office/drawing/2014/main" id="{A79BDF6C-D8D8-A441-B114-0EEED7A47B04}"/>
              </a:ext>
            </a:extLst>
          </p:cNvPr>
          <p:cNvSpPr txBox="1"/>
          <p:nvPr/>
        </p:nvSpPr>
        <p:spPr>
          <a:xfrm>
            <a:off x="10174625" y="2705886"/>
            <a:ext cx="1050991" cy="523220"/>
          </a:xfrm>
          <a:prstGeom prst="rect">
            <a:avLst/>
          </a:prstGeom>
          <a:noFill/>
        </p:spPr>
        <p:txBody>
          <a:bodyPr wrap="square" rtlCol="0">
            <a:spAutoFit/>
          </a:bodyPr>
          <a:lstStyle/>
          <a:p>
            <a:pPr algn="ctr"/>
            <a:r>
              <a:rPr lang="en-US" sz="1400" dirty="0"/>
              <a:t>Spell</a:t>
            </a:r>
          </a:p>
          <a:p>
            <a:pPr algn="ctr"/>
            <a:r>
              <a:rPr lang="en-US" sz="1400" dirty="0"/>
              <a:t>Check</a:t>
            </a:r>
          </a:p>
        </p:txBody>
      </p:sp>
      <p:sp>
        <p:nvSpPr>
          <p:cNvPr id="40" name="Oval 39">
            <a:extLst>
              <a:ext uri="{FF2B5EF4-FFF2-40B4-BE49-F238E27FC236}">
                <a16:creationId xmlns:a16="http://schemas.microsoft.com/office/drawing/2014/main" id="{FC9CA1D4-CC83-F148-BD11-B413EC4B6D72}"/>
              </a:ext>
            </a:extLst>
          </p:cNvPr>
          <p:cNvSpPr/>
          <p:nvPr/>
        </p:nvSpPr>
        <p:spPr>
          <a:xfrm>
            <a:off x="9404504" y="3267130"/>
            <a:ext cx="914400"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endParaRPr>
          </a:p>
        </p:txBody>
      </p:sp>
      <p:sp>
        <p:nvSpPr>
          <p:cNvPr id="41" name="TextBox 40">
            <a:extLst>
              <a:ext uri="{FF2B5EF4-FFF2-40B4-BE49-F238E27FC236}">
                <a16:creationId xmlns:a16="http://schemas.microsoft.com/office/drawing/2014/main" id="{53796536-4B44-0548-BE0C-0EA2687A769E}"/>
              </a:ext>
            </a:extLst>
          </p:cNvPr>
          <p:cNvSpPr txBox="1"/>
          <p:nvPr/>
        </p:nvSpPr>
        <p:spPr>
          <a:xfrm>
            <a:off x="9370371" y="3476905"/>
            <a:ext cx="1050991" cy="523220"/>
          </a:xfrm>
          <a:prstGeom prst="rect">
            <a:avLst/>
          </a:prstGeom>
          <a:noFill/>
        </p:spPr>
        <p:txBody>
          <a:bodyPr wrap="square" rtlCol="0">
            <a:spAutoFit/>
          </a:bodyPr>
          <a:lstStyle/>
          <a:p>
            <a:pPr algn="ctr"/>
            <a:r>
              <a:rPr lang="en-US" sz="1400" dirty="0"/>
              <a:t>Keyword</a:t>
            </a:r>
          </a:p>
          <a:p>
            <a:pPr algn="ctr"/>
            <a:r>
              <a:rPr lang="en-US" sz="1400" dirty="0"/>
              <a:t>Extraction</a:t>
            </a:r>
          </a:p>
        </p:txBody>
      </p:sp>
      <p:sp>
        <p:nvSpPr>
          <p:cNvPr id="42" name="Oval 41">
            <a:extLst>
              <a:ext uri="{FF2B5EF4-FFF2-40B4-BE49-F238E27FC236}">
                <a16:creationId xmlns:a16="http://schemas.microsoft.com/office/drawing/2014/main" id="{B140F11D-A5EF-A64C-8F01-0FEE3792ECBC}"/>
              </a:ext>
            </a:extLst>
          </p:cNvPr>
          <p:cNvSpPr/>
          <p:nvPr/>
        </p:nvSpPr>
        <p:spPr>
          <a:xfrm>
            <a:off x="10242469" y="3283786"/>
            <a:ext cx="914400"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endParaRPr>
          </a:p>
        </p:txBody>
      </p:sp>
      <p:sp>
        <p:nvSpPr>
          <p:cNvPr id="43" name="TextBox 42">
            <a:extLst>
              <a:ext uri="{FF2B5EF4-FFF2-40B4-BE49-F238E27FC236}">
                <a16:creationId xmlns:a16="http://schemas.microsoft.com/office/drawing/2014/main" id="{AE16F349-79BD-7545-8822-E72925AAA59A}"/>
              </a:ext>
            </a:extLst>
          </p:cNvPr>
          <p:cNvSpPr txBox="1"/>
          <p:nvPr/>
        </p:nvSpPr>
        <p:spPr>
          <a:xfrm>
            <a:off x="10198397" y="3493413"/>
            <a:ext cx="1050991" cy="523220"/>
          </a:xfrm>
          <a:prstGeom prst="rect">
            <a:avLst/>
          </a:prstGeom>
          <a:noFill/>
        </p:spPr>
        <p:txBody>
          <a:bodyPr wrap="square" rtlCol="0">
            <a:spAutoFit/>
          </a:bodyPr>
          <a:lstStyle/>
          <a:p>
            <a:pPr algn="ctr"/>
            <a:r>
              <a:rPr lang="en-US" sz="1400" dirty="0"/>
              <a:t>Crowd</a:t>
            </a:r>
          </a:p>
          <a:p>
            <a:pPr algn="ctr"/>
            <a:r>
              <a:rPr lang="en-US" sz="1400" dirty="0"/>
              <a:t>sourcing</a:t>
            </a:r>
          </a:p>
        </p:txBody>
      </p:sp>
      <p:pic>
        <p:nvPicPr>
          <p:cNvPr id="10" name="Picture 9">
            <a:extLst>
              <a:ext uri="{FF2B5EF4-FFF2-40B4-BE49-F238E27FC236}">
                <a16:creationId xmlns:a16="http://schemas.microsoft.com/office/drawing/2014/main" id="{1F53DBCF-84D1-0642-B5EC-B3DFA4EC45B8}"/>
              </a:ext>
            </a:extLst>
          </p:cNvPr>
          <p:cNvPicPr>
            <a:picLocks noChangeAspect="1"/>
          </p:cNvPicPr>
          <p:nvPr/>
        </p:nvPicPr>
        <p:blipFill>
          <a:blip r:embed="rId11"/>
          <a:stretch>
            <a:fillRect/>
          </a:stretch>
        </p:blipFill>
        <p:spPr>
          <a:xfrm>
            <a:off x="8022107" y="5456622"/>
            <a:ext cx="882743" cy="529646"/>
          </a:xfrm>
          <a:prstGeom prst="rect">
            <a:avLst/>
          </a:prstGeom>
        </p:spPr>
      </p:pic>
      <p:sp>
        <p:nvSpPr>
          <p:cNvPr id="44" name="Oval 43">
            <a:extLst>
              <a:ext uri="{FF2B5EF4-FFF2-40B4-BE49-F238E27FC236}">
                <a16:creationId xmlns:a16="http://schemas.microsoft.com/office/drawing/2014/main" id="{0A102825-13F4-034B-A68C-448945655164}"/>
              </a:ext>
            </a:extLst>
          </p:cNvPr>
          <p:cNvSpPr/>
          <p:nvPr/>
        </p:nvSpPr>
        <p:spPr>
          <a:xfrm>
            <a:off x="9039573" y="5454766"/>
            <a:ext cx="914400"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endParaRPr>
          </a:p>
        </p:txBody>
      </p:sp>
      <p:sp>
        <p:nvSpPr>
          <p:cNvPr id="46" name="Oval 45">
            <a:extLst>
              <a:ext uri="{FF2B5EF4-FFF2-40B4-BE49-F238E27FC236}">
                <a16:creationId xmlns:a16="http://schemas.microsoft.com/office/drawing/2014/main" id="{24D357E3-6A11-AD47-8809-A622DDD92ED7}"/>
              </a:ext>
            </a:extLst>
          </p:cNvPr>
          <p:cNvSpPr/>
          <p:nvPr/>
        </p:nvSpPr>
        <p:spPr>
          <a:xfrm>
            <a:off x="10402823" y="5369138"/>
            <a:ext cx="914400"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endParaRPr>
          </a:p>
        </p:txBody>
      </p:sp>
      <p:sp>
        <p:nvSpPr>
          <p:cNvPr id="47" name="TextBox 46">
            <a:extLst>
              <a:ext uri="{FF2B5EF4-FFF2-40B4-BE49-F238E27FC236}">
                <a16:creationId xmlns:a16="http://schemas.microsoft.com/office/drawing/2014/main" id="{7FE0842A-36ED-9E46-BCA5-0EA84E8418CE}"/>
              </a:ext>
            </a:extLst>
          </p:cNvPr>
          <p:cNvSpPr txBox="1"/>
          <p:nvPr/>
        </p:nvSpPr>
        <p:spPr>
          <a:xfrm>
            <a:off x="10334528" y="5420328"/>
            <a:ext cx="1050991" cy="738664"/>
          </a:xfrm>
          <a:prstGeom prst="rect">
            <a:avLst/>
          </a:prstGeom>
          <a:noFill/>
        </p:spPr>
        <p:txBody>
          <a:bodyPr wrap="square" rtlCol="0">
            <a:spAutoFit/>
          </a:bodyPr>
          <a:lstStyle/>
          <a:p>
            <a:pPr algn="ctr"/>
            <a:r>
              <a:rPr lang="en-US" sz="1400" dirty="0"/>
              <a:t>User</a:t>
            </a:r>
          </a:p>
          <a:p>
            <a:pPr algn="ctr"/>
            <a:r>
              <a:rPr lang="en-US" sz="1400" dirty="0"/>
              <a:t>Behavior</a:t>
            </a:r>
          </a:p>
          <a:p>
            <a:pPr algn="ctr"/>
            <a:r>
              <a:rPr lang="en-US" sz="1400" dirty="0"/>
              <a:t>Modeling</a:t>
            </a:r>
          </a:p>
        </p:txBody>
      </p:sp>
      <p:pic>
        <p:nvPicPr>
          <p:cNvPr id="17" name="Picture 16">
            <a:extLst>
              <a:ext uri="{FF2B5EF4-FFF2-40B4-BE49-F238E27FC236}">
                <a16:creationId xmlns:a16="http://schemas.microsoft.com/office/drawing/2014/main" id="{C7DCE169-5594-AD49-AC4F-3608E362854F}"/>
              </a:ext>
            </a:extLst>
          </p:cNvPr>
          <p:cNvPicPr>
            <a:picLocks noChangeAspect="1"/>
          </p:cNvPicPr>
          <p:nvPr/>
        </p:nvPicPr>
        <p:blipFill>
          <a:blip r:embed="rId12"/>
          <a:stretch>
            <a:fillRect/>
          </a:stretch>
        </p:blipFill>
        <p:spPr>
          <a:xfrm>
            <a:off x="7959734" y="6107287"/>
            <a:ext cx="947678" cy="473839"/>
          </a:xfrm>
          <a:prstGeom prst="rect">
            <a:avLst/>
          </a:prstGeom>
        </p:spPr>
      </p:pic>
      <p:pic>
        <p:nvPicPr>
          <p:cNvPr id="48" name="Picture 47">
            <a:extLst>
              <a:ext uri="{FF2B5EF4-FFF2-40B4-BE49-F238E27FC236}">
                <a16:creationId xmlns:a16="http://schemas.microsoft.com/office/drawing/2014/main" id="{0F6D3277-6804-3345-B9FF-3C4BA4B60940}"/>
              </a:ext>
            </a:extLst>
          </p:cNvPr>
          <p:cNvPicPr>
            <a:picLocks noChangeAspect="1"/>
          </p:cNvPicPr>
          <p:nvPr/>
        </p:nvPicPr>
        <p:blipFill>
          <a:blip r:embed="rId13"/>
          <a:stretch>
            <a:fillRect/>
          </a:stretch>
        </p:blipFill>
        <p:spPr>
          <a:xfrm>
            <a:off x="1343508" y="3386527"/>
            <a:ext cx="980183" cy="896763"/>
          </a:xfrm>
          <a:prstGeom prst="rect">
            <a:avLst/>
          </a:prstGeom>
        </p:spPr>
      </p:pic>
      <p:sp>
        <p:nvSpPr>
          <p:cNvPr id="49" name="TextBox 48">
            <a:extLst>
              <a:ext uri="{FF2B5EF4-FFF2-40B4-BE49-F238E27FC236}">
                <a16:creationId xmlns:a16="http://schemas.microsoft.com/office/drawing/2014/main" id="{4482B2E5-BD0D-CE4B-A025-6C9603DBC625}"/>
              </a:ext>
            </a:extLst>
          </p:cNvPr>
          <p:cNvSpPr txBox="1"/>
          <p:nvPr/>
        </p:nvSpPr>
        <p:spPr>
          <a:xfrm>
            <a:off x="2494607" y="3374267"/>
            <a:ext cx="970230" cy="523220"/>
          </a:xfrm>
          <a:prstGeom prst="rect">
            <a:avLst/>
          </a:prstGeom>
          <a:noFill/>
        </p:spPr>
        <p:txBody>
          <a:bodyPr wrap="square" rtlCol="0">
            <a:spAutoFit/>
          </a:bodyPr>
          <a:lstStyle/>
          <a:p>
            <a:pPr algn="ctr"/>
            <a:r>
              <a:rPr lang="en-US" sz="1400" dirty="0"/>
              <a:t>Deep</a:t>
            </a:r>
          </a:p>
          <a:p>
            <a:pPr algn="ctr"/>
            <a:r>
              <a:rPr lang="en-US" sz="1400" dirty="0"/>
              <a:t>Annotator</a:t>
            </a:r>
          </a:p>
        </p:txBody>
      </p:sp>
      <p:pic>
        <p:nvPicPr>
          <p:cNvPr id="50" name="Picture 49">
            <a:extLst>
              <a:ext uri="{FF2B5EF4-FFF2-40B4-BE49-F238E27FC236}">
                <a16:creationId xmlns:a16="http://schemas.microsoft.com/office/drawing/2014/main" id="{E41369E9-31FF-0E44-86FD-5147BAA3DD51}"/>
              </a:ext>
            </a:extLst>
          </p:cNvPr>
          <p:cNvPicPr>
            <a:picLocks noChangeAspect="1"/>
          </p:cNvPicPr>
          <p:nvPr/>
        </p:nvPicPr>
        <p:blipFill>
          <a:blip r:embed="rId14"/>
          <a:stretch>
            <a:fillRect/>
          </a:stretch>
        </p:blipFill>
        <p:spPr>
          <a:xfrm>
            <a:off x="1347986" y="2562303"/>
            <a:ext cx="642397" cy="811964"/>
          </a:xfrm>
          <a:prstGeom prst="rect">
            <a:avLst/>
          </a:prstGeom>
        </p:spPr>
      </p:pic>
      <p:sp>
        <p:nvSpPr>
          <p:cNvPr id="53" name="Oval 52">
            <a:extLst>
              <a:ext uri="{FF2B5EF4-FFF2-40B4-BE49-F238E27FC236}">
                <a16:creationId xmlns:a16="http://schemas.microsoft.com/office/drawing/2014/main" id="{C4C2FB0B-93C7-BA4B-A3E0-8611A4EF3D2F}"/>
              </a:ext>
            </a:extLst>
          </p:cNvPr>
          <p:cNvSpPr/>
          <p:nvPr/>
        </p:nvSpPr>
        <p:spPr>
          <a:xfrm>
            <a:off x="9651468" y="5839310"/>
            <a:ext cx="914400"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endParaRPr>
          </a:p>
        </p:txBody>
      </p:sp>
      <p:sp>
        <p:nvSpPr>
          <p:cNvPr id="54" name="TextBox 53">
            <a:extLst>
              <a:ext uri="{FF2B5EF4-FFF2-40B4-BE49-F238E27FC236}">
                <a16:creationId xmlns:a16="http://schemas.microsoft.com/office/drawing/2014/main" id="{8E442F06-2F71-B044-A771-05D29E492DA0}"/>
              </a:ext>
            </a:extLst>
          </p:cNvPr>
          <p:cNvSpPr txBox="1"/>
          <p:nvPr/>
        </p:nvSpPr>
        <p:spPr>
          <a:xfrm>
            <a:off x="8971277" y="5513194"/>
            <a:ext cx="1050991" cy="523220"/>
          </a:xfrm>
          <a:prstGeom prst="rect">
            <a:avLst/>
          </a:prstGeom>
          <a:noFill/>
        </p:spPr>
        <p:txBody>
          <a:bodyPr wrap="square" rtlCol="0">
            <a:spAutoFit/>
          </a:bodyPr>
          <a:lstStyle/>
          <a:p>
            <a:pPr algn="ctr"/>
            <a:r>
              <a:rPr lang="en-US" sz="1400" dirty="0"/>
              <a:t>Anomaly</a:t>
            </a:r>
          </a:p>
          <a:p>
            <a:pPr algn="ctr"/>
            <a:r>
              <a:rPr lang="en-US" sz="1400" dirty="0"/>
              <a:t>Detection</a:t>
            </a:r>
          </a:p>
        </p:txBody>
      </p:sp>
      <p:sp>
        <p:nvSpPr>
          <p:cNvPr id="45" name="TextBox 44">
            <a:extLst>
              <a:ext uri="{FF2B5EF4-FFF2-40B4-BE49-F238E27FC236}">
                <a16:creationId xmlns:a16="http://schemas.microsoft.com/office/drawing/2014/main" id="{CC2F6C44-18C9-1E45-AD48-8D24A880E86F}"/>
              </a:ext>
            </a:extLst>
          </p:cNvPr>
          <p:cNvSpPr txBox="1"/>
          <p:nvPr/>
        </p:nvSpPr>
        <p:spPr>
          <a:xfrm>
            <a:off x="9560638" y="6140157"/>
            <a:ext cx="1050991" cy="307777"/>
          </a:xfrm>
          <a:prstGeom prst="rect">
            <a:avLst/>
          </a:prstGeom>
          <a:noFill/>
        </p:spPr>
        <p:txBody>
          <a:bodyPr wrap="square" rtlCol="0">
            <a:spAutoFit/>
          </a:bodyPr>
          <a:lstStyle/>
          <a:p>
            <a:pPr algn="ctr"/>
            <a:r>
              <a:rPr lang="en-US" sz="1400" dirty="0"/>
              <a:t>CADENCE</a:t>
            </a:r>
          </a:p>
        </p:txBody>
      </p:sp>
    </p:spTree>
    <p:extLst>
      <p:ext uri="{BB962C8B-B14F-4D97-AF65-F5344CB8AC3E}">
        <p14:creationId xmlns:p14="http://schemas.microsoft.com/office/powerpoint/2010/main" val="29115021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A7E8B827-493D-4B40-A7C7-A91B702B42EA}"/>
              </a:ext>
            </a:extLst>
          </p:cNvPr>
          <p:cNvCxnSpPr/>
          <p:nvPr/>
        </p:nvCxnSpPr>
        <p:spPr>
          <a:xfrm>
            <a:off x="838200" y="1493949"/>
            <a:ext cx="10515600" cy="0"/>
          </a:xfrm>
          <a:prstGeom prst="line">
            <a:avLst/>
          </a:prstGeom>
          <a:ln w="63500" cmpd="sng">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9B7043C0-37E1-7247-91D1-D34E96DCE144}"/>
              </a:ext>
            </a:extLst>
          </p:cNvPr>
          <p:cNvSpPr>
            <a:spLocks noGrp="1"/>
          </p:cNvSpPr>
          <p:nvPr>
            <p:ph type="title"/>
          </p:nvPr>
        </p:nvSpPr>
        <p:spPr>
          <a:xfrm>
            <a:off x="838200" y="365126"/>
            <a:ext cx="10515600" cy="948520"/>
          </a:xfrm>
        </p:spPr>
        <p:txBody>
          <a:bodyPr>
            <a:normAutofit/>
          </a:bodyPr>
          <a:lstStyle/>
          <a:p>
            <a:r>
              <a:rPr lang="en-US" sz="4000" dirty="0">
                <a:solidFill>
                  <a:srgbClr val="C00000"/>
                </a:solidFill>
                <a:latin typeface="+mn-lt"/>
              </a:rPr>
              <a:t>Research Impact</a:t>
            </a:r>
          </a:p>
        </p:txBody>
      </p:sp>
      <p:sp>
        <p:nvSpPr>
          <p:cNvPr id="3" name="Rounded Rectangle 2">
            <a:extLst>
              <a:ext uri="{FF2B5EF4-FFF2-40B4-BE49-F238E27FC236}">
                <a16:creationId xmlns:a16="http://schemas.microsoft.com/office/drawing/2014/main" id="{D458AFDC-1F5F-B848-9DCE-6141FFEAA6F0}"/>
              </a:ext>
            </a:extLst>
          </p:cNvPr>
          <p:cNvSpPr/>
          <p:nvPr/>
        </p:nvSpPr>
        <p:spPr>
          <a:xfrm>
            <a:off x="1866184" y="1762437"/>
            <a:ext cx="3191592" cy="1441334"/>
          </a:xfrm>
          <a:prstGeom prst="roundRect">
            <a:avLst/>
          </a:prstGeom>
          <a:solidFill>
            <a:schemeClr val="bg1"/>
          </a:solidFill>
          <a:ln w="63500"/>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dirty="0" err="1">
                <a:solidFill>
                  <a:schemeClr val="tx1"/>
                </a:solidFill>
              </a:rPr>
              <a:t>NanoBLASTer</a:t>
            </a:r>
            <a:r>
              <a:rPr lang="en-US" sz="2000" dirty="0">
                <a:solidFill>
                  <a:schemeClr val="tx1"/>
                </a:solidFill>
              </a:rPr>
              <a:t> appears in Anaconda Cloud</a:t>
            </a:r>
          </a:p>
        </p:txBody>
      </p:sp>
      <p:sp>
        <p:nvSpPr>
          <p:cNvPr id="10" name="Rounded Rectangle 9">
            <a:extLst>
              <a:ext uri="{FF2B5EF4-FFF2-40B4-BE49-F238E27FC236}">
                <a16:creationId xmlns:a16="http://schemas.microsoft.com/office/drawing/2014/main" id="{1D3BB3C3-B92F-4742-BC3D-8EC49B0FB019}"/>
              </a:ext>
            </a:extLst>
          </p:cNvPr>
          <p:cNvSpPr/>
          <p:nvPr/>
        </p:nvSpPr>
        <p:spPr>
          <a:xfrm>
            <a:off x="6096001" y="1765498"/>
            <a:ext cx="3267074" cy="1438274"/>
          </a:xfrm>
          <a:prstGeom prst="roundRect">
            <a:avLst/>
          </a:prstGeom>
          <a:solidFill>
            <a:schemeClr val="bg1"/>
          </a:solidFill>
          <a:ln w="63500"/>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dirty="0" err="1">
                <a:solidFill>
                  <a:schemeClr val="tx1"/>
                </a:solidFill>
              </a:rPr>
              <a:t>SHMPrep</a:t>
            </a:r>
            <a:r>
              <a:rPr lang="en-US" sz="2000" dirty="0">
                <a:solidFill>
                  <a:schemeClr val="tx1"/>
                </a:solidFill>
              </a:rPr>
              <a:t> is being used in three medical schools</a:t>
            </a:r>
          </a:p>
        </p:txBody>
      </p:sp>
      <p:sp>
        <p:nvSpPr>
          <p:cNvPr id="11" name="Rounded Rectangle 10">
            <a:extLst>
              <a:ext uri="{FF2B5EF4-FFF2-40B4-BE49-F238E27FC236}">
                <a16:creationId xmlns:a16="http://schemas.microsoft.com/office/drawing/2014/main" id="{1AC21D39-06A8-B74A-B510-4DF502E98542}"/>
              </a:ext>
            </a:extLst>
          </p:cNvPr>
          <p:cNvSpPr/>
          <p:nvPr/>
        </p:nvSpPr>
        <p:spPr>
          <a:xfrm>
            <a:off x="6106756" y="3449525"/>
            <a:ext cx="3191592" cy="1492691"/>
          </a:xfrm>
          <a:prstGeom prst="roundRect">
            <a:avLst/>
          </a:prstGeom>
          <a:solidFill>
            <a:schemeClr val="bg1"/>
          </a:solidFill>
          <a:ln w="63500"/>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dirty="0">
                <a:solidFill>
                  <a:schemeClr val="tx1"/>
                </a:solidFill>
              </a:rPr>
              <a:t>Amazon </a:t>
            </a:r>
            <a:r>
              <a:rPr lang="en-US" sz="2000" dirty="0" err="1">
                <a:solidFill>
                  <a:schemeClr val="tx1"/>
                </a:solidFill>
              </a:rPr>
              <a:t>SageMaker</a:t>
            </a:r>
            <a:r>
              <a:rPr lang="en-US" sz="2000" dirty="0">
                <a:solidFill>
                  <a:schemeClr val="tx1"/>
                </a:solidFill>
              </a:rPr>
              <a:t> will include CADENCE</a:t>
            </a:r>
          </a:p>
        </p:txBody>
      </p:sp>
      <p:sp>
        <p:nvSpPr>
          <p:cNvPr id="8" name="Rounded Rectangle 7">
            <a:extLst>
              <a:ext uri="{FF2B5EF4-FFF2-40B4-BE49-F238E27FC236}">
                <a16:creationId xmlns:a16="http://schemas.microsoft.com/office/drawing/2014/main" id="{3AC3440B-CDC0-4A40-B6DA-2A18CCC2BD00}"/>
              </a:ext>
            </a:extLst>
          </p:cNvPr>
          <p:cNvSpPr/>
          <p:nvPr/>
        </p:nvSpPr>
        <p:spPr>
          <a:xfrm>
            <a:off x="1866184" y="3449525"/>
            <a:ext cx="3191592" cy="1492691"/>
          </a:xfrm>
          <a:prstGeom prst="roundRect">
            <a:avLst/>
          </a:prstGeom>
          <a:solidFill>
            <a:schemeClr val="bg1"/>
          </a:solidFill>
          <a:ln w="63500"/>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dirty="0" err="1">
                <a:solidFill>
                  <a:schemeClr val="tx1"/>
                </a:solidFill>
              </a:rPr>
              <a:t>DeepAnnotator</a:t>
            </a:r>
            <a:r>
              <a:rPr lang="en-US" sz="2000" dirty="0">
                <a:solidFill>
                  <a:schemeClr val="tx1"/>
                </a:solidFill>
              </a:rPr>
              <a:t> will be launched as online service </a:t>
            </a:r>
          </a:p>
        </p:txBody>
      </p:sp>
      <p:sp>
        <p:nvSpPr>
          <p:cNvPr id="7" name="Slide Number Placeholder 6">
            <a:extLst>
              <a:ext uri="{FF2B5EF4-FFF2-40B4-BE49-F238E27FC236}">
                <a16:creationId xmlns:a16="http://schemas.microsoft.com/office/drawing/2014/main" id="{DCE92BC5-F931-5F40-B47E-C5D9931BD61F}"/>
              </a:ext>
            </a:extLst>
          </p:cNvPr>
          <p:cNvSpPr>
            <a:spLocks noGrp="1"/>
          </p:cNvSpPr>
          <p:nvPr>
            <p:ph type="sldNum" sz="quarter" idx="12"/>
          </p:nvPr>
        </p:nvSpPr>
        <p:spPr/>
        <p:txBody>
          <a:bodyPr/>
          <a:lstStyle/>
          <a:p>
            <a:fld id="{6592A84D-4AA4-46FC-ACFA-41E5AD4DBDB9}" type="slidenum">
              <a:rPr lang="en-US" smtClean="0"/>
              <a:t>7</a:t>
            </a:fld>
            <a:endParaRPr lang="en-US"/>
          </a:p>
        </p:txBody>
      </p:sp>
      <p:pic>
        <p:nvPicPr>
          <p:cNvPr id="16" name="Picture 15">
            <a:extLst>
              <a:ext uri="{FF2B5EF4-FFF2-40B4-BE49-F238E27FC236}">
                <a16:creationId xmlns:a16="http://schemas.microsoft.com/office/drawing/2014/main" id="{96F0C30F-9A89-7744-B57E-4574E0064C78}"/>
              </a:ext>
            </a:extLst>
          </p:cNvPr>
          <p:cNvPicPr>
            <a:picLocks noChangeAspect="1"/>
          </p:cNvPicPr>
          <p:nvPr/>
        </p:nvPicPr>
        <p:blipFill>
          <a:blip r:embed="rId2"/>
          <a:stretch>
            <a:fillRect/>
          </a:stretch>
        </p:blipFill>
        <p:spPr>
          <a:xfrm>
            <a:off x="2091481" y="2882607"/>
            <a:ext cx="1270000" cy="254000"/>
          </a:xfrm>
          <a:prstGeom prst="rect">
            <a:avLst/>
          </a:prstGeom>
        </p:spPr>
      </p:pic>
      <p:pic>
        <p:nvPicPr>
          <p:cNvPr id="17" name="Picture 16">
            <a:extLst>
              <a:ext uri="{FF2B5EF4-FFF2-40B4-BE49-F238E27FC236}">
                <a16:creationId xmlns:a16="http://schemas.microsoft.com/office/drawing/2014/main" id="{B1A05977-DCB2-8047-9084-ECB26BBA9620}"/>
              </a:ext>
            </a:extLst>
          </p:cNvPr>
          <p:cNvPicPr>
            <a:picLocks noChangeAspect="1"/>
          </p:cNvPicPr>
          <p:nvPr/>
        </p:nvPicPr>
        <p:blipFill>
          <a:blip r:embed="rId3"/>
          <a:stretch>
            <a:fillRect/>
          </a:stretch>
        </p:blipFill>
        <p:spPr>
          <a:xfrm>
            <a:off x="2521952" y="2526406"/>
            <a:ext cx="1880056" cy="305825"/>
          </a:xfrm>
          <a:prstGeom prst="rect">
            <a:avLst/>
          </a:prstGeom>
        </p:spPr>
      </p:pic>
      <p:pic>
        <p:nvPicPr>
          <p:cNvPr id="18" name="Picture 17">
            <a:extLst>
              <a:ext uri="{FF2B5EF4-FFF2-40B4-BE49-F238E27FC236}">
                <a16:creationId xmlns:a16="http://schemas.microsoft.com/office/drawing/2014/main" id="{D8C82B5F-9A0A-ED47-8C33-4FE4FBD9AF9F}"/>
              </a:ext>
            </a:extLst>
          </p:cNvPr>
          <p:cNvPicPr>
            <a:picLocks noChangeAspect="1"/>
          </p:cNvPicPr>
          <p:nvPr/>
        </p:nvPicPr>
        <p:blipFill>
          <a:blip r:embed="rId4"/>
          <a:stretch>
            <a:fillRect/>
          </a:stretch>
        </p:blipFill>
        <p:spPr>
          <a:xfrm>
            <a:off x="3451225" y="2882607"/>
            <a:ext cx="1346200" cy="254000"/>
          </a:xfrm>
          <a:prstGeom prst="rect">
            <a:avLst/>
          </a:prstGeom>
        </p:spPr>
      </p:pic>
      <p:pic>
        <p:nvPicPr>
          <p:cNvPr id="19" name="Picture 18">
            <a:extLst>
              <a:ext uri="{FF2B5EF4-FFF2-40B4-BE49-F238E27FC236}">
                <a16:creationId xmlns:a16="http://schemas.microsoft.com/office/drawing/2014/main" id="{36275F59-F49D-3F4A-8EEB-C33153F0D6A8}"/>
              </a:ext>
            </a:extLst>
          </p:cNvPr>
          <p:cNvPicPr>
            <a:picLocks noChangeAspect="1"/>
          </p:cNvPicPr>
          <p:nvPr/>
        </p:nvPicPr>
        <p:blipFill>
          <a:blip r:embed="rId5"/>
          <a:stretch>
            <a:fillRect/>
          </a:stretch>
        </p:blipFill>
        <p:spPr>
          <a:xfrm>
            <a:off x="6419850" y="2488907"/>
            <a:ext cx="647700" cy="647700"/>
          </a:xfrm>
          <a:prstGeom prst="rect">
            <a:avLst/>
          </a:prstGeom>
        </p:spPr>
      </p:pic>
      <p:pic>
        <p:nvPicPr>
          <p:cNvPr id="20" name="Picture 19">
            <a:extLst>
              <a:ext uri="{FF2B5EF4-FFF2-40B4-BE49-F238E27FC236}">
                <a16:creationId xmlns:a16="http://schemas.microsoft.com/office/drawing/2014/main" id="{692C2F67-3693-0344-A637-4062167980F4}"/>
              </a:ext>
            </a:extLst>
          </p:cNvPr>
          <p:cNvPicPr>
            <a:picLocks noChangeAspect="1"/>
          </p:cNvPicPr>
          <p:nvPr/>
        </p:nvPicPr>
        <p:blipFill>
          <a:blip r:embed="rId6"/>
          <a:stretch>
            <a:fillRect/>
          </a:stretch>
        </p:blipFill>
        <p:spPr>
          <a:xfrm>
            <a:off x="7372683" y="2546057"/>
            <a:ext cx="955178" cy="616243"/>
          </a:xfrm>
          <a:prstGeom prst="rect">
            <a:avLst/>
          </a:prstGeom>
        </p:spPr>
      </p:pic>
      <p:pic>
        <p:nvPicPr>
          <p:cNvPr id="21" name="Picture 20">
            <a:extLst>
              <a:ext uri="{FF2B5EF4-FFF2-40B4-BE49-F238E27FC236}">
                <a16:creationId xmlns:a16="http://schemas.microsoft.com/office/drawing/2014/main" id="{5717180C-3D73-B54A-A528-3E70851DCA09}"/>
              </a:ext>
            </a:extLst>
          </p:cNvPr>
          <p:cNvPicPr>
            <a:picLocks noChangeAspect="1"/>
          </p:cNvPicPr>
          <p:nvPr/>
        </p:nvPicPr>
        <p:blipFill>
          <a:blip r:embed="rId7"/>
          <a:stretch>
            <a:fillRect/>
          </a:stretch>
        </p:blipFill>
        <p:spPr>
          <a:xfrm>
            <a:off x="8575844" y="2508418"/>
            <a:ext cx="615781" cy="615781"/>
          </a:xfrm>
          <a:prstGeom prst="rect">
            <a:avLst/>
          </a:prstGeom>
        </p:spPr>
      </p:pic>
      <p:pic>
        <p:nvPicPr>
          <p:cNvPr id="22" name="Picture 21">
            <a:extLst>
              <a:ext uri="{FF2B5EF4-FFF2-40B4-BE49-F238E27FC236}">
                <a16:creationId xmlns:a16="http://schemas.microsoft.com/office/drawing/2014/main" id="{2DFD2038-6EF3-0C4D-8850-E8F368E548F6}"/>
              </a:ext>
            </a:extLst>
          </p:cNvPr>
          <p:cNvPicPr>
            <a:picLocks noChangeAspect="1"/>
          </p:cNvPicPr>
          <p:nvPr/>
        </p:nvPicPr>
        <p:blipFill>
          <a:blip r:embed="rId8"/>
          <a:stretch>
            <a:fillRect/>
          </a:stretch>
        </p:blipFill>
        <p:spPr>
          <a:xfrm>
            <a:off x="6887322" y="4164496"/>
            <a:ext cx="1430923" cy="715462"/>
          </a:xfrm>
          <a:prstGeom prst="rect">
            <a:avLst/>
          </a:prstGeom>
        </p:spPr>
      </p:pic>
      <p:sp>
        <p:nvSpPr>
          <p:cNvPr id="23" name="Rounded Rectangle 22">
            <a:extLst>
              <a:ext uri="{FF2B5EF4-FFF2-40B4-BE49-F238E27FC236}">
                <a16:creationId xmlns:a16="http://schemas.microsoft.com/office/drawing/2014/main" id="{6DD451D6-3514-7840-9922-822D78F77BD1}"/>
              </a:ext>
            </a:extLst>
          </p:cNvPr>
          <p:cNvSpPr/>
          <p:nvPr/>
        </p:nvSpPr>
        <p:spPr>
          <a:xfrm>
            <a:off x="1866184" y="5187970"/>
            <a:ext cx="3191592" cy="1441333"/>
          </a:xfrm>
          <a:prstGeom prst="roundRect">
            <a:avLst/>
          </a:prstGeom>
          <a:solidFill>
            <a:schemeClr val="bg1"/>
          </a:solidFill>
          <a:ln w="63500"/>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dirty="0" err="1">
                <a:solidFill>
                  <a:schemeClr val="tx1"/>
                </a:solidFill>
              </a:rPr>
              <a:t>Pipilika</a:t>
            </a:r>
            <a:r>
              <a:rPr lang="en-US" sz="2000" dirty="0">
                <a:solidFill>
                  <a:schemeClr val="tx1"/>
                </a:solidFill>
              </a:rPr>
              <a:t> search serves ~3,000 queries per day</a:t>
            </a:r>
          </a:p>
        </p:txBody>
      </p:sp>
      <p:pic>
        <p:nvPicPr>
          <p:cNvPr id="25" name="Picture 24">
            <a:extLst>
              <a:ext uri="{FF2B5EF4-FFF2-40B4-BE49-F238E27FC236}">
                <a16:creationId xmlns:a16="http://schemas.microsoft.com/office/drawing/2014/main" id="{3754DCC8-0724-A946-BA5D-4024B135D119}"/>
              </a:ext>
            </a:extLst>
          </p:cNvPr>
          <p:cNvPicPr>
            <a:picLocks noChangeAspect="1"/>
          </p:cNvPicPr>
          <p:nvPr/>
        </p:nvPicPr>
        <p:blipFill>
          <a:blip r:embed="rId9"/>
          <a:stretch>
            <a:fillRect/>
          </a:stretch>
        </p:blipFill>
        <p:spPr>
          <a:xfrm>
            <a:off x="2350958" y="5882535"/>
            <a:ext cx="2051050" cy="680168"/>
          </a:xfrm>
          <a:prstGeom prst="rect">
            <a:avLst/>
          </a:prstGeom>
        </p:spPr>
      </p:pic>
      <p:pic>
        <p:nvPicPr>
          <p:cNvPr id="26" name="Picture 25">
            <a:extLst>
              <a:ext uri="{FF2B5EF4-FFF2-40B4-BE49-F238E27FC236}">
                <a16:creationId xmlns:a16="http://schemas.microsoft.com/office/drawing/2014/main" id="{CB60F772-C118-714F-8321-503492E33EAF}"/>
              </a:ext>
            </a:extLst>
          </p:cNvPr>
          <p:cNvPicPr>
            <a:picLocks noChangeAspect="1"/>
          </p:cNvPicPr>
          <p:nvPr/>
        </p:nvPicPr>
        <p:blipFill>
          <a:blip r:embed="rId10"/>
          <a:stretch>
            <a:fillRect/>
          </a:stretch>
        </p:blipFill>
        <p:spPr>
          <a:xfrm>
            <a:off x="2229582" y="4211584"/>
            <a:ext cx="2443284" cy="459299"/>
          </a:xfrm>
          <a:prstGeom prst="rect">
            <a:avLst/>
          </a:prstGeom>
        </p:spPr>
      </p:pic>
      <p:sp>
        <p:nvSpPr>
          <p:cNvPr id="24" name="Rounded Rectangle 23">
            <a:extLst>
              <a:ext uri="{FF2B5EF4-FFF2-40B4-BE49-F238E27FC236}">
                <a16:creationId xmlns:a16="http://schemas.microsoft.com/office/drawing/2014/main" id="{6FA8283E-B1B3-A343-B9D9-64E1465EEEC0}"/>
              </a:ext>
            </a:extLst>
          </p:cNvPr>
          <p:cNvSpPr/>
          <p:nvPr/>
        </p:nvSpPr>
        <p:spPr>
          <a:xfrm>
            <a:off x="6106756" y="5187969"/>
            <a:ext cx="3191592" cy="1441333"/>
          </a:xfrm>
          <a:prstGeom prst="roundRect">
            <a:avLst/>
          </a:prstGeom>
          <a:solidFill>
            <a:schemeClr val="bg1"/>
          </a:solidFill>
          <a:ln w="63500"/>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dirty="0">
                <a:solidFill>
                  <a:schemeClr val="tx1"/>
                </a:solidFill>
              </a:rPr>
              <a:t>Prime Minister’s </a:t>
            </a:r>
          </a:p>
          <a:p>
            <a:r>
              <a:rPr lang="en-US" dirty="0">
                <a:solidFill>
                  <a:schemeClr val="tx1"/>
                </a:solidFill>
              </a:rPr>
              <a:t>Award for Screen </a:t>
            </a:r>
          </a:p>
          <a:p>
            <a:r>
              <a:rPr lang="en-US" dirty="0">
                <a:solidFill>
                  <a:schemeClr val="tx1"/>
                </a:solidFill>
              </a:rPr>
              <a:t>Reading Software:</a:t>
            </a:r>
          </a:p>
          <a:p>
            <a:r>
              <a:rPr lang="en-US" dirty="0">
                <a:solidFill>
                  <a:schemeClr val="tx1"/>
                </a:solidFill>
              </a:rPr>
              <a:t>Mongol Dip</a:t>
            </a:r>
          </a:p>
        </p:txBody>
      </p:sp>
      <p:pic>
        <p:nvPicPr>
          <p:cNvPr id="2" name="Picture 1">
            <a:extLst>
              <a:ext uri="{FF2B5EF4-FFF2-40B4-BE49-F238E27FC236}">
                <a16:creationId xmlns:a16="http://schemas.microsoft.com/office/drawing/2014/main" id="{97A3AB45-DD6B-D44A-BD95-0A87430606A8}"/>
              </a:ext>
            </a:extLst>
          </p:cNvPr>
          <p:cNvPicPr>
            <a:picLocks noChangeAspect="1"/>
          </p:cNvPicPr>
          <p:nvPr/>
        </p:nvPicPr>
        <p:blipFill>
          <a:blip r:embed="rId11"/>
          <a:stretch>
            <a:fillRect/>
          </a:stretch>
        </p:blipFill>
        <p:spPr>
          <a:xfrm>
            <a:off x="7954832" y="5387452"/>
            <a:ext cx="1308269" cy="981203"/>
          </a:xfrm>
          <a:prstGeom prst="rect">
            <a:avLst/>
          </a:prstGeom>
        </p:spPr>
      </p:pic>
    </p:spTree>
    <p:extLst>
      <p:ext uri="{BB962C8B-B14F-4D97-AF65-F5344CB8AC3E}">
        <p14:creationId xmlns:p14="http://schemas.microsoft.com/office/powerpoint/2010/main" val="37029386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C387806-D1A1-F24F-9B2F-898BE4FE6380}"/>
              </a:ext>
            </a:extLst>
          </p:cNvPr>
          <p:cNvSpPr txBox="1">
            <a:spLocks/>
          </p:cNvSpPr>
          <p:nvPr/>
        </p:nvSpPr>
        <p:spPr>
          <a:xfrm>
            <a:off x="1377846" y="909842"/>
            <a:ext cx="9415072" cy="948520"/>
          </a:xfrm>
          <a:prstGeom prst="rect">
            <a:avLst/>
          </a:prstGeom>
          <a:ln w="63500">
            <a:solidFill>
              <a:srgbClr val="C00000"/>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rgbClr val="C00000"/>
                </a:solidFill>
                <a:latin typeface="+mn-lt"/>
              </a:rPr>
              <a:t>Outline of the Talk</a:t>
            </a:r>
          </a:p>
        </p:txBody>
      </p:sp>
      <p:sp>
        <p:nvSpPr>
          <p:cNvPr id="4" name="TextBox 3">
            <a:extLst>
              <a:ext uri="{FF2B5EF4-FFF2-40B4-BE49-F238E27FC236}">
                <a16:creationId xmlns:a16="http://schemas.microsoft.com/office/drawing/2014/main" id="{DB676843-8200-9C41-B9F9-A309866077F6}"/>
              </a:ext>
            </a:extLst>
          </p:cNvPr>
          <p:cNvSpPr txBox="1"/>
          <p:nvPr/>
        </p:nvSpPr>
        <p:spPr>
          <a:xfrm>
            <a:off x="1940502" y="2249115"/>
            <a:ext cx="9593179" cy="3046988"/>
          </a:xfrm>
          <a:prstGeom prst="rect">
            <a:avLst/>
          </a:prstGeom>
          <a:noFill/>
        </p:spPr>
        <p:txBody>
          <a:bodyPr wrap="square" rtlCol="0">
            <a:spAutoFit/>
          </a:bodyPr>
          <a:lstStyle/>
          <a:p>
            <a:pPr marL="285750" indent="-285750">
              <a:buFont typeface="Arial" panose="020B0604020202020204" pitchFamily="34" charset="0"/>
              <a:buChar char="•"/>
            </a:pPr>
            <a:r>
              <a:rPr lang="en-US" sz="2400" dirty="0"/>
              <a:t>My Personal Journey Until Now</a:t>
            </a:r>
          </a:p>
          <a:p>
            <a:endParaRPr lang="en-US" sz="2400" dirty="0"/>
          </a:p>
          <a:p>
            <a:pPr marL="285750" indent="-285750">
              <a:buFont typeface="Arial" panose="020B0604020202020204" pitchFamily="34" charset="0"/>
              <a:buChar char="•"/>
            </a:pPr>
            <a:r>
              <a:rPr lang="en-US" sz="2400" dirty="0">
                <a:solidFill>
                  <a:srgbClr val="C00000"/>
                </a:solidFill>
              </a:rPr>
              <a:t>Re-annotation of 16S rRNA 3’ Ends of Bacterial Organisms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err="1"/>
              <a:t>DeepAnnotator</a:t>
            </a:r>
            <a:r>
              <a:rPr lang="en-US" sz="2400" dirty="0"/>
              <a:t>: Algorithms for Genome Annotation with Deep Learning</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Future Research Agenda</a:t>
            </a:r>
          </a:p>
          <a:p>
            <a:pPr marL="285750" indent="-285750">
              <a:buFont typeface="Arial" panose="020B0604020202020204" pitchFamily="34" charset="0"/>
              <a:buChar char="•"/>
            </a:pPr>
            <a:endParaRPr lang="en-US" sz="2400" dirty="0"/>
          </a:p>
        </p:txBody>
      </p:sp>
      <p:sp>
        <p:nvSpPr>
          <p:cNvPr id="7" name="Slide Number Placeholder 6">
            <a:extLst>
              <a:ext uri="{FF2B5EF4-FFF2-40B4-BE49-F238E27FC236}">
                <a16:creationId xmlns:a16="http://schemas.microsoft.com/office/drawing/2014/main" id="{30CC997C-16CA-8641-8B3F-F5189A9E381E}"/>
              </a:ext>
            </a:extLst>
          </p:cNvPr>
          <p:cNvSpPr>
            <a:spLocks noGrp="1"/>
          </p:cNvSpPr>
          <p:nvPr>
            <p:ph type="sldNum" sz="quarter" idx="12"/>
          </p:nvPr>
        </p:nvSpPr>
        <p:spPr>
          <a:xfrm>
            <a:off x="8875295" y="6242957"/>
            <a:ext cx="2743200" cy="365125"/>
          </a:xfrm>
        </p:spPr>
        <p:txBody>
          <a:bodyPr/>
          <a:lstStyle/>
          <a:p>
            <a:fld id="{6592A84D-4AA4-46FC-ACFA-41E5AD4DBDB9}" type="slidenum">
              <a:rPr lang="en-US" smtClean="0"/>
              <a:t>8</a:t>
            </a:fld>
            <a:endParaRPr lang="en-US" dirty="0"/>
          </a:p>
        </p:txBody>
      </p:sp>
    </p:spTree>
    <p:extLst>
      <p:ext uri="{BB962C8B-B14F-4D97-AF65-F5344CB8AC3E}">
        <p14:creationId xmlns:p14="http://schemas.microsoft.com/office/powerpoint/2010/main" val="26722329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DD77FF86-CFB1-A745-A477-638E978AE11B}"/>
              </a:ext>
            </a:extLst>
          </p:cNvPr>
          <p:cNvCxnSpPr/>
          <p:nvPr/>
        </p:nvCxnSpPr>
        <p:spPr>
          <a:xfrm>
            <a:off x="838200" y="1493949"/>
            <a:ext cx="10515600" cy="0"/>
          </a:xfrm>
          <a:prstGeom prst="line">
            <a:avLst/>
          </a:prstGeom>
          <a:ln w="63500" cmpd="sng">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9E599BAA-8086-224E-A591-155E9BF98251}"/>
              </a:ext>
            </a:extLst>
          </p:cNvPr>
          <p:cNvSpPr txBox="1">
            <a:spLocks/>
          </p:cNvSpPr>
          <p:nvPr/>
        </p:nvSpPr>
        <p:spPr>
          <a:xfrm>
            <a:off x="838200" y="365126"/>
            <a:ext cx="10515600" cy="9485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rgbClr val="C00000"/>
                </a:solidFill>
                <a:latin typeface="+mn-lt"/>
              </a:rPr>
              <a:t>Genome Annotation</a:t>
            </a:r>
          </a:p>
        </p:txBody>
      </p:sp>
      <p:sp>
        <p:nvSpPr>
          <p:cNvPr id="9" name="Rectangle 8">
            <a:extLst>
              <a:ext uri="{FF2B5EF4-FFF2-40B4-BE49-F238E27FC236}">
                <a16:creationId xmlns:a16="http://schemas.microsoft.com/office/drawing/2014/main" id="{4E94BBDA-C3A0-E449-8CB9-46533C3C7665}"/>
              </a:ext>
            </a:extLst>
          </p:cNvPr>
          <p:cNvSpPr/>
          <p:nvPr/>
        </p:nvSpPr>
        <p:spPr>
          <a:xfrm>
            <a:off x="2208819" y="2802549"/>
            <a:ext cx="2096087" cy="351692"/>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Intergenic</a:t>
            </a:r>
          </a:p>
        </p:txBody>
      </p:sp>
      <p:sp>
        <p:nvSpPr>
          <p:cNvPr id="10" name="Rectangle 9">
            <a:extLst>
              <a:ext uri="{FF2B5EF4-FFF2-40B4-BE49-F238E27FC236}">
                <a16:creationId xmlns:a16="http://schemas.microsoft.com/office/drawing/2014/main" id="{DBF048C0-D832-C443-9F6A-B846343D9E96}"/>
              </a:ext>
            </a:extLst>
          </p:cNvPr>
          <p:cNvSpPr/>
          <p:nvPr/>
        </p:nvSpPr>
        <p:spPr>
          <a:xfrm>
            <a:off x="8973934" y="2802547"/>
            <a:ext cx="2096087" cy="351692"/>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Intergenic</a:t>
            </a:r>
          </a:p>
        </p:txBody>
      </p:sp>
      <p:sp>
        <p:nvSpPr>
          <p:cNvPr id="11" name="Rectangle 10">
            <a:extLst>
              <a:ext uri="{FF2B5EF4-FFF2-40B4-BE49-F238E27FC236}">
                <a16:creationId xmlns:a16="http://schemas.microsoft.com/office/drawing/2014/main" id="{9F55CD10-C51E-D547-93F8-8B2AFF212706}"/>
              </a:ext>
            </a:extLst>
          </p:cNvPr>
          <p:cNvSpPr/>
          <p:nvPr/>
        </p:nvSpPr>
        <p:spPr>
          <a:xfrm>
            <a:off x="4312599" y="2802542"/>
            <a:ext cx="1106814" cy="351699"/>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Promoter</a:t>
            </a:r>
          </a:p>
        </p:txBody>
      </p:sp>
      <p:sp>
        <p:nvSpPr>
          <p:cNvPr id="12" name="Connector 11">
            <a:extLst>
              <a:ext uri="{FF2B5EF4-FFF2-40B4-BE49-F238E27FC236}">
                <a16:creationId xmlns:a16="http://schemas.microsoft.com/office/drawing/2014/main" id="{0C9D41E8-781B-8A49-97AB-5ED0CC4E86D6}"/>
              </a:ext>
            </a:extLst>
          </p:cNvPr>
          <p:cNvSpPr/>
          <p:nvPr/>
        </p:nvSpPr>
        <p:spPr>
          <a:xfrm>
            <a:off x="1861812" y="2872887"/>
            <a:ext cx="191085" cy="22508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nector 12">
            <a:extLst>
              <a:ext uri="{FF2B5EF4-FFF2-40B4-BE49-F238E27FC236}">
                <a16:creationId xmlns:a16="http://schemas.microsoft.com/office/drawing/2014/main" id="{E9575843-6D5B-8D43-82FF-2F0216112F5A}"/>
              </a:ext>
            </a:extLst>
          </p:cNvPr>
          <p:cNvSpPr/>
          <p:nvPr/>
        </p:nvSpPr>
        <p:spPr>
          <a:xfrm>
            <a:off x="1534156" y="2872885"/>
            <a:ext cx="191085" cy="22508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nector 13">
            <a:extLst>
              <a:ext uri="{FF2B5EF4-FFF2-40B4-BE49-F238E27FC236}">
                <a16:creationId xmlns:a16="http://schemas.microsoft.com/office/drawing/2014/main" id="{E53A633C-E06B-B848-B59A-AD299850DAE5}"/>
              </a:ext>
            </a:extLst>
          </p:cNvPr>
          <p:cNvSpPr/>
          <p:nvPr/>
        </p:nvSpPr>
        <p:spPr>
          <a:xfrm>
            <a:off x="11225933" y="2865852"/>
            <a:ext cx="191085" cy="22508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nector 14">
            <a:extLst>
              <a:ext uri="{FF2B5EF4-FFF2-40B4-BE49-F238E27FC236}">
                <a16:creationId xmlns:a16="http://schemas.microsoft.com/office/drawing/2014/main" id="{810E069F-1ACE-634F-8D45-2774448C3097}"/>
              </a:ext>
            </a:extLst>
          </p:cNvPr>
          <p:cNvSpPr/>
          <p:nvPr/>
        </p:nvSpPr>
        <p:spPr>
          <a:xfrm>
            <a:off x="11572930" y="2865852"/>
            <a:ext cx="191085" cy="22508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nector 15">
            <a:extLst>
              <a:ext uri="{FF2B5EF4-FFF2-40B4-BE49-F238E27FC236}">
                <a16:creationId xmlns:a16="http://schemas.microsoft.com/office/drawing/2014/main" id="{0865EE11-9F0D-4647-A821-3365FABC122E}"/>
              </a:ext>
            </a:extLst>
          </p:cNvPr>
          <p:cNvSpPr/>
          <p:nvPr/>
        </p:nvSpPr>
        <p:spPr>
          <a:xfrm>
            <a:off x="11896140" y="2865291"/>
            <a:ext cx="191085" cy="22508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nector 16">
            <a:extLst>
              <a:ext uri="{FF2B5EF4-FFF2-40B4-BE49-F238E27FC236}">
                <a16:creationId xmlns:a16="http://schemas.microsoft.com/office/drawing/2014/main" id="{1F897EDC-A870-134B-AC99-579F1C6F3A51}"/>
              </a:ext>
            </a:extLst>
          </p:cNvPr>
          <p:cNvSpPr/>
          <p:nvPr/>
        </p:nvSpPr>
        <p:spPr>
          <a:xfrm>
            <a:off x="1191789" y="2876303"/>
            <a:ext cx="191085" cy="22508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9C21AF6-0D20-AE47-AB9E-04B90000F2DC}"/>
              </a:ext>
            </a:extLst>
          </p:cNvPr>
          <p:cNvSpPr/>
          <p:nvPr/>
        </p:nvSpPr>
        <p:spPr>
          <a:xfrm>
            <a:off x="5924402" y="2802544"/>
            <a:ext cx="3049532" cy="351692"/>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ATGATTACAGATTACAGATTAG</a:t>
            </a:r>
          </a:p>
        </p:txBody>
      </p:sp>
      <p:sp>
        <p:nvSpPr>
          <p:cNvPr id="21" name="TextBox 20">
            <a:extLst>
              <a:ext uri="{FF2B5EF4-FFF2-40B4-BE49-F238E27FC236}">
                <a16:creationId xmlns:a16="http://schemas.microsoft.com/office/drawing/2014/main" id="{1004267E-191D-5C4B-8C2E-D796ED7E7321}"/>
              </a:ext>
            </a:extLst>
          </p:cNvPr>
          <p:cNvSpPr txBox="1"/>
          <p:nvPr/>
        </p:nvSpPr>
        <p:spPr>
          <a:xfrm>
            <a:off x="5310205" y="3688801"/>
            <a:ext cx="1498211" cy="646331"/>
          </a:xfrm>
          <a:prstGeom prst="rect">
            <a:avLst/>
          </a:prstGeom>
          <a:noFill/>
        </p:spPr>
        <p:txBody>
          <a:bodyPr wrap="square" rtlCol="0">
            <a:spAutoFit/>
          </a:bodyPr>
          <a:lstStyle/>
          <a:p>
            <a:pPr algn="ctr"/>
            <a:r>
              <a:rPr lang="en-US" dirty="0"/>
              <a:t>Transcription Start</a:t>
            </a:r>
          </a:p>
        </p:txBody>
      </p:sp>
      <p:sp>
        <p:nvSpPr>
          <p:cNvPr id="22" name="TextBox 21">
            <a:extLst>
              <a:ext uri="{FF2B5EF4-FFF2-40B4-BE49-F238E27FC236}">
                <a16:creationId xmlns:a16="http://schemas.microsoft.com/office/drawing/2014/main" id="{6B3318F6-A2C5-674F-88CA-C8D7C8F3E6F5}"/>
              </a:ext>
            </a:extLst>
          </p:cNvPr>
          <p:cNvSpPr txBox="1"/>
          <p:nvPr/>
        </p:nvSpPr>
        <p:spPr>
          <a:xfrm>
            <a:off x="8251788" y="3660670"/>
            <a:ext cx="1437250" cy="646331"/>
          </a:xfrm>
          <a:prstGeom prst="rect">
            <a:avLst/>
          </a:prstGeom>
          <a:noFill/>
        </p:spPr>
        <p:txBody>
          <a:bodyPr wrap="square" rtlCol="0">
            <a:spAutoFit/>
          </a:bodyPr>
          <a:lstStyle/>
          <a:p>
            <a:pPr algn="ctr"/>
            <a:r>
              <a:rPr lang="en-US" dirty="0"/>
              <a:t>Transcription Termination</a:t>
            </a:r>
          </a:p>
        </p:txBody>
      </p:sp>
      <p:sp>
        <p:nvSpPr>
          <p:cNvPr id="23" name="Up Arrow 22">
            <a:extLst>
              <a:ext uri="{FF2B5EF4-FFF2-40B4-BE49-F238E27FC236}">
                <a16:creationId xmlns:a16="http://schemas.microsoft.com/office/drawing/2014/main" id="{855C8BBC-8D41-964D-8CB1-67B8F11B86C7}"/>
              </a:ext>
            </a:extLst>
          </p:cNvPr>
          <p:cNvSpPr/>
          <p:nvPr/>
        </p:nvSpPr>
        <p:spPr>
          <a:xfrm>
            <a:off x="5996007" y="3210504"/>
            <a:ext cx="126609" cy="45016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Up Arrow 23">
            <a:extLst>
              <a:ext uri="{FF2B5EF4-FFF2-40B4-BE49-F238E27FC236}">
                <a16:creationId xmlns:a16="http://schemas.microsoft.com/office/drawing/2014/main" id="{148B7358-0AE6-3842-8D5E-8A5051461AB5}"/>
              </a:ext>
            </a:extLst>
          </p:cNvPr>
          <p:cNvSpPr/>
          <p:nvPr/>
        </p:nvSpPr>
        <p:spPr>
          <a:xfrm>
            <a:off x="8907109" y="3196440"/>
            <a:ext cx="126609" cy="45016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C1B30BDB-3188-0949-A826-FC7748DA41F9}"/>
              </a:ext>
            </a:extLst>
          </p:cNvPr>
          <p:cNvSpPr txBox="1"/>
          <p:nvPr/>
        </p:nvSpPr>
        <p:spPr>
          <a:xfrm>
            <a:off x="6358664" y="2201605"/>
            <a:ext cx="2330907" cy="646331"/>
          </a:xfrm>
          <a:prstGeom prst="rect">
            <a:avLst/>
          </a:prstGeom>
          <a:noFill/>
        </p:spPr>
        <p:txBody>
          <a:bodyPr wrap="square" rtlCol="0">
            <a:spAutoFit/>
          </a:bodyPr>
          <a:lstStyle/>
          <a:p>
            <a:pPr algn="ctr"/>
            <a:r>
              <a:rPr lang="en-US" dirty="0"/>
              <a:t>Protein Coding Sequence</a:t>
            </a:r>
          </a:p>
        </p:txBody>
      </p:sp>
      <p:sp>
        <p:nvSpPr>
          <p:cNvPr id="26" name="Left Arrow 25">
            <a:extLst>
              <a:ext uri="{FF2B5EF4-FFF2-40B4-BE49-F238E27FC236}">
                <a16:creationId xmlns:a16="http://schemas.microsoft.com/office/drawing/2014/main" id="{EF1E0BAF-1DED-3140-9EE2-36EA7EF88901}"/>
              </a:ext>
            </a:extLst>
          </p:cNvPr>
          <p:cNvSpPr/>
          <p:nvPr/>
        </p:nvSpPr>
        <p:spPr>
          <a:xfrm>
            <a:off x="6067589" y="2410440"/>
            <a:ext cx="619829" cy="11433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Left Arrow 26">
            <a:extLst>
              <a:ext uri="{FF2B5EF4-FFF2-40B4-BE49-F238E27FC236}">
                <a16:creationId xmlns:a16="http://schemas.microsoft.com/office/drawing/2014/main" id="{08DD1D62-42AC-D44E-8638-DF82F81DC1B1}"/>
              </a:ext>
            </a:extLst>
          </p:cNvPr>
          <p:cNvSpPr/>
          <p:nvPr/>
        </p:nvSpPr>
        <p:spPr>
          <a:xfrm rot="10800000">
            <a:off x="8336196" y="2410440"/>
            <a:ext cx="619829" cy="11433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a:extLst>
              <a:ext uri="{FF2B5EF4-FFF2-40B4-BE49-F238E27FC236}">
                <a16:creationId xmlns:a16="http://schemas.microsoft.com/office/drawing/2014/main" id="{E8E9EDBF-9D3A-9F4F-9D70-60ACA6A8C3BC}"/>
              </a:ext>
            </a:extLst>
          </p:cNvPr>
          <p:cNvSpPr/>
          <p:nvPr/>
        </p:nvSpPr>
        <p:spPr>
          <a:xfrm>
            <a:off x="1855230" y="4952327"/>
            <a:ext cx="8637278" cy="45720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Annotation: Labeling DNA sequence of an organism with its biological features</a:t>
            </a:r>
          </a:p>
        </p:txBody>
      </p:sp>
      <p:sp>
        <p:nvSpPr>
          <p:cNvPr id="31" name="Rectangle 30">
            <a:extLst>
              <a:ext uri="{FF2B5EF4-FFF2-40B4-BE49-F238E27FC236}">
                <a16:creationId xmlns:a16="http://schemas.microsoft.com/office/drawing/2014/main" id="{99513444-B7F6-B34B-A702-11B155B8F9D5}"/>
              </a:ext>
            </a:extLst>
          </p:cNvPr>
          <p:cNvSpPr/>
          <p:nvPr/>
        </p:nvSpPr>
        <p:spPr>
          <a:xfrm>
            <a:off x="5419412" y="2802542"/>
            <a:ext cx="624798" cy="351694"/>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dirty="0">
                <a:solidFill>
                  <a:schemeClr val="tx1"/>
                </a:solidFill>
              </a:rPr>
              <a:t>RBS</a:t>
            </a:r>
          </a:p>
        </p:txBody>
      </p:sp>
      <p:sp>
        <p:nvSpPr>
          <p:cNvPr id="4" name="Slide Number Placeholder 3">
            <a:extLst>
              <a:ext uri="{FF2B5EF4-FFF2-40B4-BE49-F238E27FC236}">
                <a16:creationId xmlns:a16="http://schemas.microsoft.com/office/drawing/2014/main" id="{692421F7-0B20-0C4F-AE11-A20E3E474FC5}"/>
              </a:ext>
            </a:extLst>
          </p:cNvPr>
          <p:cNvSpPr>
            <a:spLocks noGrp="1"/>
          </p:cNvSpPr>
          <p:nvPr>
            <p:ph type="sldNum" sz="quarter" idx="12"/>
          </p:nvPr>
        </p:nvSpPr>
        <p:spPr/>
        <p:txBody>
          <a:bodyPr/>
          <a:lstStyle/>
          <a:p>
            <a:fld id="{6592A84D-4AA4-46FC-ACFA-41E5AD4DBDB9}" type="slidenum">
              <a:rPr lang="en-US" smtClean="0"/>
              <a:t>9</a:t>
            </a:fld>
            <a:endParaRPr lang="en-US"/>
          </a:p>
        </p:txBody>
      </p:sp>
      <p:pic>
        <p:nvPicPr>
          <p:cNvPr id="18" name="Picture 17">
            <a:extLst>
              <a:ext uri="{FF2B5EF4-FFF2-40B4-BE49-F238E27FC236}">
                <a16:creationId xmlns:a16="http://schemas.microsoft.com/office/drawing/2014/main" id="{09D61752-43B8-3E45-9188-EFBF64309D93}"/>
              </a:ext>
            </a:extLst>
          </p:cNvPr>
          <p:cNvPicPr>
            <a:picLocks noChangeAspect="1"/>
          </p:cNvPicPr>
          <p:nvPr/>
        </p:nvPicPr>
        <p:blipFill rotWithShape="1">
          <a:blip r:embed="rId3"/>
          <a:srcRect l="20511" r="20414"/>
          <a:stretch/>
        </p:blipFill>
        <p:spPr>
          <a:xfrm>
            <a:off x="60253" y="1860445"/>
            <a:ext cx="1341778" cy="3967652"/>
          </a:xfrm>
          <a:prstGeom prst="rect">
            <a:avLst/>
          </a:prstGeom>
        </p:spPr>
      </p:pic>
      <p:sp>
        <p:nvSpPr>
          <p:cNvPr id="20" name="Curved Down Arrow 19">
            <a:extLst>
              <a:ext uri="{FF2B5EF4-FFF2-40B4-BE49-F238E27FC236}">
                <a16:creationId xmlns:a16="http://schemas.microsoft.com/office/drawing/2014/main" id="{C71CFE01-B6A0-EC4F-AB1E-B20BEEC5A5FE}"/>
              </a:ext>
            </a:extLst>
          </p:cNvPr>
          <p:cNvSpPr/>
          <p:nvPr/>
        </p:nvSpPr>
        <p:spPr>
          <a:xfrm rot="493048">
            <a:off x="1143006" y="2106490"/>
            <a:ext cx="1165049" cy="408245"/>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Rounded Rectangle 29">
            <a:extLst>
              <a:ext uri="{FF2B5EF4-FFF2-40B4-BE49-F238E27FC236}">
                <a16:creationId xmlns:a16="http://schemas.microsoft.com/office/drawing/2014/main" id="{9E0FAA54-E279-6540-B89C-6C51C1DAE42A}"/>
              </a:ext>
            </a:extLst>
          </p:cNvPr>
          <p:cNvSpPr/>
          <p:nvPr/>
        </p:nvSpPr>
        <p:spPr>
          <a:xfrm>
            <a:off x="60254" y="5914532"/>
            <a:ext cx="1664987" cy="434714"/>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DNA Sequence</a:t>
            </a:r>
          </a:p>
        </p:txBody>
      </p:sp>
    </p:spTree>
    <p:extLst>
      <p:ext uri="{BB962C8B-B14F-4D97-AF65-F5344CB8AC3E}">
        <p14:creationId xmlns:p14="http://schemas.microsoft.com/office/powerpoint/2010/main" val="11107356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35441</TotalTime>
  <Words>2984</Words>
  <Application>Microsoft Macintosh PowerPoint</Application>
  <PresentationFormat>Widescreen</PresentationFormat>
  <Paragraphs>530</Paragraphs>
  <Slides>43</Slides>
  <Notes>27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43</vt:i4>
      </vt:variant>
    </vt:vector>
  </HeadingPairs>
  <TitlesOfParts>
    <vt:vector size="49" baseType="lpstr">
      <vt:lpstr>Arial</vt:lpstr>
      <vt:lpstr>Calibri</vt:lpstr>
      <vt:lpstr>Calibri Light</vt:lpstr>
      <vt:lpstr>Cambria Math</vt:lpstr>
      <vt:lpstr>Courier</vt:lpstr>
      <vt:lpstr>Office Theme</vt:lpstr>
      <vt:lpstr>Homology Based Sequence Annotation Algorithms</vt:lpstr>
      <vt:lpstr>PowerPoint Presentation</vt:lpstr>
      <vt:lpstr>My Personal Journey Until Now</vt:lpstr>
      <vt:lpstr>My Career in a Nutshell</vt:lpstr>
      <vt:lpstr>Graduate Research Fellow at IACS (2017-Now)</vt:lpstr>
      <vt:lpstr>Research Contributions</vt:lpstr>
      <vt:lpstr>Research Impact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Deep Learning for Genomics</vt:lpstr>
      <vt:lpstr>PowerPoint Presentation</vt:lpstr>
      <vt:lpstr>Deep Learning for Genomics</vt:lpstr>
      <vt:lpstr>Deep Learning for Genomics</vt:lpstr>
      <vt:lpstr>Deep Learning for Genomics</vt:lpstr>
      <vt:lpstr>Deep Learning for Genomics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Mohammad R Amin</dc:creator>
  <cp:lastModifiedBy>Mohammad Ruhul Amin</cp:lastModifiedBy>
  <cp:revision>377</cp:revision>
  <dcterms:created xsi:type="dcterms:W3CDTF">2018-05-16T18:46:37Z</dcterms:created>
  <dcterms:modified xsi:type="dcterms:W3CDTF">2022-03-06T04:47:48Z</dcterms:modified>
</cp:coreProperties>
</file>