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89" r:id="rId2"/>
    <p:sldId id="262" r:id="rId3"/>
    <p:sldId id="258" r:id="rId4"/>
    <p:sldId id="315" r:id="rId5"/>
    <p:sldId id="257" r:id="rId6"/>
    <p:sldId id="263" r:id="rId7"/>
    <p:sldId id="264" r:id="rId8"/>
    <p:sldId id="286" r:id="rId9"/>
    <p:sldId id="283" r:id="rId10"/>
    <p:sldId id="266" r:id="rId11"/>
    <p:sldId id="267" r:id="rId12"/>
    <p:sldId id="316" r:id="rId13"/>
    <p:sldId id="268" r:id="rId14"/>
    <p:sldId id="272" r:id="rId15"/>
    <p:sldId id="273" r:id="rId16"/>
    <p:sldId id="317" r:id="rId17"/>
    <p:sldId id="323" r:id="rId18"/>
    <p:sldId id="311" r:id="rId19"/>
    <p:sldId id="312" r:id="rId20"/>
    <p:sldId id="324" r:id="rId21"/>
    <p:sldId id="321" r:id="rId22"/>
    <p:sldId id="322" r:id="rId23"/>
    <p:sldId id="318" r:id="rId24"/>
    <p:sldId id="280" r:id="rId25"/>
    <p:sldId id="282" r:id="rId26"/>
    <p:sldId id="319" r:id="rId27"/>
    <p:sldId id="269" r:id="rId28"/>
    <p:sldId id="274" r:id="rId29"/>
    <p:sldId id="275" r:id="rId30"/>
    <p:sldId id="277" r:id="rId31"/>
    <p:sldId id="270" r:id="rId32"/>
    <p:sldId id="278" r:id="rId33"/>
    <p:sldId id="279" r:id="rId34"/>
    <p:sldId id="276" r:id="rId35"/>
    <p:sldId id="28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31"/>
    <p:restoredTop sz="80084"/>
  </p:normalViewPr>
  <p:slideViewPr>
    <p:cSldViewPr snapToGrid="0" snapToObjects="1">
      <p:cViewPr varScale="1">
        <p:scale>
          <a:sx n="133" d="100"/>
          <a:sy n="133" d="100"/>
        </p:scale>
        <p:origin x="3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B6A35-499F-BF4B-99FB-B4C2889496A4}" type="datetimeFigureOut">
              <a:rPr lang="en-AE" smtClean="0"/>
              <a:t>14/12/2024</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BB121-E249-D94B-83B8-70449C03760E}" type="slidenum">
              <a:rPr lang="en-AE" smtClean="0"/>
              <a:t>‹#›</a:t>
            </a:fld>
            <a:endParaRPr lang="en-AE"/>
          </a:p>
        </p:txBody>
      </p:sp>
    </p:spTree>
    <p:extLst>
      <p:ext uri="{BB962C8B-B14F-4D97-AF65-F5344CB8AC3E}">
        <p14:creationId xmlns:p14="http://schemas.microsoft.com/office/powerpoint/2010/main" val="1477375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E" dirty="0"/>
              <a:t>This talk is based on two separate works one with VK, and another with AM, JPM, and MS where the notion of a Rugged PRP was developed in parallel in these two works.</a:t>
            </a:r>
          </a:p>
        </p:txBody>
      </p:sp>
      <p:sp>
        <p:nvSpPr>
          <p:cNvPr id="4" name="Slide Number Placeholder 3"/>
          <p:cNvSpPr>
            <a:spLocks noGrp="1"/>
          </p:cNvSpPr>
          <p:nvPr>
            <p:ph type="sldNum" sz="quarter" idx="5"/>
          </p:nvPr>
        </p:nvSpPr>
        <p:spPr/>
        <p:txBody>
          <a:bodyPr/>
          <a:lstStyle/>
          <a:p>
            <a:fld id="{30DBB121-E249-D94B-83B8-70449C03760E}" type="slidenum">
              <a:rPr lang="en-AE" smtClean="0"/>
              <a:t>1</a:t>
            </a:fld>
            <a:endParaRPr lang="en-AE"/>
          </a:p>
        </p:txBody>
      </p:sp>
    </p:spTree>
    <p:extLst>
      <p:ext uri="{BB962C8B-B14F-4D97-AF65-F5344CB8AC3E}">
        <p14:creationId xmlns:p14="http://schemas.microsoft.com/office/powerpoint/2010/main" val="3292111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E" dirty="0"/>
              <a:t>Let’s now see a construction for a Rugged PRP</a:t>
            </a:r>
          </a:p>
          <a:p>
            <a:endParaRPr lang="en-AE" dirty="0"/>
          </a:p>
          <a:p>
            <a:r>
              <a:rPr lang="en-AE" dirty="0"/>
              <a:t>The PIV construction, shown here,  yields a VL tweakable cipher that is a strong PRP. It requies three layers of processing consisting of two FIL tweakable ciphers with large tweaks and a VOL-PRF which can be instantiated using Counter mode.</a:t>
            </a:r>
          </a:p>
        </p:txBody>
      </p:sp>
      <p:sp>
        <p:nvSpPr>
          <p:cNvPr id="4" name="Slide Number Placeholder 3"/>
          <p:cNvSpPr>
            <a:spLocks noGrp="1"/>
          </p:cNvSpPr>
          <p:nvPr>
            <p:ph type="sldNum" sz="quarter" idx="5"/>
          </p:nvPr>
        </p:nvSpPr>
        <p:spPr/>
        <p:txBody>
          <a:bodyPr/>
          <a:lstStyle/>
          <a:p>
            <a:fld id="{30DBB121-E249-D94B-83B8-70449C03760E}" type="slidenum">
              <a:rPr lang="en-AE" smtClean="0"/>
              <a:t>10</a:t>
            </a:fld>
            <a:endParaRPr lang="en-AE"/>
          </a:p>
        </p:txBody>
      </p:sp>
    </p:spTree>
    <p:extLst>
      <p:ext uri="{BB962C8B-B14F-4D97-AF65-F5344CB8AC3E}">
        <p14:creationId xmlns:p14="http://schemas.microsoft.com/office/powerpoint/2010/main" val="2834568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Truncating the third layer from PIV yields the UIV construction. It does not suffice for a Strong PRP but it can be shown to be a secure Rugged PRP.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can be instantiated with GCM components, in which case its performance is very similar to GCM-SIV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it is closely related to GCM-RUP by Ashur, </a:t>
            </a:r>
            <a:r>
              <a:rPr lang="en-US" dirty="0" err="1"/>
              <a:t>Luyks</a:t>
            </a:r>
            <a:r>
              <a:rPr lang="en-US" dirty="0"/>
              <a:t>, and </a:t>
            </a:r>
            <a:r>
              <a:rPr lang="en-US" dirty="0" err="1"/>
              <a:t>Dunkelmann</a:t>
            </a:r>
            <a:r>
              <a:rPr lang="en-US" dirty="0"/>
              <a:t> from 2017, but more on that later on. </a:t>
            </a:r>
          </a:p>
          <a:p>
            <a:endParaRPr lang="en-AE" dirty="0"/>
          </a:p>
          <a:p>
            <a:endParaRPr lang="en-AE" dirty="0"/>
          </a:p>
        </p:txBody>
      </p:sp>
      <p:sp>
        <p:nvSpPr>
          <p:cNvPr id="4" name="Slide Number Placeholder 3"/>
          <p:cNvSpPr>
            <a:spLocks noGrp="1"/>
          </p:cNvSpPr>
          <p:nvPr>
            <p:ph type="sldNum" sz="quarter" idx="5"/>
          </p:nvPr>
        </p:nvSpPr>
        <p:spPr/>
        <p:txBody>
          <a:bodyPr/>
          <a:lstStyle/>
          <a:p>
            <a:fld id="{30DBB121-E249-D94B-83B8-70449C03760E}" type="slidenum">
              <a:rPr lang="en-AE" smtClean="0"/>
              <a:t>11</a:t>
            </a:fld>
            <a:endParaRPr lang="en-AE"/>
          </a:p>
        </p:txBody>
      </p:sp>
    </p:spTree>
    <p:extLst>
      <p:ext uri="{BB962C8B-B14F-4D97-AF65-F5344CB8AC3E}">
        <p14:creationId xmlns:p14="http://schemas.microsoft.com/office/powerpoint/2010/main" val="3570259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7F7C3-9E6B-3C4C-6FEB-8F89FA717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3CD87E-1865-1E20-5009-42618C3D3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0891EA-5454-C3DE-8692-FDCB14512917}"/>
              </a:ext>
            </a:extLst>
          </p:cNvPr>
          <p:cNvSpPr>
            <a:spLocks noGrp="1"/>
          </p:cNvSpPr>
          <p:nvPr>
            <p:ph type="body" idx="1"/>
          </p:nvPr>
        </p:nvSpPr>
        <p:spPr/>
        <p:txBody>
          <a:bodyPr/>
          <a:lstStyle/>
          <a:p>
            <a:r>
              <a:rPr lang="en-AE" dirty="0"/>
              <a:t>3 round feistel is not just a PRP but an RPRP!</a:t>
            </a:r>
          </a:p>
        </p:txBody>
      </p:sp>
      <p:sp>
        <p:nvSpPr>
          <p:cNvPr id="4" name="Slide Number Placeholder 3">
            <a:extLst>
              <a:ext uri="{FF2B5EF4-FFF2-40B4-BE49-F238E27FC236}">
                <a16:creationId xmlns:a16="http://schemas.microsoft.com/office/drawing/2014/main" id="{E7DC6B04-A21B-C894-052F-75FC5C5C4606}"/>
              </a:ext>
            </a:extLst>
          </p:cNvPr>
          <p:cNvSpPr>
            <a:spLocks noGrp="1"/>
          </p:cNvSpPr>
          <p:nvPr>
            <p:ph type="sldNum" sz="quarter" idx="5"/>
          </p:nvPr>
        </p:nvSpPr>
        <p:spPr/>
        <p:txBody>
          <a:bodyPr/>
          <a:lstStyle/>
          <a:p>
            <a:fld id="{30DBB121-E249-D94B-83B8-70449C03760E}" type="slidenum">
              <a:rPr lang="en-AE" smtClean="0"/>
              <a:t>12</a:t>
            </a:fld>
            <a:endParaRPr lang="en-AE"/>
          </a:p>
        </p:txBody>
      </p:sp>
    </p:spTree>
    <p:extLst>
      <p:ext uri="{BB962C8B-B14F-4D97-AF65-F5344CB8AC3E}">
        <p14:creationId xmlns:p14="http://schemas.microsoft.com/office/powerpoint/2010/main" val="2487220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E" sz="1200" b="0" i="0" u="none" strike="noStrike" kern="1200" cap="none" spc="0" normalizeH="0" baseline="0" noProof="0" dirty="0">
                <a:ln>
                  <a:noFill/>
                </a:ln>
                <a:solidFill>
                  <a:prstClr val="black"/>
                </a:solidFill>
                <a:effectLst/>
                <a:uLnTx/>
                <a:uFillTx/>
                <a:latin typeface="+mn-lt"/>
                <a:ea typeface="+mn-ea"/>
                <a:cs typeface="+mn-cs"/>
              </a:rPr>
              <a:t>OK so what’s a Rugged PRP good for? For one thing we can easily turn them in AEAD schemes.</a:t>
            </a:r>
          </a:p>
          <a:p>
            <a:endParaRPr lang="en-AE" dirty="0"/>
          </a:p>
        </p:txBody>
      </p:sp>
      <p:sp>
        <p:nvSpPr>
          <p:cNvPr id="4" name="Slide Number Placeholder 3"/>
          <p:cNvSpPr>
            <a:spLocks noGrp="1"/>
          </p:cNvSpPr>
          <p:nvPr>
            <p:ph type="sldNum" sz="quarter" idx="5"/>
          </p:nvPr>
        </p:nvSpPr>
        <p:spPr/>
        <p:txBody>
          <a:bodyPr/>
          <a:lstStyle/>
          <a:p>
            <a:fld id="{30DBB121-E249-D94B-83B8-70449C03760E}" type="slidenum">
              <a:rPr lang="en-AE" smtClean="0"/>
              <a:t>13</a:t>
            </a:fld>
            <a:endParaRPr lang="en-AE"/>
          </a:p>
        </p:txBody>
      </p:sp>
    </p:spTree>
    <p:extLst>
      <p:ext uri="{BB962C8B-B14F-4D97-AF65-F5344CB8AC3E}">
        <p14:creationId xmlns:p14="http://schemas.microsoft.com/office/powerpoint/2010/main" val="221597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remember that a Rugged PRP is a tweakable cipher, and the problem of turning a cipher into AEAD was already considered in the encode-then-encipher paradigm by </a:t>
            </a:r>
            <a:r>
              <a:rPr lang="en-US" dirty="0" err="1"/>
              <a:t>Bellare</a:t>
            </a:r>
            <a:r>
              <a:rPr lang="en-US" dirty="0"/>
              <a:t> and </a:t>
            </a:r>
            <a:r>
              <a:rPr lang="en-US" dirty="0" err="1"/>
              <a:t>Rogaway</a:t>
            </a:r>
            <a:r>
              <a:rPr lang="en-US" dirty="0"/>
              <a:t> which was later revisited by Shrimpton and </a:t>
            </a:r>
            <a:r>
              <a:rPr lang="en-US" dirty="0" err="1"/>
              <a:t>Terashima</a:t>
            </a:r>
            <a:r>
              <a:rPr lang="en-US" dirty="0"/>
              <a:t>. However, whereas prior treatments required the cipher to be a Strong PRPs we will make do with just a Rugged PRP.</a:t>
            </a:r>
          </a:p>
          <a:p>
            <a:endParaRPr lang="en-US" dirty="0"/>
          </a:p>
          <a:p>
            <a:r>
              <a:rPr lang="en-US" dirty="0"/>
              <a:t>So in our first construction, the </a:t>
            </a:r>
            <a:r>
              <a:rPr lang="en-US" dirty="0" err="1"/>
              <a:t>EtE</a:t>
            </a:r>
            <a:r>
              <a:rPr lang="en-US" dirty="0"/>
              <a:t> transform, we simply place the nonce and header in the tweak and set the left input to a fixed string of zeros.</a:t>
            </a:r>
          </a:p>
          <a:p>
            <a:endParaRPr lang="en-US" dirty="0"/>
          </a:p>
          <a:p>
            <a:r>
              <a:rPr lang="en-US" dirty="0"/>
              <a:t>To decrypt we then simply apply the deciphering algorithm and check that the left output is equal to the all-zero string. The crucial aspect is that the redundant bits need to be placed in the left input.</a:t>
            </a:r>
          </a:p>
          <a:p>
            <a:endParaRPr lang="en-US" dirty="0"/>
          </a:p>
          <a:p>
            <a:r>
              <a:rPr lang="en-US" dirty="0"/>
              <a:t>Not only does this yield a secure AEAD scheme but it is also misuse-resistant!</a:t>
            </a:r>
          </a:p>
        </p:txBody>
      </p:sp>
      <p:sp>
        <p:nvSpPr>
          <p:cNvPr id="4" name="Slide Number Placeholder 3"/>
          <p:cNvSpPr>
            <a:spLocks noGrp="1"/>
          </p:cNvSpPr>
          <p:nvPr>
            <p:ph type="sldNum" sz="quarter" idx="5"/>
          </p:nvPr>
        </p:nvSpPr>
        <p:spPr/>
        <p:txBody>
          <a:bodyPr/>
          <a:lstStyle/>
          <a:p>
            <a:fld id="{30DBB121-E249-D94B-83B8-70449C03760E}" type="slidenum">
              <a:rPr lang="en-AE" smtClean="0"/>
              <a:t>14</a:t>
            </a:fld>
            <a:endParaRPr lang="en-AE"/>
          </a:p>
        </p:txBody>
      </p:sp>
    </p:spTree>
    <p:extLst>
      <p:ext uri="{BB962C8B-B14F-4D97-AF65-F5344CB8AC3E}">
        <p14:creationId xmlns:p14="http://schemas.microsoft.com/office/powerpoint/2010/main" val="1325407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Now the asymmetry in the security of Rugged PRPs prompts us to consider an alternative construction, the </a:t>
            </a:r>
            <a:r>
              <a:rPr lang="en-US" dirty="0" err="1"/>
              <a:t>EtD</a:t>
            </a:r>
            <a:r>
              <a:rPr lang="en-US" dirty="0"/>
              <a:t> transform, where we use deciphering to encrypt and enciphering to decrypt.</a:t>
            </a:r>
          </a:p>
          <a:p>
            <a:pPr marL="171450" indent="-171450">
              <a:buFontTx/>
              <a:buChar char="-"/>
            </a:pPr>
            <a:endParaRPr lang="en-US" dirty="0"/>
          </a:p>
          <a:p>
            <a:pPr marL="171450" indent="-171450">
              <a:buFontTx/>
              <a:buChar char="-"/>
            </a:pPr>
            <a:r>
              <a:rPr lang="en-US" dirty="0"/>
              <a:t>Recall that RPRP security prohibits us from repeating the left input to the deciphering algorithm and thus the NONCE is the only plausible candidate! But in this case the REDUNDANT bits can go in the RIGHT input.</a:t>
            </a:r>
          </a:p>
          <a:p>
            <a:pPr marL="171450" indent="-171450">
              <a:buFontTx/>
              <a:buChar char="-"/>
            </a:pPr>
            <a:endParaRPr lang="en-US" dirty="0"/>
          </a:p>
          <a:p>
            <a:pPr marL="171450" indent="-171450">
              <a:buFontTx/>
              <a:buChar char="-"/>
            </a:pPr>
            <a:r>
              <a:rPr lang="en-US" dirty="0"/>
              <a:t>Decryption proceeds in the natural way, AND this CONSTRUCTION yields a scheme that beyond standard AEAD security it is also secure under the release of unverified plaintext</a:t>
            </a:r>
          </a:p>
          <a:p>
            <a:pPr marL="171450" indent="-171450">
              <a:buFontTx/>
              <a:buChar char="-"/>
            </a:pPr>
            <a:endParaRPr lang="en-US" dirty="0"/>
          </a:p>
          <a:p>
            <a:pPr marL="171450" indent="-171450">
              <a:buFontTx/>
              <a:buChar char="-"/>
            </a:pPr>
            <a:r>
              <a:rPr lang="en-US" dirty="0"/>
              <a:t>When </a:t>
            </a:r>
            <a:r>
              <a:rPr lang="en-US" dirty="0" err="1"/>
              <a:t>instantiatied</a:t>
            </a:r>
            <a:r>
              <a:rPr lang="en-US" dirty="0"/>
              <a:t> with GCM-UIV we recover the GCM-RUP scheme from [ADL17]</a:t>
            </a:r>
          </a:p>
          <a:p>
            <a:pPr marL="171450" indent="-171450">
              <a:buFontTx/>
              <a:buChar char="-"/>
            </a:pPr>
            <a:endParaRPr lang="en-US" dirty="0"/>
          </a:p>
          <a:p>
            <a:pPr marL="171450" indent="-171450">
              <a:buFontTx/>
              <a:buChar char="-"/>
            </a:pPr>
            <a:r>
              <a:rPr lang="en-US" dirty="0"/>
              <a:t>However we can instantiate </a:t>
            </a:r>
            <a:r>
              <a:rPr lang="en-US" dirty="0" err="1"/>
              <a:t>EtD</a:t>
            </a:r>
            <a:r>
              <a:rPr lang="en-US" dirty="0"/>
              <a:t> a bit differently </a:t>
            </a:r>
            <a:r>
              <a:rPr lang="en-US" dirty="0" err="1"/>
              <a:t>inorder</a:t>
            </a:r>
            <a:r>
              <a:rPr lang="en-US" dirty="0"/>
              <a:t> to reduce the ciphertext expansion. Essentially, we can get rid of the zero bits and use the NONCE itself for AUTHENTICATION, which gives us RUP-secure AEAD scheme with more compact ciphertexts than GCM-RUP</a:t>
            </a:r>
          </a:p>
        </p:txBody>
      </p:sp>
      <p:sp>
        <p:nvSpPr>
          <p:cNvPr id="4" name="Slide Number Placeholder 3"/>
          <p:cNvSpPr>
            <a:spLocks noGrp="1"/>
          </p:cNvSpPr>
          <p:nvPr>
            <p:ph type="sldNum" sz="quarter" idx="5"/>
          </p:nvPr>
        </p:nvSpPr>
        <p:spPr/>
        <p:txBody>
          <a:bodyPr/>
          <a:lstStyle/>
          <a:p>
            <a:fld id="{30DBB121-E249-D94B-83B8-70449C03760E}" type="slidenum">
              <a:rPr lang="en-AE" smtClean="0"/>
              <a:t>15</a:t>
            </a:fld>
            <a:endParaRPr lang="en-AE"/>
          </a:p>
        </p:txBody>
      </p:sp>
    </p:spTree>
    <p:extLst>
      <p:ext uri="{BB962C8B-B14F-4D97-AF65-F5344CB8AC3E}">
        <p14:creationId xmlns:p14="http://schemas.microsoft.com/office/powerpoint/2010/main" val="3877519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E" dirty="0"/>
              <a:t>Finally RPRPs are very relevant in the context of Tor.</a:t>
            </a:r>
          </a:p>
        </p:txBody>
      </p:sp>
      <p:sp>
        <p:nvSpPr>
          <p:cNvPr id="4" name="Slide Number Placeholder 3"/>
          <p:cNvSpPr>
            <a:spLocks noGrp="1"/>
          </p:cNvSpPr>
          <p:nvPr>
            <p:ph type="sldNum" sz="quarter" idx="5"/>
          </p:nvPr>
        </p:nvSpPr>
        <p:spPr/>
        <p:txBody>
          <a:bodyPr/>
          <a:lstStyle/>
          <a:p>
            <a:fld id="{30DBB121-E249-D94B-83B8-70449C03760E}" type="slidenum">
              <a:rPr lang="en-AE" smtClean="0"/>
              <a:t>16</a:t>
            </a:fld>
            <a:endParaRPr lang="en-AE"/>
          </a:p>
        </p:txBody>
      </p:sp>
    </p:spTree>
    <p:extLst>
      <p:ext uri="{BB962C8B-B14F-4D97-AF65-F5344CB8AC3E}">
        <p14:creationId xmlns:p14="http://schemas.microsoft.com/office/powerpoint/2010/main" val="630879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30DBB121-E249-D94B-83B8-70449C03760E}" type="slidenum">
              <a:rPr lang="en-AE" smtClean="0"/>
              <a:t>17</a:t>
            </a:fld>
            <a:endParaRPr lang="en-AE"/>
          </a:p>
        </p:txBody>
      </p:sp>
    </p:spTree>
    <p:extLst>
      <p:ext uri="{BB962C8B-B14F-4D97-AF65-F5344CB8AC3E}">
        <p14:creationId xmlns:p14="http://schemas.microsoft.com/office/powerpoint/2010/main" val="2355068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30DBB121-E249-D94B-83B8-70449C03760E}" type="slidenum">
              <a:rPr lang="en-AE" smtClean="0"/>
              <a:t>18</a:t>
            </a:fld>
            <a:endParaRPr lang="en-AE"/>
          </a:p>
        </p:txBody>
      </p:sp>
    </p:spTree>
    <p:extLst>
      <p:ext uri="{BB962C8B-B14F-4D97-AF65-F5344CB8AC3E}">
        <p14:creationId xmlns:p14="http://schemas.microsoft.com/office/powerpoint/2010/main" val="1160256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clear separation between security and </a:t>
            </a:r>
            <a:r>
              <a:rPr lang="en-US" dirty="0" err="1"/>
              <a:t>fucntionality</a:t>
            </a:r>
            <a:endParaRPr lang="en-US" dirty="0"/>
          </a:p>
          <a:p>
            <a:endParaRPr lang="en-US" dirty="0"/>
          </a:p>
          <a:p>
            <a:r>
              <a:rPr lang="en-US" dirty="0"/>
              <a:t>The support predicate is agnostic as to how we represent the ciphertexts and in particular we can use the nonces used during encryption to identify each ciphertext, then informally what is required from the NSP is that it faithfully reflects the support predicate logic over the nonces.</a:t>
            </a:r>
          </a:p>
          <a:p>
            <a:endParaRPr lang="en-US" dirty="0"/>
          </a:p>
          <a:p>
            <a:endParaRPr lang="en-US" dirty="0"/>
          </a:p>
          <a:p>
            <a:r>
              <a:rPr lang="en-US" dirty="0"/>
              <a:t>A protocol designer B</a:t>
            </a:r>
            <a:r>
              <a:rPr lang="en-AE" dirty="0"/>
              <a:t>est-possible security for that support predicate</a:t>
            </a:r>
          </a:p>
        </p:txBody>
      </p:sp>
      <p:sp>
        <p:nvSpPr>
          <p:cNvPr id="4" name="Slide Number Placeholder 3"/>
          <p:cNvSpPr>
            <a:spLocks noGrp="1"/>
          </p:cNvSpPr>
          <p:nvPr>
            <p:ph type="sldNum" sz="quarter" idx="5"/>
          </p:nvPr>
        </p:nvSpPr>
        <p:spPr/>
        <p:txBody>
          <a:bodyPr/>
          <a:lstStyle/>
          <a:p>
            <a:fld id="{30DBB121-E249-D94B-83B8-70449C03760E}" type="slidenum">
              <a:rPr lang="en-AE" smtClean="0"/>
              <a:t>19</a:t>
            </a:fld>
            <a:endParaRPr lang="en-AE"/>
          </a:p>
        </p:txBody>
      </p:sp>
    </p:spTree>
    <p:extLst>
      <p:ext uri="{BB962C8B-B14F-4D97-AF65-F5344CB8AC3E}">
        <p14:creationId xmlns:p14="http://schemas.microsoft.com/office/powerpoint/2010/main" val="122152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E" dirty="0"/>
              <a:t>I’ll start by defining RPRPs and describing a construction.</a:t>
            </a:r>
          </a:p>
          <a:p>
            <a:endParaRPr lang="en-AE" dirty="0"/>
          </a:p>
          <a:p>
            <a:r>
              <a:rPr lang="en-US" dirty="0"/>
              <a:t>T</a:t>
            </a:r>
            <a:r>
              <a:rPr lang="en-AE" dirty="0"/>
              <a:t>hen I’ll show how we can turn a Rugged PRP into an AEAD with differing security properties.</a:t>
            </a:r>
          </a:p>
          <a:p>
            <a:endParaRPr lang="en-AE" dirty="0"/>
          </a:p>
          <a:p>
            <a:r>
              <a:rPr lang="en-AE" dirty="0"/>
              <a:t>I’ll introduce a generalisation of AEAD called Nonce-Set AEAD, how it can be constructed from RPRPs, and its application to Order-resilient Channels.</a:t>
            </a:r>
          </a:p>
          <a:p>
            <a:endParaRPr lang="en-AE" dirty="0"/>
          </a:p>
          <a:p>
            <a:r>
              <a:rPr lang="en-AE" dirty="0"/>
              <a:t>Very briefly I’ll outline how Tor can benefit from Rugged PRPs.</a:t>
            </a:r>
          </a:p>
        </p:txBody>
      </p:sp>
      <p:sp>
        <p:nvSpPr>
          <p:cNvPr id="4" name="Slide Number Placeholder 3"/>
          <p:cNvSpPr>
            <a:spLocks noGrp="1"/>
          </p:cNvSpPr>
          <p:nvPr>
            <p:ph type="sldNum" sz="quarter" idx="5"/>
          </p:nvPr>
        </p:nvSpPr>
        <p:spPr/>
        <p:txBody>
          <a:bodyPr/>
          <a:lstStyle/>
          <a:p>
            <a:fld id="{30DBB121-E249-D94B-83B8-70449C03760E}" type="slidenum">
              <a:rPr lang="en-AE" smtClean="0"/>
              <a:t>2</a:t>
            </a:fld>
            <a:endParaRPr lang="en-AE"/>
          </a:p>
        </p:txBody>
      </p:sp>
    </p:spTree>
    <p:extLst>
      <p:ext uri="{BB962C8B-B14F-4D97-AF65-F5344CB8AC3E}">
        <p14:creationId xmlns:p14="http://schemas.microsoft.com/office/powerpoint/2010/main" val="2246999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30DBB121-E249-D94B-83B8-70449C03760E}" type="slidenum">
              <a:rPr lang="en-AE" smtClean="0"/>
              <a:t>20</a:t>
            </a:fld>
            <a:endParaRPr lang="en-AE"/>
          </a:p>
        </p:txBody>
      </p:sp>
    </p:spTree>
    <p:extLst>
      <p:ext uri="{BB962C8B-B14F-4D97-AF65-F5344CB8AC3E}">
        <p14:creationId xmlns:p14="http://schemas.microsoft.com/office/powerpoint/2010/main" val="3623916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 </a:t>
            </a:r>
            <a:r>
              <a:rPr lang="en-US" dirty="0" err="1"/>
              <a:t>init</a:t>
            </a:r>
            <a:r>
              <a:rPr lang="en-US" dirty="0"/>
              <a:t> to random and gets last T used</a:t>
            </a:r>
          </a:p>
          <a:p>
            <a:pPr marL="171450" indent="-171450">
              <a:buFontTx/>
              <a:buChar char="-"/>
            </a:pPr>
            <a:endParaRPr lang="en-US" dirty="0"/>
          </a:p>
          <a:p>
            <a:pPr marL="171450" indent="-171450">
              <a:buFontTx/>
              <a:buChar char="-"/>
            </a:pPr>
            <a:r>
              <a:rPr lang="en-US" dirty="0"/>
              <a:t>Deciphering to encrypt and enciphering to decrypt – explain in next slide</a:t>
            </a:r>
          </a:p>
        </p:txBody>
      </p:sp>
      <p:sp>
        <p:nvSpPr>
          <p:cNvPr id="4" name="Slide Number Placeholder 3"/>
          <p:cNvSpPr>
            <a:spLocks noGrp="1"/>
          </p:cNvSpPr>
          <p:nvPr>
            <p:ph type="sldNum" sz="quarter" idx="5"/>
          </p:nvPr>
        </p:nvSpPr>
        <p:spPr/>
        <p:txBody>
          <a:bodyPr/>
          <a:lstStyle/>
          <a:p>
            <a:fld id="{30DBB121-E249-D94B-83B8-70449C03760E}" type="slidenum">
              <a:rPr lang="en-AE" smtClean="0"/>
              <a:t>21</a:t>
            </a:fld>
            <a:endParaRPr lang="en-AE"/>
          </a:p>
        </p:txBody>
      </p:sp>
    </p:spTree>
    <p:extLst>
      <p:ext uri="{BB962C8B-B14F-4D97-AF65-F5344CB8AC3E}">
        <p14:creationId xmlns:p14="http://schemas.microsoft.com/office/powerpoint/2010/main" val="2524348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Tag j used in layer j – unlike forward direction</a:t>
            </a:r>
          </a:p>
          <a:p>
            <a:pPr marL="171450" indent="-171450">
              <a:buFontTx/>
              <a:buChar char="-"/>
            </a:pPr>
            <a:endParaRPr lang="en-US" dirty="0"/>
          </a:p>
          <a:p>
            <a:pPr marL="171450" indent="-171450">
              <a:buFontTx/>
              <a:buChar char="-"/>
            </a:pPr>
            <a:r>
              <a:rPr lang="en-US" dirty="0"/>
              <a:t>OP-Dec should return source of cell</a:t>
            </a:r>
          </a:p>
          <a:p>
            <a:pPr marL="171450" indent="-171450">
              <a:buFontTx/>
              <a:buChar char="-"/>
            </a:pPr>
            <a:endParaRPr lang="en-US" dirty="0"/>
          </a:p>
          <a:p>
            <a:pPr marL="171450" indent="-171450">
              <a:buFontTx/>
              <a:buChar char="-"/>
            </a:pPr>
            <a:r>
              <a:rPr lang="en-US" dirty="0"/>
              <a:t>Enciphering is always on the wire</a:t>
            </a:r>
          </a:p>
        </p:txBody>
      </p:sp>
      <p:sp>
        <p:nvSpPr>
          <p:cNvPr id="4" name="Slide Number Placeholder 3"/>
          <p:cNvSpPr>
            <a:spLocks noGrp="1"/>
          </p:cNvSpPr>
          <p:nvPr>
            <p:ph type="sldNum" sz="quarter" idx="5"/>
          </p:nvPr>
        </p:nvSpPr>
        <p:spPr/>
        <p:txBody>
          <a:bodyPr/>
          <a:lstStyle/>
          <a:p>
            <a:fld id="{30DBB121-E249-D94B-83B8-70449C03760E}" type="slidenum">
              <a:rPr lang="en-AE" smtClean="0"/>
              <a:t>22</a:t>
            </a:fld>
            <a:endParaRPr lang="en-AE"/>
          </a:p>
        </p:txBody>
      </p:sp>
    </p:spTree>
    <p:extLst>
      <p:ext uri="{BB962C8B-B14F-4D97-AF65-F5344CB8AC3E}">
        <p14:creationId xmlns:p14="http://schemas.microsoft.com/office/powerpoint/2010/main" val="3827723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E" dirty="0"/>
              <a:t>Sawtooth behaviour due to splitting the message in fixed-size chunks</a:t>
            </a:r>
          </a:p>
        </p:txBody>
      </p:sp>
      <p:sp>
        <p:nvSpPr>
          <p:cNvPr id="4" name="Slide Number Placeholder 3"/>
          <p:cNvSpPr>
            <a:spLocks noGrp="1"/>
          </p:cNvSpPr>
          <p:nvPr>
            <p:ph type="sldNum" sz="quarter" idx="5"/>
          </p:nvPr>
        </p:nvSpPr>
        <p:spPr/>
        <p:txBody>
          <a:bodyPr/>
          <a:lstStyle/>
          <a:p>
            <a:fld id="{30DBB121-E249-D94B-83B8-70449C03760E}" type="slidenum">
              <a:rPr lang="en-AE" smtClean="0"/>
              <a:t>23</a:t>
            </a:fld>
            <a:endParaRPr lang="en-AE"/>
          </a:p>
        </p:txBody>
      </p:sp>
    </p:spTree>
    <p:extLst>
      <p:ext uri="{BB962C8B-B14F-4D97-AF65-F5344CB8AC3E}">
        <p14:creationId xmlns:p14="http://schemas.microsoft.com/office/powerpoint/2010/main" val="2557980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E" dirty="0"/>
              <a:t>We believe Nonce-Set AEAD draws the right abstraction boundary as the main building block for constructing Order-Resilient Channels. </a:t>
            </a:r>
          </a:p>
          <a:p>
            <a:endParaRPr lang="en-AE" dirty="0"/>
          </a:p>
          <a:p>
            <a:r>
              <a:rPr lang="en-AE" dirty="0"/>
              <a:t>2nd bullet – UIV was considered and dismissed by ShrTer and was somewhat implicit in GCM-RUP but never </a:t>
            </a:r>
          </a:p>
        </p:txBody>
      </p:sp>
      <p:sp>
        <p:nvSpPr>
          <p:cNvPr id="4" name="Slide Number Placeholder 3"/>
          <p:cNvSpPr>
            <a:spLocks noGrp="1"/>
          </p:cNvSpPr>
          <p:nvPr>
            <p:ph type="sldNum" sz="quarter" idx="5"/>
          </p:nvPr>
        </p:nvSpPr>
        <p:spPr/>
        <p:txBody>
          <a:bodyPr/>
          <a:lstStyle/>
          <a:p>
            <a:fld id="{30DBB121-E249-D94B-83B8-70449C03760E}" type="slidenum">
              <a:rPr lang="en-AE" smtClean="0"/>
              <a:t>25</a:t>
            </a:fld>
            <a:endParaRPr lang="en-AE"/>
          </a:p>
        </p:txBody>
      </p:sp>
    </p:spTree>
    <p:extLst>
      <p:ext uri="{BB962C8B-B14F-4D97-AF65-F5344CB8AC3E}">
        <p14:creationId xmlns:p14="http://schemas.microsoft.com/office/powerpoint/2010/main" val="2355068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30DBB121-E249-D94B-83B8-70449C03760E}" type="slidenum">
              <a:rPr lang="en-AE" smtClean="0"/>
              <a:t>26</a:t>
            </a:fld>
            <a:endParaRPr lang="en-AE"/>
          </a:p>
        </p:txBody>
      </p:sp>
    </p:spTree>
    <p:extLst>
      <p:ext uri="{BB962C8B-B14F-4D97-AF65-F5344CB8AC3E}">
        <p14:creationId xmlns:p14="http://schemas.microsoft.com/office/powerpoint/2010/main" val="4205311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E" dirty="0"/>
              <a:t>Another application of RPRPs is to build a sligthly more general primitive, that we call Nonce-Set AEAD.</a:t>
            </a:r>
          </a:p>
          <a:p>
            <a:endParaRPr lang="en-AE" dirty="0"/>
          </a:p>
        </p:txBody>
      </p:sp>
      <p:sp>
        <p:nvSpPr>
          <p:cNvPr id="4" name="Slide Number Placeholder 3"/>
          <p:cNvSpPr>
            <a:spLocks noGrp="1"/>
          </p:cNvSpPr>
          <p:nvPr>
            <p:ph type="sldNum" sz="quarter" idx="5"/>
          </p:nvPr>
        </p:nvSpPr>
        <p:spPr/>
        <p:txBody>
          <a:bodyPr/>
          <a:lstStyle/>
          <a:p>
            <a:fld id="{30DBB121-E249-D94B-83B8-70449C03760E}" type="slidenum">
              <a:rPr lang="en-AE" smtClean="0"/>
              <a:t>27</a:t>
            </a:fld>
            <a:endParaRPr lang="en-AE"/>
          </a:p>
        </p:txBody>
      </p:sp>
    </p:spTree>
    <p:extLst>
      <p:ext uri="{BB962C8B-B14F-4D97-AF65-F5344CB8AC3E}">
        <p14:creationId xmlns:p14="http://schemas.microsoft.com/office/powerpoint/2010/main" val="1608594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last trick of using the nonce to authenticate can also be used in the </a:t>
            </a:r>
            <a:r>
              <a:rPr lang="en-US" dirty="0" err="1"/>
              <a:t>EtE</a:t>
            </a:r>
            <a:r>
              <a:rPr lang="en-US" dirty="0"/>
              <a:t> transform. </a:t>
            </a:r>
          </a:p>
          <a:p>
            <a:endParaRPr lang="en-US" dirty="0"/>
          </a:p>
          <a:p>
            <a:r>
              <a:rPr lang="en-US" dirty="0"/>
              <a:t>We can generalize this further by giving the DECRYPTION algorithm a set of nonces and testing whether the RECOVERED NONCE is in that SET, assuming the SIZE of the set is RESTRICTED.</a:t>
            </a:r>
          </a:p>
          <a:p>
            <a:endParaRPr lang="en-US" dirty="0"/>
          </a:p>
          <a:p>
            <a:r>
              <a:rPr lang="en-US" dirty="0"/>
              <a:t>We call this the </a:t>
            </a:r>
            <a:r>
              <a:rPr lang="en-US" dirty="0" err="1"/>
              <a:t>AwN</a:t>
            </a:r>
            <a:r>
              <a:rPr lang="en-US" dirty="0"/>
              <a:t> Transform and it yields this non-standard primitive that we call Nonce-Set AEAD which is also misuse-resistance.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Efficient representation of the set and efficient test for set membership</a:t>
            </a:r>
          </a:p>
          <a:p>
            <a:endParaRPr lang="en-US" dirty="0"/>
          </a:p>
          <a:p>
            <a:endParaRPr lang="en-AE" dirty="0"/>
          </a:p>
        </p:txBody>
      </p:sp>
      <p:sp>
        <p:nvSpPr>
          <p:cNvPr id="4" name="Slide Number Placeholder 3"/>
          <p:cNvSpPr>
            <a:spLocks noGrp="1"/>
          </p:cNvSpPr>
          <p:nvPr>
            <p:ph type="sldNum" sz="quarter" idx="5"/>
          </p:nvPr>
        </p:nvSpPr>
        <p:spPr/>
        <p:txBody>
          <a:bodyPr/>
          <a:lstStyle/>
          <a:p>
            <a:fld id="{30DBB121-E249-D94B-83B8-70449C03760E}" type="slidenum">
              <a:rPr lang="en-AE" smtClean="0"/>
              <a:t>28</a:t>
            </a:fld>
            <a:endParaRPr lang="en-AE"/>
          </a:p>
        </p:txBody>
      </p:sp>
    </p:spTree>
    <p:extLst>
      <p:ext uri="{BB962C8B-B14F-4D97-AF65-F5344CB8AC3E}">
        <p14:creationId xmlns:p14="http://schemas.microsoft.com/office/powerpoint/2010/main" val="297204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BULLET  -- The nonce-set tells the decryption algorithm which ciphertexts are “acceptable”</a:t>
            </a:r>
          </a:p>
          <a:p>
            <a:endParaRPr lang="en-US" dirty="0"/>
          </a:p>
          <a:p>
            <a:r>
              <a:rPr lang="en-US" dirty="0"/>
              <a:t>When decryption succeeds it must hold that the recovered nonce was in 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mention that restricting |W|=1 effectively recovers standard AEAD (with a redundant output)</a:t>
            </a:r>
          </a:p>
          <a:p>
            <a:endParaRPr lang="en-US" dirty="0"/>
          </a:p>
        </p:txBody>
      </p:sp>
      <p:sp>
        <p:nvSpPr>
          <p:cNvPr id="4" name="Slide Number Placeholder 3"/>
          <p:cNvSpPr>
            <a:spLocks noGrp="1"/>
          </p:cNvSpPr>
          <p:nvPr>
            <p:ph type="sldNum" sz="quarter" idx="5"/>
          </p:nvPr>
        </p:nvSpPr>
        <p:spPr/>
        <p:txBody>
          <a:bodyPr/>
          <a:lstStyle/>
          <a:p>
            <a:fld id="{30DBB121-E249-D94B-83B8-70449C03760E}" type="slidenum">
              <a:rPr lang="en-AE" smtClean="0"/>
              <a:t>29</a:t>
            </a:fld>
            <a:endParaRPr lang="en-AE"/>
          </a:p>
        </p:txBody>
      </p:sp>
    </p:spTree>
    <p:extLst>
      <p:ext uri="{BB962C8B-B14F-4D97-AF65-F5344CB8AC3E}">
        <p14:creationId xmlns:p14="http://schemas.microsoft.com/office/powerpoint/2010/main" val="2080527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30DBB121-E249-D94B-83B8-70449C03760E}" type="slidenum">
              <a:rPr lang="en-AE" smtClean="0"/>
              <a:t>30</a:t>
            </a:fld>
            <a:endParaRPr lang="en-AE"/>
          </a:p>
        </p:txBody>
      </p:sp>
    </p:spTree>
    <p:extLst>
      <p:ext uri="{BB962C8B-B14F-4D97-AF65-F5344CB8AC3E}">
        <p14:creationId xmlns:p14="http://schemas.microsoft.com/office/powerpoint/2010/main" val="3627257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E" dirty="0"/>
              <a:t>Let’s start by defining what is a Rugged PRP</a:t>
            </a:r>
          </a:p>
        </p:txBody>
      </p:sp>
      <p:sp>
        <p:nvSpPr>
          <p:cNvPr id="4" name="Slide Number Placeholder 3"/>
          <p:cNvSpPr>
            <a:spLocks noGrp="1"/>
          </p:cNvSpPr>
          <p:nvPr>
            <p:ph type="sldNum" sz="quarter" idx="5"/>
          </p:nvPr>
        </p:nvSpPr>
        <p:spPr/>
        <p:txBody>
          <a:bodyPr/>
          <a:lstStyle/>
          <a:p>
            <a:fld id="{30DBB121-E249-D94B-83B8-70449C03760E}" type="slidenum">
              <a:rPr lang="en-AE" smtClean="0"/>
              <a:t>3</a:t>
            </a:fld>
            <a:endParaRPr lang="en-AE"/>
          </a:p>
        </p:txBody>
      </p:sp>
    </p:spTree>
    <p:extLst>
      <p:ext uri="{BB962C8B-B14F-4D97-AF65-F5344CB8AC3E}">
        <p14:creationId xmlns:p14="http://schemas.microsoft.com/office/powerpoint/2010/main" val="3702149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E" dirty="0"/>
              <a:t>OK so let’s now delve into how is NS-AEAD useful to OR-channels </a:t>
            </a:r>
          </a:p>
        </p:txBody>
      </p:sp>
      <p:sp>
        <p:nvSpPr>
          <p:cNvPr id="4" name="Slide Number Placeholder 3"/>
          <p:cNvSpPr>
            <a:spLocks noGrp="1"/>
          </p:cNvSpPr>
          <p:nvPr>
            <p:ph type="sldNum" sz="quarter" idx="5"/>
          </p:nvPr>
        </p:nvSpPr>
        <p:spPr/>
        <p:txBody>
          <a:bodyPr/>
          <a:lstStyle/>
          <a:p>
            <a:fld id="{30DBB121-E249-D94B-83B8-70449C03760E}" type="slidenum">
              <a:rPr lang="en-AE" smtClean="0"/>
              <a:t>31</a:t>
            </a:fld>
            <a:endParaRPr lang="en-AE"/>
          </a:p>
        </p:txBody>
      </p:sp>
    </p:spTree>
    <p:extLst>
      <p:ext uri="{BB962C8B-B14F-4D97-AF65-F5344CB8AC3E}">
        <p14:creationId xmlns:p14="http://schemas.microsoft.com/office/powerpoint/2010/main" val="647825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E" dirty="0"/>
              <a:t>Mathematically the functionality of such channels can be characterised through a support predicate, which in turn permeates all aspects such as correctness, securiy, and robustness  </a:t>
            </a:r>
          </a:p>
        </p:txBody>
      </p:sp>
      <p:sp>
        <p:nvSpPr>
          <p:cNvPr id="4" name="Slide Number Placeholder 3"/>
          <p:cNvSpPr>
            <a:spLocks noGrp="1"/>
          </p:cNvSpPr>
          <p:nvPr>
            <p:ph type="sldNum" sz="quarter" idx="5"/>
          </p:nvPr>
        </p:nvSpPr>
        <p:spPr/>
        <p:txBody>
          <a:bodyPr/>
          <a:lstStyle/>
          <a:p>
            <a:fld id="{30DBB121-E249-D94B-83B8-70449C03760E}" type="slidenum">
              <a:rPr lang="en-AE" smtClean="0"/>
              <a:t>32</a:t>
            </a:fld>
            <a:endParaRPr lang="en-AE"/>
          </a:p>
        </p:txBody>
      </p:sp>
    </p:spTree>
    <p:extLst>
      <p:ext uri="{BB962C8B-B14F-4D97-AF65-F5344CB8AC3E}">
        <p14:creationId xmlns:p14="http://schemas.microsoft.com/office/powerpoint/2010/main" val="1810430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30DBB121-E249-D94B-83B8-70449C03760E}" type="slidenum">
              <a:rPr lang="en-AE" smtClean="0"/>
              <a:t>33</a:t>
            </a:fld>
            <a:endParaRPr lang="en-AE"/>
          </a:p>
        </p:txBody>
      </p:sp>
    </p:spTree>
    <p:extLst>
      <p:ext uri="{BB962C8B-B14F-4D97-AF65-F5344CB8AC3E}">
        <p14:creationId xmlns:p14="http://schemas.microsoft.com/office/powerpoint/2010/main" val="1934229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Explain nonce-processing algorithms and the faithfulness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nonce-set processing algorithms translate the support predicate to simple operations over nonces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Security comes from nonce-set AEAD, and nonce-set processing provides the required functionality by mapping the support predicate into nonce processing </a:t>
            </a:r>
          </a:p>
          <a:p>
            <a:endParaRPr lang="en-AE" dirty="0"/>
          </a:p>
        </p:txBody>
      </p:sp>
      <p:sp>
        <p:nvSpPr>
          <p:cNvPr id="4" name="Slide Number Placeholder 3"/>
          <p:cNvSpPr>
            <a:spLocks noGrp="1"/>
          </p:cNvSpPr>
          <p:nvPr>
            <p:ph type="sldNum" sz="quarter" idx="5"/>
          </p:nvPr>
        </p:nvSpPr>
        <p:spPr/>
        <p:txBody>
          <a:bodyPr/>
          <a:lstStyle/>
          <a:p>
            <a:fld id="{30DBB121-E249-D94B-83B8-70449C03760E}" type="slidenum">
              <a:rPr lang="en-AE" smtClean="0"/>
              <a:t>34</a:t>
            </a:fld>
            <a:endParaRPr lang="en-AE"/>
          </a:p>
        </p:txBody>
      </p:sp>
    </p:spTree>
    <p:extLst>
      <p:ext uri="{BB962C8B-B14F-4D97-AF65-F5344CB8AC3E}">
        <p14:creationId xmlns:p14="http://schemas.microsoft.com/office/powerpoint/2010/main" val="7537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clear separation between security and </a:t>
            </a:r>
            <a:r>
              <a:rPr lang="en-US" dirty="0" err="1"/>
              <a:t>fucntionality</a:t>
            </a:r>
            <a:endParaRPr lang="en-US" dirty="0"/>
          </a:p>
          <a:p>
            <a:endParaRPr lang="en-US" dirty="0"/>
          </a:p>
          <a:p>
            <a:r>
              <a:rPr lang="en-US" dirty="0"/>
              <a:t>The support predicate is agnostic as to how we represent the ciphertexts and in particular we can use the nonces used during encryption to identify each ciphertext, then informally what is required from the NSP is that it faithfully reflects the support predicate logic over the nonces.</a:t>
            </a:r>
          </a:p>
          <a:p>
            <a:endParaRPr lang="en-US" dirty="0"/>
          </a:p>
          <a:p>
            <a:endParaRPr lang="en-US" dirty="0"/>
          </a:p>
          <a:p>
            <a:r>
              <a:rPr lang="en-US" dirty="0"/>
              <a:t>A protocol designer B</a:t>
            </a:r>
            <a:r>
              <a:rPr lang="en-AE" dirty="0"/>
              <a:t>est-possible security for that support predicate</a:t>
            </a:r>
          </a:p>
        </p:txBody>
      </p:sp>
      <p:sp>
        <p:nvSpPr>
          <p:cNvPr id="4" name="Slide Number Placeholder 3"/>
          <p:cNvSpPr>
            <a:spLocks noGrp="1"/>
          </p:cNvSpPr>
          <p:nvPr>
            <p:ph type="sldNum" sz="quarter" idx="5"/>
          </p:nvPr>
        </p:nvSpPr>
        <p:spPr/>
        <p:txBody>
          <a:bodyPr/>
          <a:lstStyle/>
          <a:p>
            <a:fld id="{30DBB121-E249-D94B-83B8-70449C03760E}" type="slidenum">
              <a:rPr lang="en-AE" smtClean="0"/>
              <a:t>35</a:t>
            </a:fld>
            <a:endParaRPr lang="en-AE"/>
          </a:p>
        </p:txBody>
      </p:sp>
    </p:spTree>
    <p:extLst>
      <p:ext uri="{BB962C8B-B14F-4D97-AF65-F5344CB8AC3E}">
        <p14:creationId xmlns:p14="http://schemas.microsoft.com/office/powerpoint/2010/main" val="93254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clear separation between security and </a:t>
            </a:r>
            <a:r>
              <a:rPr lang="en-US" dirty="0" err="1"/>
              <a:t>fucntionality</a:t>
            </a:r>
            <a:endParaRPr lang="en-US" dirty="0"/>
          </a:p>
          <a:p>
            <a:endParaRPr lang="en-US" dirty="0"/>
          </a:p>
          <a:p>
            <a:r>
              <a:rPr lang="en-US" dirty="0"/>
              <a:t>The support predicate is agnostic as to how we represent the ciphertexts and in particular we can use the nonces used during encryption to identify each ciphertext, then informally what is required from the NSP is that it faithfully reflects the support predicate logic over the nonces.</a:t>
            </a:r>
          </a:p>
          <a:p>
            <a:endParaRPr lang="en-US" dirty="0"/>
          </a:p>
          <a:p>
            <a:endParaRPr lang="en-US" dirty="0"/>
          </a:p>
          <a:p>
            <a:r>
              <a:rPr lang="en-US" dirty="0"/>
              <a:t>A protocol designer B</a:t>
            </a:r>
            <a:r>
              <a:rPr lang="en-AE" dirty="0"/>
              <a:t>est-possible security for that support predicate</a:t>
            </a:r>
          </a:p>
        </p:txBody>
      </p:sp>
      <p:sp>
        <p:nvSpPr>
          <p:cNvPr id="4" name="Slide Number Placeholder 3"/>
          <p:cNvSpPr>
            <a:spLocks noGrp="1"/>
          </p:cNvSpPr>
          <p:nvPr>
            <p:ph type="sldNum" sz="quarter" idx="5"/>
          </p:nvPr>
        </p:nvSpPr>
        <p:spPr/>
        <p:txBody>
          <a:bodyPr/>
          <a:lstStyle/>
          <a:p>
            <a:fld id="{30DBB121-E249-D94B-83B8-70449C03760E}" type="slidenum">
              <a:rPr lang="en-AE" smtClean="0"/>
              <a:t>4</a:t>
            </a:fld>
            <a:endParaRPr lang="en-AE"/>
          </a:p>
        </p:txBody>
      </p:sp>
    </p:spTree>
    <p:extLst>
      <p:ext uri="{BB962C8B-B14F-4D97-AF65-F5344CB8AC3E}">
        <p14:creationId xmlns:p14="http://schemas.microsoft.com/office/powerpoint/2010/main" val="236575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Syntactically a Rugged PRP is a variable-input-length tweakable cipher over a split domain, that is, a domain over string pairs where the left string is of fixed size n and the right part is of variable length.</a:t>
            </a:r>
          </a:p>
          <a:p>
            <a:endParaRPr lang="en-US" dirty="0"/>
          </a:p>
          <a:p>
            <a:r>
              <a:rPr lang="en-US" dirty="0"/>
              <a:t>So the enciphering algorithm takes a tweak T and a pair (X_L, X_R) to return (Y_L,Y_R) and the deciphering algorithm D reverses this process.</a:t>
            </a:r>
          </a:p>
          <a:p>
            <a:endParaRPr lang="en-US" dirty="0"/>
          </a:p>
          <a:p>
            <a:r>
              <a:rPr lang="en-US" dirty="0"/>
              <a:t>In terms of security a Rugged PRP sits right in between a PRP and a Strong PRP. Intuitively we will achieve this by giving the adversary full oracle access to the enciphering algorithm but only partial access to the deciphering algorithm.</a:t>
            </a:r>
            <a:endParaRPr lang="en-AE" dirty="0"/>
          </a:p>
        </p:txBody>
      </p:sp>
      <p:sp>
        <p:nvSpPr>
          <p:cNvPr id="4" name="Slide Number Placeholder 3"/>
          <p:cNvSpPr>
            <a:spLocks noGrp="1"/>
          </p:cNvSpPr>
          <p:nvPr>
            <p:ph type="sldNum" sz="quarter" idx="5"/>
          </p:nvPr>
        </p:nvSpPr>
        <p:spPr/>
        <p:txBody>
          <a:bodyPr/>
          <a:lstStyle/>
          <a:p>
            <a:fld id="{30DBB121-E249-D94B-83B8-70449C03760E}" type="slidenum">
              <a:rPr lang="en-AE" smtClean="0"/>
              <a:t>5</a:t>
            </a:fld>
            <a:endParaRPr lang="en-AE"/>
          </a:p>
        </p:txBody>
      </p:sp>
    </p:spTree>
    <p:extLst>
      <p:ext uri="{BB962C8B-B14F-4D97-AF65-F5344CB8AC3E}">
        <p14:creationId xmlns:p14="http://schemas.microsoft.com/office/powerpoint/2010/main" val="339090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define security, we start from the SPRP definition and impose two restrictions on the Deciphering queries.</a:t>
            </a:r>
          </a:p>
          <a:p>
            <a:endParaRPr lang="en-US" dirty="0"/>
          </a:p>
          <a:p>
            <a:r>
              <a:rPr lang="en-US" dirty="0"/>
              <a:t>-The first is that no deciphering query can be made that include a left value Y_L that was previously returned by the enciphering oracle.</a:t>
            </a:r>
          </a:p>
          <a:p>
            <a:endParaRPr lang="en-US" dirty="0"/>
          </a:p>
          <a:p>
            <a:r>
              <a:rPr lang="en-US" dirty="0"/>
              <a:t>-The second is that no deciphering query can repeat a left value from a previous deciphering query for all possible values of the tweak and right part. </a:t>
            </a:r>
          </a:p>
          <a:p>
            <a:endParaRPr lang="en-US" dirty="0"/>
          </a:p>
          <a:p>
            <a:r>
              <a:rPr lang="en-US" dirty="0"/>
              <a:t>These two restrictions are quite limiting, and we therefore provide an additional alternative way of accessing the deciphering algorithm ---- we add a Guess oracle which additionally takes an extra input X’_L as its guess of the deciphered partial output X_L.</a:t>
            </a:r>
          </a:p>
          <a:p>
            <a:endParaRPr lang="en-US" dirty="0"/>
          </a:p>
          <a:p>
            <a:r>
              <a:rPr lang="en-US" dirty="0"/>
              <a:t>In summary – two oracles one has significantly restricted inputs and the other has unrestricted inputs but only returns a single bit of information. </a:t>
            </a:r>
          </a:p>
          <a:p>
            <a:endParaRPr lang="en-AE" dirty="0"/>
          </a:p>
        </p:txBody>
      </p:sp>
      <p:sp>
        <p:nvSpPr>
          <p:cNvPr id="4" name="Slide Number Placeholder 3"/>
          <p:cNvSpPr>
            <a:spLocks noGrp="1"/>
          </p:cNvSpPr>
          <p:nvPr>
            <p:ph type="sldNum" sz="quarter" idx="5"/>
          </p:nvPr>
        </p:nvSpPr>
        <p:spPr/>
        <p:txBody>
          <a:bodyPr/>
          <a:lstStyle/>
          <a:p>
            <a:fld id="{30DBB121-E249-D94B-83B8-70449C03760E}" type="slidenum">
              <a:rPr lang="en-AE" smtClean="0"/>
              <a:t>6</a:t>
            </a:fld>
            <a:endParaRPr lang="en-AE"/>
          </a:p>
        </p:txBody>
      </p:sp>
    </p:spTree>
    <p:extLst>
      <p:ext uri="{BB962C8B-B14F-4D97-AF65-F5344CB8AC3E}">
        <p14:creationId xmlns:p14="http://schemas.microsoft.com/office/powerpoint/2010/main" val="339505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IDEAL WORLD we replace the actual scheme with an Ideal Cipher. For an Ideal Cipher the adversary can only make a successful guess query with negligible probability.</a:t>
            </a:r>
          </a:p>
          <a:p>
            <a:endParaRPr lang="en-US" dirty="0"/>
          </a:p>
          <a:p>
            <a:r>
              <a:rPr lang="en-US" dirty="0"/>
              <a:t>Accordingly, we simplify it further by replacing it with a dummy oracle that always returns False, and for satisfiability we need to require that all queries must be unused as they would be trivial to guess.</a:t>
            </a:r>
          </a:p>
          <a:p>
            <a:endParaRPr lang="en-US" dirty="0"/>
          </a:p>
          <a:p>
            <a:r>
              <a:rPr lang="en-US" dirty="0"/>
              <a:t>NOTE the asymmetry in the definition: Enciphering is stronger than Deciphering.</a:t>
            </a:r>
          </a:p>
          <a:p>
            <a:endParaRPr lang="en-AE" dirty="0"/>
          </a:p>
        </p:txBody>
      </p:sp>
      <p:sp>
        <p:nvSpPr>
          <p:cNvPr id="4" name="Slide Number Placeholder 3"/>
          <p:cNvSpPr>
            <a:spLocks noGrp="1"/>
          </p:cNvSpPr>
          <p:nvPr>
            <p:ph type="sldNum" sz="quarter" idx="5"/>
          </p:nvPr>
        </p:nvSpPr>
        <p:spPr/>
        <p:txBody>
          <a:bodyPr/>
          <a:lstStyle/>
          <a:p>
            <a:fld id="{30DBB121-E249-D94B-83B8-70449C03760E}" type="slidenum">
              <a:rPr lang="en-AE" smtClean="0"/>
              <a:t>7</a:t>
            </a:fld>
            <a:endParaRPr lang="en-AE"/>
          </a:p>
        </p:txBody>
      </p:sp>
    </p:spTree>
    <p:extLst>
      <p:ext uri="{BB962C8B-B14F-4D97-AF65-F5344CB8AC3E}">
        <p14:creationId xmlns:p14="http://schemas.microsoft.com/office/powerpoint/2010/main" val="378649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E" dirty="0"/>
              <a:t>2nd bullet – not block ciphers</a:t>
            </a:r>
          </a:p>
          <a:p>
            <a:endParaRPr lang="en-AE" dirty="0"/>
          </a:p>
          <a:p>
            <a:r>
              <a:rPr lang="en-AE" dirty="0"/>
              <a:t>4th bullet – may appear unnatural but it is more natural when seen in the context of the encode-then-encipher paradigm</a:t>
            </a:r>
          </a:p>
        </p:txBody>
      </p:sp>
      <p:sp>
        <p:nvSpPr>
          <p:cNvPr id="4" name="Slide Number Placeholder 3"/>
          <p:cNvSpPr>
            <a:spLocks noGrp="1"/>
          </p:cNvSpPr>
          <p:nvPr>
            <p:ph type="sldNum" sz="quarter" idx="5"/>
          </p:nvPr>
        </p:nvSpPr>
        <p:spPr/>
        <p:txBody>
          <a:bodyPr/>
          <a:lstStyle/>
          <a:p>
            <a:fld id="{30DBB121-E249-D94B-83B8-70449C03760E}" type="slidenum">
              <a:rPr lang="en-AE" smtClean="0"/>
              <a:t>8</a:t>
            </a:fld>
            <a:endParaRPr lang="en-AE"/>
          </a:p>
        </p:txBody>
      </p:sp>
    </p:spTree>
    <p:extLst>
      <p:ext uri="{BB962C8B-B14F-4D97-AF65-F5344CB8AC3E}">
        <p14:creationId xmlns:p14="http://schemas.microsoft.com/office/powerpoint/2010/main" val="83455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E" dirty="0"/>
              <a:t>Let’s start by defining what is a Rugged PRP</a:t>
            </a:r>
          </a:p>
        </p:txBody>
      </p:sp>
      <p:sp>
        <p:nvSpPr>
          <p:cNvPr id="4" name="Slide Number Placeholder 3"/>
          <p:cNvSpPr>
            <a:spLocks noGrp="1"/>
          </p:cNvSpPr>
          <p:nvPr>
            <p:ph type="sldNum" sz="quarter" idx="5"/>
          </p:nvPr>
        </p:nvSpPr>
        <p:spPr/>
        <p:txBody>
          <a:bodyPr/>
          <a:lstStyle/>
          <a:p>
            <a:fld id="{30DBB121-E249-D94B-83B8-70449C03760E}" type="slidenum">
              <a:rPr lang="en-AE" smtClean="0"/>
              <a:t>9</a:t>
            </a:fld>
            <a:endParaRPr lang="en-AE"/>
          </a:p>
        </p:txBody>
      </p:sp>
    </p:spTree>
    <p:extLst>
      <p:ext uri="{BB962C8B-B14F-4D97-AF65-F5344CB8AC3E}">
        <p14:creationId xmlns:p14="http://schemas.microsoft.com/office/powerpoint/2010/main" val="75366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ii.ae/"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Cov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51CA59C-2B7A-FB4D-9EE7-E006C4EA4821}"/>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Title 1">
            <a:extLst>
              <a:ext uri="{FF2B5EF4-FFF2-40B4-BE49-F238E27FC236}">
                <a16:creationId xmlns:a16="http://schemas.microsoft.com/office/drawing/2014/main" id="{EA965F45-30B3-2E4D-8A1B-505F0836DC2F}"/>
              </a:ext>
            </a:extLst>
          </p:cNvPr>
          <p:cNvSpPr>
            <a:spLocks noGrp="1"/>
          </p:cNvSpPr>
          <p:nvPr>
            <p:ph type="ctrTitle" hasCustomPrompt="1"/>
          </p:nvPr>
        </p:nvSpPr>
        <p:spPr>
          <a:xfrm>
            <a:off x="3576736" y="2637100"/>
            <a:ext cx="6288832" cy="889937"/>
          </a:xfrm>
          <a:prstGeom prst="rect">
            <a:avLst/>
          </a:prstGeom>
        </p:spPr>
        <p:txBody>
          <a:bodyPr lIns="0" tIns="0" rIns="0" bIns="0" anchor="b"/>
          <a:lstStyle>
            <a:lvl1pPr algn="l">
              <a:lnSpc>
                <a:spcPct val="100000"/>
              </a:lnSpc>
              <a:defRPr sz="3000" b="1">
                <a:solidFill>
                  <a:schemeClr val="bg1"/>
                </a:solidFill>
                <a:latin typeface="Arial" panose="020B0604020202020204" pitchFamily="34" charset="0"/>
                <a:cs typeface="Arial" panose="020B0604020202020204" pitchFamily="34" charset="0"/>
              </a:defRPr>
            </a:lvl1pPr>
          </a:lstStyle>
          <a:p>
            <a:r>
              <a:rPr lang="en-GB" noProof="0" dirty="0"/>
              <a:t>Click to edit </a:t>
            </a:r>
            <a:br>
              <a:rPr lang="en-GB" noProof="0" dirty="0"/>
            </a:br>
            <a:r>
              <a:rPr lang="en-GB" noProof="0" dirty="0"/>
              <a:t>master title</a:t>
            </a:r>
            <a:endParaRPr lang="en-GB" dirty="0"/>
          </a:p>
        </p:txBody>
      </p:sp>
      <p:sp>
        <p:nvSpPr>
          <p:cNvPr id="3" name="Subtitle 2">
            <a:extLst>
              <a:ext uri="{FF2B5EF4-FFF2-40B4-BE49-F238E27FC236}">
                <a16:creationId xmlns:a16="http://schemas.microsoft.com/office/drawing/2014/main" id="{D01F4CC2-DC3E-A444-BF89-47C11CE17DB6}"/>
              </a:ext>
            </a:extLst>
          </p:cNvPr>
          <p:cNvSpPr>
            <a:spLocks noGrp="1"/>
          </p:cNvSpPr>
          <p:nvPr>
            <p:ph type="subTitle" idx="1" hasCustomPrompt="1"/>
          </p:nvPr>
        </p:nvSpPr>
        <p:spPr>
          <a:xfrm>
            <a:off x="3576736" y="3756773"/>
            <a:ext cx="4559559" cy="236375"/>
          </a:xfrm>
          <a:prstGeom prst="rect">
            <a:avLst/>
          </a:prstGeom>
        </p:spPr>
        <p:txBody>
          <a:bodyPr lIns="0" tIns="0" rIns="0" bIns="0"/>
          <a:lstStyle>
            <a:lvl1pPr marL="0" indent="0" algn="l">
              <a:buNone/>
              <a:defRPr lang="en-US" sz="1600" b="1" kern="1200" dirty="0">
                <a:solidFill>
                  <a:schemeClr val="bg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date</a:t>
            </a:r>
          </a:p>
        </p:txBody>
      </p:sp>
      <p:pic>
        <p:nvPicPr>
          <p:cNvPr id="16" name="Picture 15">
            <a:extLst>
              <a:ext uri="{FF2B5EF4-FFF2-40B4-BE49-F238E27FC236}">
                <a16:creationId xmlns:a16="http://schemas.microsoft.com/office/drawing/2014/main" id="{FD06B488-981C-424E-A909-904009A7B836}"/>
              </a:ext>
            </a:extLst>
          </p:cNvPr>
          <p:cNvPicPr>
            <a:picLocks noChangeAspect="1"/>
          </p:cNvPicPr>
          <p:nvPr/>
        </p:nvPicPr>
        <p:blipFill>
          <a:blip r:embed="rId2"/>
          <a:stretch>
            <a:fillRect/>
          </a:stretch>
        </p:blipFill>
        <p:spPr>
          <a:xfrm>
            <a:off x="0" y="726501"/>
            <a:ext cx="2605189" cy="5404999"/>
          </a:xfrm>
          <a:prstGeom prst="rect">
            <a:avLst/>
          </a:prstGeom>
        </p:spPr>
      </p:pic>
      <p:pic>
        <p:nvPicPr>
          <p:cNvPr id="9" name="Picture 8">
            <a:extLst>
              <a:ext uri="{FF2B5EF4-FFF2-40B4-BE49-F238E27FC236}">
                <a16:creationId xmlns:a16="http://schemas.microsoft.com/office/drawing/2014/main" id="{DA14A670-B297-8F40-B6B5-821DCA7014FF}"/>
              </a:ext>
            </a:extLst>
          </p:cNvPr>
          <p:cNvPicPr>
            <a:picLocks noChangeAspect="1"/>
          </p:cNvPicPr>
          <p:nvPr/>
        </p:nvPicPr>
        <p:blipFill>
          <a:blip r:embed="rId3">
            <a:biLevel thresh="25000"/>
          </a:blip>
          <a:stretch>
            <a:fillRect/>
          </a:stretch>
        </p:blipFill>
        <p:spPr>
          <a:xfrm>
            <a:off x="10305565" y="319265"/>
            <a:ext cx="1371811" cy="704344"/>
          </a:xfrm>
          <a:prstGeom prst="rect">
            <a:avLst/>
          </a:prstGeom>
        </p:spPr>
      </p:pic>
      <p:pic>
        <p:nvPicPr>
          <p:cNvPr id="8" name="Picture 7">
            <a:extLst>
              <a:ext uri="{FF2B5EF4-FFF2-40B4-BE49-F238E27FC236}">
                <a16:creationId xmlns:a16="http://schemas.microsoft.com/office/drawing/2014/main" id="{55FA6DAC-45F1-E44D-BB4C-7EB35EB6697E}"/>
              </a:ext>
            </a:extLst>
          </p:cNvPr>
          <p:cNvPicPr>
            <a:picLocks noChangeAspect="1"/>
          </p:cNvPicPr>
          <p:nvPr/>
        </p:nvPicPr>
        <p:blipFill>
          <a:blip r:embed="rId4"/>
          <a:stretch>
            <a:fillRect/>
          </a:stretch>
        </p:blipFill>
        <p:spPr>
          <a:xfrm>
            <a:off x="10624575" y="5910100"/>
            <a:ext cx="1054320" cy="579600"/>
          </a:xfrm>
          <a:prstGeom prst="rect">
            <a:avLst/>
          </a:prstGeom>
        </p:spPr>
      </p:pic>
    </p:spTree>
    <p:extLst>
      <p:ext uri="{BB962C8B-B14F-4D97-AF65-F5344CB8AC3E}">
        <p14:creationId xmlns:p14="http://schemas.microsoft.com/office/powerpoint/2010/main" val="6015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9A090-7594-F042-9ACF-C02CE70393C9}"/>
              </a:ext>
            </a:extLst>
          </p:cNvPr>
          <p:cNvSpPr>
            <a:spLocks noGrp="1"/>
          </p:cNvSpPr>
          <p:nvPr>
            <p:ph type="sldNum" sz="quarter" idx="12"/>
          </p:nvPr>
        </p:nvSpPr>
        <p:spPr/>
        <p:txBody>
          <a:bodyPr/>
          <a:lstStyle/>
          <a:p>
            <a:fld id="{6A0E18EB-4A2D-7A41-8DA5-124442C28A6C}" type="slidenum">
              <a:rPr lang="en-AE" smtClean="0"/>
              <a:t>‹#›</a:t>
            </a:fld>
            <a:endParaRPr lang="en-AE"/>
          </a:p>
        </p:txBody>
      </p:sp>
    </p:spTree>
    <p:extLst>
      <p:ext uri="{BB962C8B-B14F-4D97-AF65-F5344CB8AC3E}">
        <p14:creationId xmlns:p14="http://schemas.microsoft.com/office/powerpoint/2010/main" val="313297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1_Blank_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ACB68F-0E83-2442-B180-BEA6DE12B902}"/>
              </a:ext>
            </a:extLst>
          </p:cNvPr>
          <p:cNvSpPr/>
          <p:nvPr/>
        </p:nvSpPr>
        <p:spPr>
          <a:xfrm>
            <a:off x="0" y="0"/>
            <a:ext cx="12192000" cy="6954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00B9A090-7594-F042-9ACF-C02CE70393C9}"/>
              </a:ext>
            </a:extLst>
          </p:cNvPr>
          <p:cNvSpPr>
            <a:spLocks noGrp="1"/>
          </p:cNvSpPr>
          <p:nvPr>
            <p:ph type="sldNum" sz="quarter" idx="12"/>
          </p:nvPr>
        </p:nvSpPr>
        <p:spPr/>
        <p:txBody>
          <a:bodyPr/>
          <a:lstStyle>
            <a:lvl1pPr>
              <a:defRPr>
                <a:solidFill>
                  <a:schemeClr val="bg1"/>
                </a:solidFill>
              </a:defRPr>
            </a:lvl1pPr>
          </a:lstStyle>
          <a:p>
            <a:fld id="{6A0E18EB-4A2D-7A41-8DA5-124442C28A6C}" type="slidenum">
              <a:rPr lang="en-AE" smtClean="0"/>
              <a:t>‹#›</a:t>
            </a:fld>
            <a:endParaRPr lang="en-AE"/>
          </a:p>
        </p:txBody>
      </p:sp>
      <p:pic>
        <p:nvPicPr>
          <p:cNvPr id="5" name="Picture 4">
            <a:extLst>
              <a:ext uri="{FF2B5EF4-FFF2-40B4-BE49-F238E27FC236}">
                <a16:creationId xmlns:a16="http://schemas.microsoft.com/office/drawing/2014/main" id="{2E7A4E09-D0EB-CA44-BED6-AE572CD9EEB7}"/>
              </a:ext>
            </a:extLst>
          </p:cNvPr>
          <p:cNvPicPr>
            <a:picLocks noChangeAspect="1"/>
          </p:cNvPicPr>
          <p:nvPr/>
        </p:nvPicPr>
        <p:blipFill>
          <a:blip r:embed="rId2">
            <a:biLevel thresh="25000"/>
          </a:blip>
          <a:stretch>
            <a:fillRect/>
          </a:stretch>
        </p:blipFill>
        <p:spPr>
          <a:xfrm>
            <a:off x="10305565" y="319265"/>
            <a:ext cx="1371811" cy="704344"/>
          </a:xfrm>
          <a:prstGeom prst="rect">
            <a:avLst/>
          </a:prstGeom>
        </p:spPr>
      </p:pic>
    </p:spTree>
    <p:extLst>
      <p:ext uri="{BB962C8B-B14F-4D97-AF65-F5344CB8AC3E}">
        <p14:creationId xmlns:p14="http://schemas.microsoft.com/office/powerpoint/2010/main" val="3749208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_E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F1EE0F-A474-7842-868B-506FCA0F874A}"/>
              </a:ext>
            </a:extLst>
          </p:cNvPr>
          <p:cNvSpPr/>
          <p:nvPr/>
        </p:nvSpPr>
        <p:spPr>
          <a:xfrm>
            <a:off x="0" y="0"/>
            <a:ext cx="12430124" cy="6986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hlinkClick r:id="rId2"/>
            <a:extLst>
              <a:ext uri="{FF2B5EF4-FFF2-40B4-BE49-F238E27FC236}">
                <a16:creationId xmlns:a16="http://schemas.microsoft.com/office/drawing/2014/main" id="{BF947E26-B975-D648-B99B-1F21B5F2A571}"/>
              </a:ext>
            </a:extLst>
          </p:cNvPr>
          <p:cNvSpPr txBox="1"/>
          <p:nvPr/>
        </p:nvSpPr>
        <p:spPr>
          <a:xfrm>
            <a:off x="5653167" y="6290734"/>
            <a:ext cx="891569" cy="276999"/>
          </a:xfrm>
          <a:prstGeom prst="rect">
            <a:avLst/>
          </a:prstGeom>
          <a:noFill/>
        </p:spPr>
        <p:txBody>
          <a:bodyPr wrap="square" rtlCol="0">
            <a:spAutoFit/>
          </a:bodyPr>
          <a:lstStyle/>
          <a:p>
            <a:pPr algn="ctr"/>
            <a:r>
              <a:rPr lang="en-GB" sz="1200" b="0" dirty="0">
                <a:solidFill>
                  <a:schemeClr val="bg1"/>
                </a:solidFill>
                <a:latin typeface="Arial" panose="020B0604020202020204" pitchFamily="34" charset="0"/>
                <a:cs typeface="Arial" panose="020B0604020202020204" pitchFamily="34" charset="0"/>
              </a:rPr>
              <a:t>tii.ae</a:t>
            </a:r>
          </a:p>
        </p:txBody>
      </p:sp>
      <p:sp>
        <p:nvSpPr>
          <p:cNvPr id="2" name="Slide Number Placeholder 1">
            <a:extLst>
              <a:ext uri="{FF2B5EF4-FFF2-40B4-BE49-F238E27FC236}">
                <a16:creationId xmlns:a16="http://schemas.microsoft.com/office/drawing/2014/main" id="{CC824138-7A4F-BB40-8D8D-D94A33DA3FD3}"/>
              </a:ext>
            </a:extLst>
          </p:cNvPr>
          <p:cNvSpPr>
            <a:spLocks noGrp="1"/>
          </p:cNvSpPr>
          <p:nvPr>
            <p:ph type="sldNum" sz="quarter" idx="10"/>
          </p:nvPr>
        </p:nvSpPr>
        <p:spPr/>
        <p:txBody>
          <a:bodyPr/>
          <a:lstStyle/>
          <a:p>
            <a:fld id="{6A0E18EB-4A2D-7A41-8DA5-124442C28A6C}" type="slidenum">
              <a:rPr lang="en-AE" smtClean="0"/>
              <a:t>‹#›</a:t>
            </a:fld>
            <a:endParaRPr lang="en-AE"/>
          </a:p>
        </p:txBody>
      </p:sp>
      <p:pic>
        <p:nvPicPr>
          <p:cNvPr id="11" name="Picture 10">
            <a:extLst>
              <a:ext uri="{FF2B5EF4-FFF2-40B4-BE49-F238E27FC236}">
                <a16:creationId xmlns:a16="http://schemas.microsoft.com/office/drawing/2014/main" id="{38523BFD-160D-ED42-8904-BDF6BEE4F028}"/>
              </a:ext>
            </a:extLst>
          </p:cNvPr>
          <p:cNvPicPr>
            <a:picLocks noChangeAspect="1"/>
          </p:cNvPicPr>
          <p:nvPr/>
        </p:nvPicPr>
        <p:blipFill>
          <a:blip r:embed="rId3">
            <a:biLevel thresh="25000"/>
          </a:blip>
          <a:stretch>
            <a:fillRect/>
          </a:stretch>
        </p:blipFill>
        <p:spPr>
          <a:xfrm>
            <a:off x="6285251" y="2806273"/>
            <a:ext cx="2425934" cy="1245574"/>
          </a:xfrm>
          <a:prstGeom prst="rect">
            <a:avLst/>
          </a:prstGeom>
        </p:spPr>
      </p:pic>
      <p:pic>
        <p:nvPicPr>
          <p:cNvPr id="9" name="Picture 8">
            <a:extLst>
              <a:ext uri="{FF2B5EF4-FFF2-40B4-BE49-F238E27FC236}">
                <a16:creationId xmlns:a16="http://schemas.microsoft.com/office/drawing/2014/main" id="{9261C6DF-5838-FD4D-B627-FDA6137AFE45}"/>
              </a:ext>
            </a:extLst>
          </p:cNvPr>
          <p:cNvPicPr>
            <a:picLocks noChangeAspect="1"/>
          </p:cNvPicPr>
          <p:nvPr/>
        </p:nvPicPr>
        <p:blipFill>
          <a:blip r:embed="rId4"/>
          <a:stretch>
            <a:fillRect/>
          </a:stretch>
        </p:blipFill>
        <p:spPr>
          <a:xfrm>
            <a:off x="4094806" y="2936399"/>
            <a:ext cx="1813954" cy="997200"/>
          </a:xfrm>
          <a:prstGeom prst="rect">
            <a:avLst/>
          </a:prstGeom>
        </p:spPr>
      </p:pic>
    </p:spTree>
    <p:extLst>
      <p:ext uri="{BB962C8B-B14F-4D97-AF65-F5344CB8AC3E}">
        <p14:creationId xmlns:p14="http://schemas.microsoft.com/office/powerpoint/2010/main" val="303847311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5353-9C9C-1645-97B1-01731300436C}"/>
              </a:ext>
            </a:extLst>
          </p:cNvPr>
          <p:cNvSpPr>
            <a:spLocks noGrp="1"/>
          </p:cNvSpPr>
          <p:nvPr>
            <p:ph type="title" hasCustomPrompt="1"/>
          </p:nvPr>
        </p:nvSpPr>
        <p:spPr>
          <a:xfrm>
            <a:off x="515938" y="1596766"/>
            <a:ext cx="5580062" cy="358555"/>
          </a:xfrm>
          <a:prstGeom prst="rect">
            <a:avLst/>
          </a:prstGeom>
        </p:spPr>
        <p:txBody>
          <a:bodyPr lIns="0" tIns="0" rIns="0" bIns="0"/>
          <a:lstStyle>
            <a:lvl1pPr>
              <a:defRPr lang="en-US" sz="2500" b="1" kern="1200" dirty="0">
                <a:solidFill>
                  <a:schemeClr val="tx2"/>
                </a:solidFill>
                <a:latin typeface="Arial" panose="020B0604020202020204" pitchFamily="34" charset="0"/>
                <a:ea typeface="+mj-ea"/>
                <a:cs typeface="Arial" panose="020B0604020202020204" pitchFamily="34" charset="0"/>
              </a:defRPr>
            </a:lvl1pPr>
          </a:lstStyle>
          <a:p>
            <a:r>
              <a:rPr lang="en-US" dirty="0"/>
              <a:t>Click to edit agenda title</a:t>
            </a:r>
          </a:p>
        </p:txBody>
      </p:sp>
      <p:sp>
        <p:nvSpPr>
          <p:cNvPr id="10" name="Text Placeholder 9">
            <a:extLst>
              <a:ext uri="{FF2B5EF4-FFF2-40B4-BE49-F238E27FC236}">
                <a16:creationId xmlns:a16="http://schemas.microsoft.com/office/drawing/2014/main" id="{70AAE7E7-7A41-BD47-ADA1-6D996DE6D161}"/>
              </a:ext>
            </a:extLst>
          </p:cNvPr>
          <p:cNvSpPr>
            <a:spLocks noGrp="1"/>
          </p:cNvSpPr>
          <p:nvPr>
            <p:ph type="body" sz="quarter" idx="13" hasCustomPrompt="1"/>
          </p:nvPr>
        </p:nvSpPr>
        <p:spPr>
          <a:xfrm>
            <a:off x="515938" y="2369426"/>
            <a:ext cx="5580062" cy="3041650"/>
          </a:xfrm>
          <a:prstGeom prst="rect">
            <a:avLst/>
          </a:prstGeom>
        </p:spPr>
        <p:txBody>
          <a:bodyPr lIns="0" tIns="0" rIns="0" bIns="0"/>
          <a:lstStyle>
            <a:lvl1pPr marL="0" indent="0">
              <a:lnSpc>
                <a:spcPct val="122000"/>
              </a:lnSpc>
              <a:buNone/>
              <a:defRPr lang="en-US" sz="2000" b="0" kern="1200" dirty="0" smtClean="0">
                <a:solidFill>
                  <a:schemeClr val="accent1"/>
                </a:solidFill>
                <a:latin typeface="Arial" panose="020B0604020202020204" pitchFamily="34" charset="0"/>
                <a:ea typeface="+mj-ea"/>
                <a:cs typeface="Arial" panose="020B0604020202020204" pitchFamily="34" charset="0"/>
              </a:defRPr>
            </a:lvl1pPr>
            <a:lvl2pPr marL="4572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2pPr>
            <a:lvl3pPr marL="9144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3pPr>
            <a:lvl4pPr marL="13716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4pPr>
            <a:lvl5pPr marL="1828800" indent="0">
              <a:buNone/>
              <a:defRPr lang="en-GB" sz="2500" b="1" kern="1200" dirty="0">
                <a:solidFill>
                  <a:schemeClr val="tx2"/>
                </a:solidFill>
                <a:latin typeface="Arial" panose="020B0604020202020204" pitchFamily="34" charset="0"/>
                <a:ea typeface="+mj-ea"/>
                <a:cs typeface="Arial" panose="020B0604020202020204" pitchFamily="34" charset="0"/>
              </a:defRPr>
            </a:lvl5pPr>
          </a:lstStyle>
          <a:p>
            <a:pPr lvl="0"/>
            <a:r>
              <a:rPr lang="en-US" dirty="0"/>
              <a:t>1_Edit Master text styles</a:t>
            </a:r>
          </a:p>
          <a:p>
            <a:pPr lvl="0"/>
            <a:r>
              <a:rPr lang="en-US" dirty="0"/>
              <a:t>2_Second level</a:t>
            </a:r>
          </a:p>
          <a:p>
            <a:pPr lvl="0"/>
            <a:r>
              <a:rPr lang="en-US" dirty="0"/>
              <a:t>3_Third level</a:t>
            </a:r>
          </a:p>
          <a:p>
            <a:pPr lvl="0"/>
            <a:r>
              <a:rPr lang="en-US" dirty="0"/>
              <a:t>4_Fourth level</a:t>
            </a:r>
          </a:p>
          <a:p>
            <a:pPr lvl="0"/>
            <a:r>
              <a:rPr lang="en-US" dirty="0"/>
              <a:t>5_Fifth level</a:t>
            </a:r>
            <a:endParaRPr lang="en-GB" dirty="0"/>
          </a:p>
        </p:txBody>
      </p:sp>
      <p:sp>
        <p:nvSpPr>
          <p:cNvPr id="18" name="Slide Number Placeholder 13">
            <a:extLst>
              <a:ext uri="{FF2B5EF4-FFF2-40B4-BE49-F238E27FC236}">
                <a16:creationId xmlns:a16="http://schemas.microsoft.com/office/drawing/2014/main" id="{F4F611C2-A871-5040-A34A-2807599070E6}"/>
              </a:ext>
            </a:extLst>
          </p:cNvPr>
          <p:cNvSpPr>
            <a:spLocks noGrp="1"/>
          </p:cNvSpPr>
          <p:nvPr>
            <p:ph type="sldNum" sz="quarter" idx="4"/>
          </p:nvPr>
        </p:nvSpPr>
        <p:spPr>
          <a:xfrm>
            <a:off x="11277601" y="6347882"/>
            <a:ext cx="398462" cy="148167"/>
          </a:xfrm>
          <a:prstGeom prst="rect">
            <a:avLst/>
          </a:prstGeom>
        </p:spPr>
        <p:txBody>
          <a:bodyPr vert="horz" lIns="0" tIns="0" rIns="0" bIns="0" rtlCol="0" anchor="ctr"/>
          <a:lstStyle>
            <a:lvl1pPr algn="r">
              <a:defRPr sz="1000" b="0">
                <a:solidFill>
                  <a:schemeClr val="tx2"/>
                </a:solidFill>
              </a:defRPr>
            </a:lvl1pPr>
          </a:lstStyle>
          <a:p>
            <a:fld id="{6A0E18EB-4A2D-7A41-8DA5-124442C28A6C}" type="slidenum">
              <a:rPr lang="en-AE" smtClean="0"/>
              <a:t>‹#›</a:t>
            </a:fld>
            <a:endParaRPr lang="en-AE"/>
          </a:p>
        </p:txBody>
      </p:sp>
      <p:sp>
        <p:nvSpPr>
          <p:cNvPr id="6" name="Rectangle 5">
            <a:extLst>
              <a:ext uri="{FF2B5EF4-FFF2-40B4-BE49-F238E27FC236}">
                <a16:creationId xmlns:a16="http://schemas.microsoft.com/office/drawing/2014/main" id="{D657F5E1-4D53-FA48-92B1-5FA92D9BDC7B}"/>
              </a:ext>
            </a:extLst>
          </p:cNvPr>
          <p:cNvSpPr/>
          <p:nvPr/>
        </p:nvSpPr>
        <p:spPr>
          <a:xfrm>
            <a:off x="515938" y="2004020"/>
            <a:ext cx="108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Rectangle 4">
            <a:extLst>
              <a:ext uri="{FF2B5EF4-FFF2-40B4-BE49-F238E27FC236}">
                <a16:creationId xmlns:a16="http://schemas.microsoft.com/office/drawing/2014/main" id="{1450DD57-80B1-404A-8668-3E2198E2496E}"/>
              </a:ext>
            </a:extLst>
          </p:cNvPr>
          <p:cNvSpPr/>
          <p:nvPr/>
        </p:nvSpPr>
        <p:spPr>
          <a:xfrm>
            <a:off x="10200966" y="217672"/>
            <a:ext cx="1475097" cy="1099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1188EF36-76F9-134C-BB0F-245D52144582}"/>
              </a:ext>
            </a:extLst>
          </p:cNvPr>
          <p:cNvPicPr>
            <a:picLocks noChangeAspect="1"/>
          </p:cNvPicPr>
          <p:nvPr/>
        </p:nvPicPr>
        <p:blipFill>
          <a:blip r:embed="rId2"/>
          <a:stretch>
            <a:fillRect/>
          </a:stretch>
        </p:blipFill>
        <p:spPr>
          <a:xfrm rot="13114186">
            <a:off x="7899041" y="538446"/>
            <a:ext cx="3506812" cy="7275600"/>
          </a:xfrm>
          <a:prstGeom prst="rect">
            <a:avLst/>
          </a:prstGeom>
        </p:spPr>
      </p:pic>
    </p:spTree>
    <p:extLst>
      <p:ext uri="{BB962C8B-B14F-4D97-AF65-F5344CB8AC3E}">
        <p14:creationId xmlns:p14="http://schemas.microsoft.com/office/powerpoint/2010/main" val="48383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Slide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FFF0D8-1E9E-644C-A5EC-E15BF954090B}"/>
              </a:ext>
            </a:extLst>
          </p:cNvPr>
          <p:cNvSpPr/>
          <p:nvPr/>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DFBADDB0-3A66-E04D-853B-B1506CE3CBE4}"/>
              </a:ext>
            </a:extLst>
          </p:cNvPr>
          <p:cNvSpPr>
            <a:spLocks noGrp="1"/>
          </p:cNvSpPr>
          <p:nvPr>
            <p:ph type="ctrTitle"/>
          </p:nvPr>
        </p:nvSpPr>
        <p:spPr>
          <a:xfrm>
            <a:off x="523195" y="3135494"/>
            <a:ext cx="5572805" cy="444969"/>
          </a:xfrm>
          <a:prstGeom prst="rect">
            <a:avLst/>
          </a:prstGeom>
        </p:spPr>
        <p:txBody>
          <a:bodyPr lIns="0" tIns="0" rIns="0" bIns="0" anchor="b"/>
          <a:lstStyle>
            <a:lvl1pPr algn="l">
              <a:lnSpc>
                <a:spcPct val="100000"/>
              </a:lnSpc>
              <a:defRPr sz="25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20" name="Slide Number Placeholder 13">
            <a:extLst>
              <a:ext uri="{FF2B5EF4-FFF2-40B4-BE49-F238E27FC236}">
                <a16:creationId xmlns:a16="http://schemas.microsoft.com/office/drawing/2014/main" id="{74C1BED9-7182-A343-B2B1-BB1CE579AFD9}"/>
              </a:ext>
            </a:extLst>
          </p:cNvPr>
          <p:cNvSpPr>
            <a:spLocks noGrp="1"/>
          </p:cNvSpPr>
          <p:nvPr>
            <p:ph type="sldNum" sz="quarter" idx="4"/>
          </p:nvPr>
        </p:nvSpPr>
        <p:spPr>
          <a:xfrm>
            <a:off x="11277601" y="6347882"/>
            <a:ext cx="398462" cy="148167"/>
          </a:xfrm>
          <a:prstGeom prst="rect">
            <a:avLst/>
          </a:prstGeom>
        </p:spPr>
        <p:txBody>
          <a:bodyPr vert="horz" lIns="0" tIns="0" rIns="0" bIns="0" rtlCol="0" anchor="ctr"/>
          <a:lstStyle>
            <a:lvl1pPr algn="r">
              <a:defRPr sz="1000" b="0">
                <a:solidFill>
                  <a:schemeClr val="bg1"/>
                </a:solidFill>
              </a:defRPr>
            </a:lvl1pPr>
          </a:lstStyle>
          <a:p>
            <a:fld id="{6A0E18EB-4A2D-7A41-8DA5-124442C28A6C}" type="slidenum">
              <a:rPr lang="en-AE" smtClean="0"/>
              <a:t>‹#›</a:t>
            </a:fld>
            <a:endParaRPr lang="en-AE"/>
          </a:p>
        </p:txBody>
      </p:sp>
      <p:sp>
        <p:nvSpPr>
          <p:cNvPr id="9" name="Rectangle 8">
            <a:extLst>
              <a:ext uri="{FF2B5EF4-FFF2-40B4-BE49-F238E27FC236}">
                <a16:creationId xmlns:a16="http://schemas.microsoft.com/office/drawing/2014/main" id="{2FC52CD9-52A2-C94F-9BDC-5D45281C4B93}"/>
              </a:ext>
            </a:extLst>
          </p:cNvPr>
          <p:cNvSpPr/>
          <p:nvPr/>
        </p:nvSpPr>
        <p:spPr>
          <a:xfrm>
            <a:off x="515938" y="3667524"/>
            <a:ext cx="1080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1" name="Picture 10">
            <a:extLst>
              <a:ext uri="{FF2B5EF4-FFF2-40B4-BE49-F238E27FC236}">
                <a16:creationId xmlns:a16="http://schemas.microsoft.com/office/drawing/2014/main" id="{0D73646B-F7C7-D747-A04D-2EF43636EA8F}"/>
              </a:ext>
            </a:extLst>
          </p:cNvPr>
          <p:cNvPicPr>
            <a:picLocks noChangeAspect="1"/>
          </p:cNvPicPr>
          <p:nvPr/>
        </p:nvPicPr>
        <p:blipFill>
          <a:blip r:embed="rId2"/>
          <a:stretch>
            <a:fillRect/>
          </a:stretch>
        </p:blipFill>
        <p:spPr>
          <a:xfrm rot="13105783">
            <a:off x="7981494" y="455060"/>
            <a:ext cx="3508547" cy="7279200"/>
          </a:xfrm>
          <a:prstGeom prst="rect">
            <a:avLst/>
          </a:prstGeom>
        </p:spPr>
      </p:pic>
    </p:spTree>
    <p:extLst>
      <p:ext uri="{BB962C8B-B14F-4D97-AF65-F5344CB8AC3E}">
        <p14:creationId xmlns:p14="http://schemas.microsoft.com/office/powerpoint/2010/main" val="89395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Body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7D80FF-7C0B-E042-82BB-0538C486F69F}"/>
              </a:ext>
            </a:extLst>
          </p:cNvPr>
          <p:cNvSpPr>
            <a:spLocks noGrp="1"/>
          </p:cNvSpPr>
          <p:nvPr>
            <p:ph type="title" hasCustomPrompt="1"/>
          </p:nvPr>
        </p:nvSpPr>
        <p:spPr>
          <a:xfrm>
            <a:off x="515795" y="451912"/>
            <a:ext cx="8737535" cy="299878"/>
          </a:xfrm>
          <a:prstGeom prst="rect">
            <a:avLst/>
          </a:prstGeom>
        </p:spPr>
        <p:txBody>
          <a:bodyPr lIns="0" tIns="0" rIns="0" bIns="0"/>
          <a:lstStyle>
            <a:lvl1pPr>
              <a:defRPr lang="en-US" sz="2500" b="1" kern="1200" dirty="0">
                <a:solidFill>
                  <a:schemeClr val="tx2"/>
                </a:solidFill>
                <a:latin typeface="Arial" panose="020B0604020202020204" pitchFamily="34" charset="0"/>
                <a:ea typeface="+mj-ea"/>
                <a:cs typeface="Arial" panose="020B0604020202020204" pitchFamily="34" charset="0"/>
              </a:defRPr>
            </a:lvl1pPr>
          </a:lstStyle>
          <a:p>
            <a:r>
              <a:rPr lang="en-US" dirty="0"/>
              <a:t>Click to edit title</a:t>
            </a:r>
          </a:p>
        </p:txBody>
      </p:sp>
      <p:sp>
        <p:nvSpPr>
          <p:cNvPr id="11" name="Text Placeholder 9">
            <a:extLst>
              <a:ext uri="{FF2B5EF4-FFF2-40B4-BE49-F238E27FC236}">
                <a16:creationId xmlns:a16="http://schemas.microsoft.com/office/drawing/2014/main" id="{D48ED987-DC2B-E84A-99B4-1F875EA184C5}"/>
              </a:ext>
            </a:extLst>
          </p:cNvPr>
          <p:cNvSpPr>
            <a:spLocks noGrp="1"/>
          </p:cNvSpPr>
          <p:nvPr>
            <p:ph type="body" sz="quarter" idx="13" hasCustomPrompt="1"/>
          </p:nvPr>
        </p:nvSpPr>
        <p:spPr>
          <a:xfrm>
            <a:off x="515795" y="1529580"/>
            <a:ext cx="11160268" cy="4692316"/>
          </a:xfrm>
          <a:prstGeom prst="rect">
            <a:avLst/>
          </a:prstGeom>
        </p:spPr>
        <p:txBody>
          <a:bodyPr lIns="0" tIns="0" rIns="0" bIns="0"/>
          <a:lstStyle>
            <a:lvl1pPr marL="0" marR="0" indent="0" algn="l" defTabSz="914400" rtl="0" eaLnBrk="1" fontAlgn="auto" latinLnBrk="0" hangingPunct="1">
              <a:lnSpc>
                <a:spcPct val="122000"/>
              </a:lnSpc>
              <a:spcBef>
                <a:spcPts val="1000"/>
              </a:spcBef>
              <a:spcAft>
                <a:spcPts val="0"/>
              </a:spcAft>
              <a:buClrTx/>
              <a:buSzTx/>
              <a:buFont typeface="Arial" panose="020B0604020202020204" pitchFamily="34" charset="0"/>
              <a:buNone/>
              <a:tabLst/>
              <a:defRPr lang="en-US" sz="1400" b="0" kern="1200" dirty="0" smtClean="0">
                <a:solidFill>
                  <a:schemeClr val="accent1"/>
                </a:solidFill>
                <a:latin typeface="Arial" panose="020B0604020202020204" pitchFamily="34" charset="0"/>
                <a:ea typeface="+mj-ea"/>
                <a:cs typeface="Arial" panose="020B0604020202020204" pitchFamily="34" charset="0"/>
              </a:defRPr>
            </a:lvl1pPr>
            <a:lvl2pPr marL="4572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2pPr>
            <a:lvl3pPr marL="9144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3pPr>
            <a:lvl4pPr marL="13716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4pPr>
            <a:lvl5pPr marL="1828800" indent="0">
              <a:buNone/>
              <a:defRPr lang="en-GB" sz="2500" b="1" kern="1200" dirty="0">
                <a:solidFill>
                  <a:schemeClr val="tx2"/>
                </a:solidFill>
                <a:latin typeface="Arial" panose="020B0604020202020204" pitchFamily="34" charset="0"/>
                <a:ea typeface="+mj-ea"/>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marL="0" marR="0" lvl="0" indent="0" algn="l" defTabSz="914400" rtl="0" eaLnBrk="1" fontAlgn="auto" latinLnBrk="0" hangingPunct="1">
              <a:lnSpc>
                <a:spcPct val="122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
        <p:nvSpPr>
          <p:cNvPr id="16" name="Text Placeholder 15">
            <a:extLst>
              <a:ext uri="{FF2B5EF4-FFF2-40B4-BE49-F238E27FC236}">
                <a16:creationId xmlns:a16="http://schemas.microsoft.com/office/drawing/2014/main" id="{72E8BB6E-B74A-3340-8299-56D9FEB8D5EF}"/>
              </a:ext>
            </a:extLst>
          </p:cNvPr>
          <p:cNvSpPr>
            <a:spLocks noGrp="1"/>
          </p:cNvSpPr>
          <p:nvPr>
            <p:ph type="body" sz="quarter" idx="14" hasCustomPrompt="1"/>
          </p:nvPr>
        </p:nvSpPr>
        <p:spPr>
          <a:xfrm>
            <a:off x="515795" y="1043356"/>
            <a:ext cx="8737535" cy="276565"/>
          </a:xfrm>
          <a:prstGeom prst="rect">
            <a:avLst/>
          </a:prstGeom>
        </p:spPr>
        <p:txBody>
          <a:bodyPr lIns="0" tIns="0" rIns="0" bIns="0"/>
          <a:lstStyle>
            <a:lvl1pPr marL="0" indent="0">
              <a:buNone/>
              <a:defRPr lang="en-US" sz="2000" b="0" kern="1200" dirty="0" smtClean="0">
                <a:solidFill>
                  <a:schemeClr val="accent1"/>
                </a:solidFill>
                <a:latin typeface="Arial" panose="020B0604020202020204" pitchFamily="34" charset="0"/>
                <a:ea typeface="+mj-ea"/>
                <a:cs typeface="Arial" panose="020B0604020202020204" pitchFamily="34" charset="0"/>
              </a:defRPr>
            </a:lvl1pPr>
            <a:lvl2pPr marL="4572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2pPr>
            <a:lvl3pPr marL="9144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3pPr>
            <a:lvl4pPr marL="13716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4pPr>
            <a:lvl5pPr marL="1828800" indent="0">
              <a:buNone/>
              <a:defRPr lang="en-GB" sz="2500" b="1" kern="1200" dirty="0">
                <a:solidFill>
                  <a:schemeClr val="tx2"/>
                </a:solidFill>
                <a:latin typeface="Arial" panose="020B0604020202020204" pitchFamily="34" charset="0"/>
                <a:ea typeface="+mj-ea"/>
                <a:cs typeface="Arial" panose="020B0604020202020204" pitchFamily="34" charset="0"/>
              </a:defRPr>
            </a:lvl5pPr>
          </a:lstStyle>
          <a:p>
            <a:pPr lvl="0"/>
            <a:r>
              <a:rPr lang="en-US" dirty="0"/>
              <a:t>Design Edit Master text styles</a:t>
            </a:r>
          </a:p>
        </p:txBody>
      </p:sp>
      <p:sp>
        <p:nvSpPr>
          <p:cNvPr id="9" name="Slide Number Placeholder 13">
            <a:extLst>
              <a:ext uri="{FF2B5EF4-FFF2-40B4-BE49-F238E27FC236}">
                <a16:creationId xmlns:a16="http://schemas.microsoft.com/office/drawing/2014/main" id="{D8D04F39-65B8-D340-8AA5-AF59D7EAC7C0}"/>
              </a:ext>
            </a:extLst>
          </p:cNvPr>
          <p:cNvSpPr>
            <a:spLocks noGrp="1"/>
          </p:cNvSpPr>
          <p:nvPr>
            <p:ph type="sldNum" sz="quarter" idx="4"/>
          </p:nvPr>
        </p:nvSpPr>
        <p:spPr>
          <a:xfrm>
            <a:off x="11277601" y="6347882"/>
            <a:ext cx="398462" cy="148167"/>
          </a:xfrm>
          <a:prstGeom prst="rect">
            <a:avLst/>
          </a:prstGeom>
        </p:spPr>
        <p:txBody>
          <a:bodyPr vert="horz" lIns="0" tIns="0" rIns="0" bIns="0" rtlCol="0" anchor="ctr"/>
          <a:lstStyle>
            <a:lvl1pPr algn="r">
              <a:defRPr sz="1000" b="0">
                <a:solidFill>
                  <a:schemeClr val="tx2"/>
                </a:solidFill>
              </a:defRPr>
            </a:lvl1pPr>
          </a:lstStyle>
          <a:p>
            <a:fld id="{6A0E18EB-4A2D-7A41-8DA5-124442C28A6C}" type="slidenum">
              <a:rPr lang="en-AE" smtClean="0"/>
              <a:t>‹#›</a:t>
            </a:fld>
            <a:endParaRPr lang="en-AE"/>
          </a:p>
        </p:txBody>
      </p:sp>
      <p:sp>
        <p:nvSpPr>
          <p:cNvPr id="2" name="Rectangle 1">
            <a:extLst>
              <a:ext uri="{FF2B5EF4-FFF2-40B4-BE49-F238E27FC236}">
                <a16:creationId xmlns:a16="http://schemas.microsoft.com/office/drawing/2014/main" id="{CD201238-2E83-8849-A646-59842283C9DA}"/>
              </a:ext>
            </a:extLst>
          </p:cNvPr>
          <p:cNvSpPr/>
          <p:nvPr/>
        </p:nvSpPr>
        <p:spPr>
          <a:xfrm>
            <a:off x="515795" y="866527"/>
            <a:ext cx="108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703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Body Center Aligned">
    <p:spTree>
      <p:nvGrpSpPr>
        <p:cNvPr id="1" name=""/>
        <p:cNvGrpSpPr/>
        <p:nvPr/>
      </p:nvGrpSpPr>
      <p:grpSpPr>
        <a:xfrm>
          <a:off x="0" y="0"/>
          <a:ext cx="0" cy="0"/>
          <a:chOff x="0" y="0"/>
          <a:chExt cx="0" cy="0"/>
        </a:xfrm>
      </p:grpSpPr>
      <p:sp>
        <p:nvSpPr>
          <p:cNvPr id="9" name="Slide Number Placeholder 13">
            <a:extLst>
              <a:ext uri="{FF2B5EF4-FFF2-40B4-BE49-F238E27FC236}">
                <a16:creationId xmlns:a16="http://schemas.microsoft.com/office/drawing/2014/main" id="{D8D04F39-65B8-D340-8AA5-AF59D7EAC7C0}"/>
              </a:ext>
            </a:extLst>
          </p:cNvPr>
          <p:cNvSpPr>
            <a:spLocks noGrp="1"/>
          </p:cNvSpPr>
          <p:nvPr>
            <p:ph type="sldNum" sz="quarter" idx="4"/>
          </p:nvPr>
        </p:nvSpPr>
        <p:spPr>
          <a:xfrm>
            <a:off x="11277601" y="6347882"/>
            <a:ext cx="398462" cy="148167"/>
          </a:xfrm>
          <a:prstGeom prst="rect">
            <a:avLst/>
          </a:prstGeom>
        </p:spPr>
        <p:txBody>
          <a:bodyPr vert="horz" lIns="0" tIns="0" rIns="0" bIns="0" rtlCol="0" anchor="ctr"/>
          <a:lstStyle>
            <a:lvl1pPr algn="r">
              <a:defRPr sz="1000" b="0">
                <a:solidFill>
                  <a:schemeClr val="tx2"/>
                </a:solidFill>
              </a:defRPr>
            </a:lvl1pPr>
          </a:lstStyle>
          <a:p>
            <a:fld id="{6A0E18EB-4A2D-7A41-8DA5-124442C28A6C}" type="slidenum">
              <a:rPr lang="en-AE" smtClean="0"/>
              <a:t>‹#›</a:t>
            </a:fld>
            <a:endParaRPr lang="en-AE"/>
          </a:p>
        </p:txBody>
      </p:sp>
      <p:sp>
        <p:nvSpPr>
          <p:cNvPr id="7" name="Title 1">
            <a:extLst>
              <a:ext uri="{FF2B5EF4-FFF2-40B4-BE49-F238E27FC236}">
                <a16:creationId xmlns:a16="http://schemas.microsoft.com/office/drawing/2014/main" id="{3A2E5CE1-6F63-AD4C-946F-EB35D5705390}"/>
              </a:ext>
            </a:extLst>
          </p:cNvPr>
          <p:cNvSpPr>
            <a:spLocks noGrp="1"/>
          </p:cNvSpPr>
          <p:nvPr>
            <p:ph type="title" hasCustomPrompt="1"/>
          </p:nvPr>
        </p:nvSpPr>
        <p:spPr>
          <a:xfrm>
            <a:off x="2377441" y="451912"/>
            <a:ext cx="7438596" cy="309786"/>
          </a:xfrm>
          <a:prstGeom prst="rect">
            <a:avLst/>
          </a:prstGeom>
        </p:spPr>
        <p:txBody>
          <a:bodyPr lIns="0" tIns="0" rIns="0" bIns="0"/>
          <a:lstStyle>
            <a:lvl1pPr algn="ctr">
              <a:defRPr lang="en-US" sz="2500" b="1" kern="1200" dirty="0">
                <a:solidFill>
                  <a:schemeClr val="tx2"/>
                </a:solidFill>
                <a:latin typeface="Arial" panose="020B0604020202020204" pitchFamily="34" charset="0"/>
                <a:ea typeface="+mj-ea"/>
                <a:cs typeface="Arial" panose="020B0604020202020204" pitchFamily="34" charset="0"/>
              </a:defRPr>
            </a:lvl1pPr>
          </a:lstStyle>
          <a:p>
            <a:r>
              <a:rPr lang="en-US" dirty="0"/>
              <a:t>Click to edit title</a:t>
            </a:r>
          </a:p>
        </p:txBody>
      </p:sp>
      <p:sp>
        <p:nvSpPr>
          <p:cNvPr id="8" name="Text Placeholder 9">
            <a:extLst>
              <a:ext uri="{FF2B5EF4-FFF2-40B4-BE49-F238E27FC236}">
                <a16:creationId xmlns:a16="http://schemas.microsoft.com/office/drawing/2014/main" id="{6192411F-49CC-1C4B-BE18-A228A3612152}"/>
              </a:ext>
            </a:extLst>
          </p:cNvPr>
          <p:cNvSpPr>
            <a:spLocks noGrp="1"/>
          </p:cNvSpPr>
          <p:nvPr>
            <p:ph type="body" sz="quarter" idx="13" hasCustomPrompt="1"/>
          </p:nvPr>
        </p:nvSpPr>
        <p:spPr>
          <a:xfrm>
            <a:off x="1725615" y="1529580"/>
            <a:ext cx="8737535" cy="4692316"/>
          </a:xfrm>
          <a:prstGeom prst="rect">
            <a:avLst/>
          </a:prstGeom>
        </p:spPr>
        <p:txBody>
          <a:bodyPr lIns="0" tIns="0" rIns="0" bIns="0"/>
          <a:lstStyle>
            <a:lvl1pPr marL="0" marR="0" indent="0" algn="ctr" defTabSz="914400" rtl="0" eaLnBrk="1" fontAlgn="auto" latinLnBrk="0" hangingPunct="1">
              <a:lnSpc>
                <a:spcPct val="122000"/>
              </a:lnSpc>
              <a:spcBef>
                <a:spcPts val="1000"/>
              </a:spcBef>
              <a:spcAft>
                <a:spcPts val="0"/>
              </a:spcAft>
              <a:buClrTx/>
              <a:buSzTx/>
              <a:buFont typeface="Arial" panose="020B0604020202020204" pitchFamily="34" charset="0"/>
              <a:buNone/>
              <a:tabLst/>
              <a:defRPr lang="en-US" sz="1400" b="0" kern="1200" dirty="0" smtClean="0">
                <a:solidFill>
                  <a:schemeClr val="accent1"/>
                </a:solidFill>
                <a:latin typeface="Arial" panose="020B0604020202020204" pitchFamily="34" charset="0"/>
                <a:ea typeface="+mj-ea"/>
                <a:cs typeface="Arial" panose="020B0604020202020204" pitchFamily="34" charset="0"/>
              </a:defRPr>
            </a:lvl1pPr>
            <a:lvl2pPr marL="4572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2pPr>
            <a:lvl3pPr marL="9144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3pPr>
            <a:lvl4pPr marL="13716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4pPr>
            <a:lvl5pPr marL="1828800" indent="0">
              <a:buNone/>
              <a:defRPr lang="en-GB" sz="2500" b="1" kern="1200" dirty="0">
                <a:solidFill>
                  <a:schemeClr val="tx2"/>
                </a:solidFill>
                <a:latin typeface="Arial" panose="020B0604020202020204" pitchFamily="34" charset="0"/>
                <a:ea typeface="+mj-ea"/>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marL="0" marR="0" lvl="0" indent="0" algn="l" defTabSz="914400" rtl="0" eaLnBrk="1" fontAlgn="auto" latinLnBrk="0" hangingPunct="1">
              <a:lnSpc>
                <a:spcPct val="122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
        <p:nvSpPr>
          <p:cNvPr id="12" name="Text Placeholder 15">
            <a:extLst>
              <a:ext uri="{FF2B5EF4-FFF2-40B4-BE49-F238E27FC236}">
                <a16:creationId xmlns:a16="http://schemas.microsoft.com/office/drawing/2014/main" id="{0B0C0593-53DF-5C46-971D-B817E5BECC20}"/>
              </a:ext>
            </a:extLst>
          </p:cNvPr>
          <p:cNvSpPr>
            <a:spLocks noGrp="1"/>
          </p:cNvSpPr>
          <p:nvPr>
            <p:ph type="body" sz="quarter" idx="14" hasCustomPrompt="1"/>
          </p:nvPr>
        </p:nvSpPr>
        <p:spPr>
          <a:xfrm>
            <a:off x="2377440" y="1043356"/>
            <a:ext cx="7438597" cy="309395"/>
          </a:xfrm>
          <a:prstGeom prst="rect">
            <a:avLst/>
          </a:prstGeom>
        </p:spPr>
        <p:txBody>
          <a:bodyPr lIns="0" tIns="0" rIns="0" bIns="0"/>
          <a:lstStyle>
            <a:lvl1pPr marL="0" indent="0" algn="ctr">
              <a:buNone/>
              <a:defRPr lang="en-US" sz="2000" b="0" kern="1200" dirty="0" smtClean="0">
                <a:solidFill>
                  <a:schemeClr val="accent1"/>
                </a:solidFill>
                <a:latin typeface="Arial" panose="020B0604020202020204" pitchFamily="34" charset="0"/>
                <a:ea typeface="+mj-ea"/>
                <a:cs typeface="Arial" panose="020B0604020202020204" pitchFamily="34" charset="0"/>
              </a:defRPr>
            </a:lvl1pPr>
            <a:lvl2pPr marL="4572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2pPr>
            <a:lvl3pPr marL="9144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3pPr>
            <a:lvl4pPr marL="13716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4pPr>
            <a:lvl5pPr marL="1828800" indent="0">
              <a:buNone/>
              <a:defRPr lang="en-GB" sz="2500" b="1" kern="1200" dirty="0">
                <a:solidFill>
                  <a:schemeClr val="tx2"/>
                </a:solidFill>
                <a:latin typeface="Arial" panose="020B0604020202020204" pitchFamily="34" charset="0"/>
                <a:ea typeface="+mj-ea"/>
                <a:cs typeface="Arial" panose="020B0604020202020204" pitchFamily="34" charset="0"/>
              </a:defRPr>
            </a:lvl5pPr>
          </a:lstStyle>
          <a:p>
            <a:pPr lvl="0"/>
            <a:r>
              <a:rPr lang="en-US" dirty="0"/>
              <a:t>Design Edit Master text styles</a:t>
            </a:r>
          </a:p>
        </p:txBody>
      </p:sp>
      <p:sp>
        <p:nvSpPr>
          <p:cNvPr id="13" name="Rectangle 12">
            <a:extLst>
              <a:ext uri="{FF2B5EF4-FFF2-40B4-BE49-F238E27FC236}">
                <a16:creationId xmlns:a16="http://schemas.microsoft.com/office/drawing/2014/main" id="{8C6BF1CD-5820-8442-B538-DE7A41A3C124}"/>
              </a:ext>
            </a:extLst>
          </p:cNvPr>
          <p:cNvSpPr/>
          <p:nvPr/>
        </p:nvSpPr>
        <p:spPr>
          <a:xfrm>
            <a:off x="5554382" y="866527"/>
            <a:ext cx="108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65719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Body Content Bullets">
    <p:spTree>
      <p:nvGrpSpPr>
        <p:cNvPr id="1" name=""/>
        <p:cNvGrpSpPr/>
        <p:nvPr/>
      </p:nvGrpSpPr>
      <p:grpSpPr>
        <a:xfrm>
          <a:off x="0" y="0"/>
          <a:ext cx="0" cy="0"/>
          <a:chOff x="0" y="0"/>
          <a:chExt cx="0" cy="0"/>
        </a:xfrm>
      </p:grpSpPr>
      <p:sp>
        <p:nvSpPr>
          <p:cNvPr id="21" name="Slide Number Placeholder 13">
            <a:extLst>
              <a:ext uri="{FF2B5EF4-FFF2-40B4-BE49-F238E27FC236}">
                <a16:creationId xmlns:a16="http://schemas.microsoft.com/office/drawing/2014/main" id="{3EDE369A-69C9-B441-8477-618616D8B322}"/>
              </a:ext>
            </a:extLst>
          </p:cNvPr>
          <p:cNvSpPr>
            <a:spLocks noGrp="1"/>
          </p:cNvSpPr>
          <p:nvPr>
            <p:ph type="sldNum" sz="quarter" idx="4"/>
          </p:nvPr>
        </p:nvSpPr>
        <p:spPr>
          <a:xfrm>
            <a:off x="11277601" y="6347882"/>
            <a:ext cx="398462" cy="148167"/>
          </a:xfrm>
          <a:prstGeom prst="rect">
            <a:avLst/>
          </a:prstGeom>
        </p:spPr>
        <p:txBody>
          <a:bodyPr vert="horz" lIns="0" tIns="0" rIns="0" bIns="0" rtlCol="0" anchor="ctr"/>
          <a:lstStyle>
            <a:lvl1pPr algn="r">
              <a:defRPr sz="1000" b="0">
                <a:solidFill>
                  <a:schemeClr val="tx2"/>
                </a:solidFill>
              </a:defRPr>
            </a:lvl1pPr>
          </a:lstStyle>
          <a:p>
            <a:fld id="{6A0E18EB-4A2D-7A41-8DA5-124442C28A6C}" type="slidenum">
              <a:rPr lang="en-AE" smtClean="0"/>
              <a:t>‹#›</a:t>
            </a:fld>
            <a:endParaRPr lang="en-AE"/>
          </a:p>
        </p:txBody>
      </p:sp>
      <p:sp>
        <p:nvSpPr>
          <p:cNvPr id="7" name="Title 1">
            <a:extLst>
              <a:ext uri="{FF2B5EF4-FFF2-40B4-BE49-F238E27FC236}">
                <a16:creationId xmlns:a16="http://schemas.microsoft.com/office/drawing/2014/main" id="{7F53CF5F-2136-5C4B-9BF5-728C0824F0DA}"/>
              </a:ext>
            </a:extLst>
          </p:cNvPr>
          <p:cNvSpPr>
            <a:spLocks noGrp="1"/>
          </p:cNvSpPr>
          <p:nvPr>
            <p:ph type="title" hasCustomPrompt="1"/>
          </p:nvPr>
        </p:nvSpPr>
        <p:spPr>
          <a:xfrm>
            <a:off x="515795" y="451912"/>
            <a:ext cx="8737535" cy="299878"/>
          </a:xfrm>
          <a:prstGeom prst="rect">
            <a:avLst/>
          </a:prstGeom>
        </p:spPr>
        <p:txBody>
          <a:bodyPr lIns="0" tIns="0" rIns="0" bIns="0"/>
          <a:lstStyle>
            <a:lvl1pPr>
              <a:defRPr lang="en-US" sz="2500" b="1" kern="1200" dirty="0">
                <a:solidFill>
                  <a:schemeClr val="tx2"/>
                </a:solidFill>
                <a:latin typeface="Arial" panose="020B0604020202020204" pitchFamily="34" charset="0"/>
                <a:ea typeface="+mj-ea"/>
                <a:cs typeface="Arial" panose="020B0604020202020204" pitchFamily="34" charset="0"/>
              </a:defRPr>
            </a:lvl1pPr>
          </a:lstStyle>
          <a:p>
            <a:r>
              <a:rPr lang="en-US" dirty="0"/>
              <a:t>Click to edit title</a:t>
            </a:r>
          </a:p>
        </p:txBody>
      </p:sp>
      <p:sp>
        <p:nvSpPr>
          <p:cNvPr id="12" name="Text Placeholder 15">
            <a:extLst>
              <a:ext uri="{FF2B5EF4-FFF2-40B4-BE49-F238E27FC236}">
                <a16:creationId xmlns:a16="http://schemas.microsoft.com/office/drawing/2014/main" id="{06BD9672-3B74-ED4B-82CA-ED588D4B5E0B}"/>
              </a:ext>
            </a:extLst>
          </p:cNvPr>
          <p:cNvSpPr>
            <a:spLocks noGrp="1"/>
          </p:cNvSpPr>
          <p:nvPr>
            <p:ph type="body" sz="quarter" idx="14" hasCustomPrompt="1"/>
          </p:nvPr>
        </p:nvSpPr>
        <p:spPr>
          <a:xfrm>
            <a:off x="515795" y="1043356"/>
            <a:ext cx="8737535" cy="276565"/>
          </a:xfrm>
          <a:prstGeom prst="rect">
            <a:avLst/>
          </a:prstGeom>
        </p:spPr>
        <p:txBody>
          <a:bodyPr lIns="0" tIns="0" rIns="0" bIns="0"/>
          <a:lstStyle>
            <a:lvl1pPr marL="0" indent="0">
              <a:buNone/>
              <a:defRPr lang="en-US" sz="2000" b="0" kern="1200" dirty="0" smtClean="0">
                <a:solidFill>
                  <a:schemeClr val="accent1"/>
                </a:solidFill>
                <a:latin typeface="Arial" panose="020B0604020202020204" pitchFamily="34" charset="0"/>
                <a:ea typeface="+mj-ea"/>
                <a:cs typeface="Arial" panose="020B0604020202020204" pitchFamily="34" charset="0"/>
              </a:defRPr>
            </a:lvl1pPr>
            <a:lvl2pPr marL="4572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2pPr>
            <a:lvl3pPr marL="9144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3pPr>
            <a:lvl4pPr marL="13716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4pPr>
            <a:lvl5pPr marL="1828800" indent="0">
              <a:buNone/>
              <a:defRPr lang="en-GB" sz="2500" b="1" kern="1200" dirty="0">
                <a:solidFill>
                  <a:schemeClr val="tx2"/>
                </a:solidFill>
                <a:latin typeface="Arial" panose="020B0604020202020204" pitchFamily="34" charset="0"/>
                <a:ea typeface="+mj-ea"/>
                <a:cs typeface="Arial" panose="020B0604020202020204" pitchFamily="34" charset="0"/>
              </a:defRPr>
            </a:lvl5pPr>
          </a:lstStyle>
          <a:p>
            <a:pPr lvl="0"/>
            <a:r>
              <a:rPr lang="en-US" dirty="0"/>
              <a:t>Design Edit Master text styles</a:t>
            </a:r>
          </a:p>
        </p:txBody>
      </p:sp>
      <p:sp>
        <p:nvSpPr>
          <p:cNvPr id="13" name="Rectangle 12">
            <a:extLst>
              <a:ext uri="{FF2B5EF4-FFF2-40B4-BE49-F238E27FC236}">
                <a16:creationId xmlns:a16="http://schemas.microsoft.com/office/drawing/2014/main" id="{AD1F26EA-36C5-844B-899C-B557070BB13B}"/>
              </a:ext>
            </a:extLst>
          </p:cNvPr>
          <p:cNvSpPr/>
          <p:nvPr/>
        </p:nvSpPr>
        <p:spPr>
          <a:xfrm>
            <a:off x="515795" y="866527"/>
            <a:ext cx="108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2">
            <a:extLst>
              <a:ext uri="{FF2B5EF4-FFF2-40B4-BE49-F238E27FC236}">
                <a16:creationId xmlns:a16="http://schemas.microsoft.com/office/drawing/2014/main" id="{52158A39-CF93-C646-80AA-70CF17C84A02}"/>
              </a:ext>
            </a:extLst>
          </p:cNvPr>
          <p:cNvSpPr>
            <a:spLocks noGrp="1"/>
          </p:cNvSpPr>
          <p:nvPr>
            <p:ph type="body" sz="quarter" idx="10"/>
          </p:nvPr>
        </p:nvSpPr>
        <p:spPr>
          <a:xfrm>
            <a:off x="515795" y="1542687"/>
            <a:ext cx="11163600" cy="4679209"/>
          </a:xfrm>
          <a:prstGeom prst="rect">
            <a:avLst/>
          </a:prstGeom>
        </p:spPr>
        <p:txBody>
          <a:bodyPr/>
          <a:lstStyle>
            <a:lvl1pPr>
              <a:buClr>
                <a:schemeClr val="tx2"/>
              </a:buClr>
              <a:defRPr sz="1400">
                <a:solidFill>
                  <a:schemeClr val="accent1"/>
                </a:solidFill>
              </a:defRPr>
            </a:lvl1pPr>
            <a:lvl2pPr>
              <a:buClr>
                <a:schemeClr val="tx2"/>
              </a:buClr>
              <a:defRPr sz="1400">
                <a:solidFill>
                  <a:schemeClr val="accent1"/>
                </a:solidFill>
              </a:defRPr>
            </a:lvl2pPr>
            <a:lvl3pPr>
              <a:buClr>
                <a:schemeClr val="tx2"/>
              </a:buClr>
              <a:defRPr sz="1400">
                <a:solidFill>
                  <a:schemeClr val="accent1"/>
                </a:solidFill>
              </a:defRPr>
            </a:lvl3pPr>
            <a:lvl4pPr>
              <a:buClr>
                <a:schemeClr val="tx2"/>
              </a:buClr>
              <a:defRPr sz="1400">
                <a:solidFill>
                  <a:schemeClr val="accent1"/>
                </a:solidFill>
              </a:defRPr>
            </a:lvl4pPr>
            <a:lvl5pPr>
              <a:buClr>
                <a:schemeClr val="tx2"/>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6038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 Image+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C4664BE-D031-264B-AAD6-2CA5C06D2849}"/>
              </a:ext>
            </a:extLst>
          </p:cNvPr>
          <p:cNvSpPr>
            <a:spLocks noGrp="1"/>
          </p:cNvSpPr>
          <p:nvPr>
            <p:ph type="pic" sz="quarter" idx="15"/>
          </p:nvPr>
        </p:nvSpPr>
        <p:spPr>
          <a:xfrm>
            <a:off x="0" y="0"/>
            <a:ext cx="6096000" cy="6858000"/>
          </a:xfrm>
          <a:prstGeom prst="rect">
            <a:avLst/>
          </a:prstGeom>
        </p:spPr>
        <p:txBody>
          <a:bodyPr/>
          <a:lstStyle>
            <a:lvl1pPr marL="0" indent="0" algn="ctr">
              <a:buNone/>
              <a:defRPr>
                <a:solidFill>
                  <a:schemeClr val="tx2"/>
                </a:solidFill>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3" name="Slide Number Placeholder 13">
            <a:extLst>
              <a:ext uri="{FF2B5EF4-FFF2-40B4-BE49-F238E27FC236}">
                <a16:creationId xmlns:a16="http://schemas.microsoft.com/office/drawing/2014/main" id="{ACCE371F-FEA1-F94F-80A5-0778B3723FB4}"/>
              </a:ext>
            </a:extLst>
          </p:cNvPr>
          <p:cNvSpPr>
            <a:spLocks noGrp="1"/>
          </p:cNvSpPr>
          <p:nvPr>
            <p:ph type="sldNum" sz="quarter" idx="4"/>
          </p:nvPr>
        </p:nvSpPr>
        <p:spPr>
          <a:xfrm>
            <a:off x="11277601" y="6347882"/>
            <a:ext cx="398462" cy="148167"/>
          </a:xfrm>
          <a:prstGeom prst="rect">
            <a:avLst/>
          </a:prstGeom>
        </p:spPr>
        <p:txBody>
          <a:bodyPr vert="horz" lIns="0" tIns="0" rIns="0" bIns="0" rtlCol="0" anchor="ctr"/>
          <a:lstStyle>
            <a:lvl1pPr algn="r">
              <a:defRPr sz="1000" b="0">
                <a:solidFill>
                  <a:schemeClr val="tx2"/>
                </a:solidFill>
              </a:defRPr>
            </a:lvl1pPr>
          </a:lstStyle>
          <a:p>
            <a:fld id="{6A0E18EB-4A2D-7A41-8DA5-124442C28A6C}" type="slidenum">
              <a:rPr lang="en-AE" smtClean="0"/>
              <a:t>‹#›</a:t>
            </a:fld>
            <a:endParaRPr lang="en-AE"/>
          </a:p>
        </p:txBody>
      </p:sp>
      <p:sp>
        <p:nvSpPr>
          <p:cNvPr id="12" name="Text Placeholder 15">
            <a:extLst>
              <a:ext uri="{FF2B5EF4-FFF2-40B4-BE49-F238E27FC236}">
                <a16:creationId xmlns:a16="http://schemas.microsoft.com/office/drawing/2014/main" id="{D1E59060-FEF9-944D-8183-A3EE4E8AB29C}"/>
              </a:ext>
            </a:extLst>
          </p:cNvPr>
          <p:cNvSpPr>
            <a:spLocks noGrp="1"/>
          </p:cNvSpPr>
          <p:nvPr>
            <p:ph type="body" sz="quarter" idx="14" hasCustomPrompt="1"/>
          </p:nvPr>
        </p:nvSpPr>
        <p:spPr>
          <a:xfrm>
            <a:off x="6265400" y="1055077"/>
            <a:ext cx="3888693" cy="264694"/>
          </a:xfrm>
          <a:prstGeom prst="rect">
            <a:avLst/>
          </a:prstGeom>
        </p:spPr>
        <p:txBody>
          <a:bodyPr lIns="0" tIns="0" rIns="0" bIns="0"/>
          <a:lstStyle>
            <a:lvl1pPr marL="0" indent="0">
              <a:buNone/>
              <a:defRPr lang="en-US" sz="2000" b="0" kern="1200" dirty="0" smtClean="0">
                <a:solidFill>
                  <a:schemeClr val="accent1"/>
                </a:solidFill>
                <a:latin typeface="Arial" panose="020B0604020202020204" pitchFamily="34" charset="0"/>
                <a:ea typeface="+mj-ea"/>
                <a:cs typeface="Arial" panose="020B0604020202020204" pitchFamily="34" charset="0"/>
              </a:defRPr>
            </a:lvl1pPr>
            <a:lvl2pPr marL="4572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2pPr>
            <a:lvl3pPr marL="9144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3pPr>
            <a:lvl4pPr marL="13716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4pPr>
            <a:lvl5pPr marL="1828800" indent="0">
              <a:buNone/>
              <a:defRPr lang="en-GB" sz="2500" b="1" kern="1200" dirty="0">
                <a:solidFill>
                  <a:schemeClr val="tx2"/>
                </a:solidFill>
                <a:latin typeface="Arial" panose="020B0604020202020204" pitchFamily="34" charset="0"/>
                <a:ea typeface="+mj-ea"/>
                <a:cs typeface="Arial" panose="020B0604020202020204" pitchFamily="34" charset="0"/>
              </a:defRPr>
            </a:lvl5pPr>
          </a:lstStyle>
          <a:p>
            <a:pPr lvl="0"/>
            <a:r>
              <a:rPr lang="en-US" dirty="0"/>
              <a:t>Design Edit Master text styles</a:t>
            </a:r>
          </a:p>
        </p:txBody>
      </p:sp>
      <p:sp>
        <p:nvSpPr>
          <p:cNvPr id="16" name="Title 1">
            <a:extLst>
              <a:ext uri="{FF2B5EF4-FFF2-40B4-BE49-F238E27FC236}">
                <a16:creationId xmlns:a16="http://schemas.microsoft.com/office/drawing/2014/main" id="{2801B8FB-C667-2845-B817-457B320E9A25}"/>
              </a:ext>
            </a:extLst>
          </p:cNvPr>
          <p:cNvSpPr>
            <a:spLocks noGrp="1"/>
          </p:cNvSpPr>
          <p:nvPr>
            <p:ph type="title" hasCustomPrompt="1"/>
          </p:nvPr>
        </p:nvSpPr>
        <p:spPr>
          <a:xfrm>
            <a:off x="6265400" y="464634"/>
            <a:ext cx="3888694" cy="287006"/>
          </a:xfrm>
          <a:prstGeom prst="rect">
            <a:avLst/>
          </a:prstGeom>
        </p:spPr>
        <p:txBody>
          <a:bodyPr lIns="0" tIns="0" rIns="0" bIns="0"/>
          <a:lstStyle>
            <a:lvl1pPr>
              <a:defRPr lang="en-US" sz="2500" b="1" kern="1200" dirty="0">
                <a:solidFill>
                  <a:schemeClr val="tx2"/>
                </a:solidFill>
                <a:latin typeface="Arial" panose="020B0604020202020204" pitchFamily="34" charset="0"/>
                <a:ea typeface="+mj-ea"/>
                <a:cs typeface="Arial" panose="020B0604020202020204" pitchFamily="34" charset="0"/>
              </a:defRPr>
            </a:lvl1pPr>
          </a:lstStyle>
          <a:p>
            <a:r>
              <a:rPr lang="en-US" dirty="0"/>
              <a:t>Click to edit title</a:t>
            </a:r>
          </a:p>
        </p:txBody>
      </p:sp>
      <p:sp>
        <p:nvSpPr>
          <p:cNvPr id="18" name="Rectangle 17">
            <a:extLst>
              <a:ext uri="{FF2B5EF4-FFF2-40B4-BE49-F238E27FC236}">
                <a16:creationId xmlns:a16="http://schemas.microsoft.com/office/drawing/2014/main" id="{2B839D96-A868-5249-B5F2-A99A28685070}"/>
              </a:ext>
            </a:extLst>
          </p:cNvPr>
          <p:cNvSpPr/>
          <p:nvPr/>
        </p:nvSpPr>
        <p:spPr>
          <a:xfrm>
            <a:off x="6265399" y="866377"/>
            <a:ext cx="108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9">
            <a:extLst>
              <a:ext uri="{FF2B5EF4-FFF2-40B4-BE49-F238E27FC236}">
                <a16:creationId xmlns:a16="http://schemas.microsoft.com/office/drawing/2014/main" id="{A142DC4A-8EFB-1E4D-9F36-709A7FED8EE6}"/>
              </a:ext>
            </a:extLst>
          </p:cNvPr>
          <p:cNvSpPr>
            <a:spLocks noGrp="1"/>
          </p:cNvSpPr>
          <p:nvPr>
            <p:ph type="body" sz="quarter" idx="16" hasCustomPrompt="1"/>
          </p:nvPr>
        </p:nvSpPr>
        <p:spPr>
          <a:xfrm>
            <a:off x="6265399" y="1529580"/>
            <a:ext cx="5410664" cy="4692316"/>
          </a:xfrm>
          <a:prstGeom prst="rect">
            <a:avLst/>
          </a:prstGeom>
        </p:spPr>
        <p:txBody>
          <a:bodyPr lIns="0" tIns="0" rIns="0" bIns="0"/>
          <a:lstStyle>
            <a:lvl1pPr marL="0" marR="0" indent="0" algn="l" defTabSz="914400" rtl="0" eaLnBrk="1" fontAlgn="auto" latinLnBrk="0" hangingPunct="1">
              <a:lnSpc>
                <a:spcPct val="122000"/>
              </a:lnSpc>
              <a:spcBef>
                <a:spcPts val="1000"/>
              </a:spcBef>
              <a:spcAft>
                <a:spcPts val="0"/>
              </a:spcAft>
              <a:buClrTx/>
              <a:buSzTx/>
              <a:buFont typeface="Arial" panose="020B0604020202020204" pitchFamily="34" charset="0"/>
              <a:buNone/>
              <a:tabLst/>
              <a:defRPr lang="en-US" sz="1400" b="0" kern="1200" dirty="0" smtClean="0">
                <a:solidFill>
                  <a:schemeClr val="accent1"/>
                </a:solidFill>
                <a:latin typeface="Arial" panose="020B0604020202020204" pitchFamily="34" charset="0"/>
                <a:ea typeface="+mj-ea"/>
                <a:cs typeface="Arial" panose="020B0604020202020204" pitchFamily="34" charset="0"/>
              </a:defRPr>
            </a:lvl1pPr>
            <a:lvl2pPr marL="4572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2pPr>
            <a:lvl3pPr marL="9144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3pPr>
            <a:lvl4pPr marL="13716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4pPr>
            <a:lvl5pPr marL="1828800" indent="0">
              <a:buNone/>
              <a:defRPr lang="en-GB" sz="2500" b="1" kern="1200" dirty="0">
                <a:solidFill>
                  <a:schemeClr val="tx2"/>
                </a:solidFill>
                <a:latin typeface="Arial" panose="020B0604020202020204" pitchFamily="34" charset="0"/>
                <a:ea typeface="+mj-ea"/>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marL="0" marR="0" lvl="0" indent="0" algn="l" defTabSz="914400" rtl="0" eaLnBrk="1" fontAlgn="auto" latinLnBrk="0" hangingPunct="1">
              <a:lnSpc>
                <a:spcPct val="122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Tree>
    <p:extLst>
      <p:ext uri="{BB962C8B-B14F-4D97-AF65-F5344CB8AC3E}">
        <p14:creationId xmlns:p14="http://schemas.microsoft.com/office/powerpoint/2010/main" val="177180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Image+Content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7902CE-9939-EA43-A223-D3E7E8895509}"/>
              </a:ext>
            </a:extLst>
          </p:cNvPr>
          <p:cNvSpPr/>
          <p:nvPr/>
        </p:nvSpPr>
        <p:spPr>
          <a:xfrm>
            <a:off x="10228263" y="318766"/>
            <a:ext cx="1629120" cy="846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4C4664BE-D031-264B-AAD6-2CA5C06D2849}"/>
              </a:ext>
            </a:extLst>
          </p:cNvPr>
          <p:cNvSpPr>
            <a:spLocks noGrp="1"/>
          </p:cNvSpPr>
          <p:nvPr>
            <p:ph type="pic" sz="quarter" idx="15"/>
          </p:nvPr>
        </p:nvSpPr>
        <p:spPr>
          <a:xfrm>
            <a:off x="6096000" y="0"/>
            <a:ext cx="6096000" cy="6858000"/>
          </a:xfrm>
          <a:prstGeom prst="rect">
            <a:avLst/>
          </a:prstGeom>
        </p:spPr>
        <p:txBody>
          <a:bodyPr/>
          <a:lstStyle>
            <a:lvl1pPr marL="0" indent="0" algn="ctr">
              <a:buNone/>
              <a:defRPr>
                <a:solidFill>
                  <a:schemeClr val="tx2"/>
                </a:solidFill>
                <a:latin typeface="Arial" panose="020B0604020202020204" pitchFamily="34" charset="0"/>
                <a:cs typeface="Arial" panose="020B0604020202020204" pitchFamily="34" charset="0"/>
              </a:defRPr>
            </a:lvl1pPr>
          </a:lstStyle>
          <a:p>
            <a:r>
              <a:rPr lang="en-US"/>
              <a:t>Click icon to add picture</a:t>
            </a:r>
            <a:endParaRPr lang="en-GB" dirty="0"/>
          </a:p>
        </p:txBody>
      </p:sp>
      <p:pic>
        <p:nvPicPr>
          <p:cNvPr id="7" name="Picture 6">
            <a:extLst>
              <a:ext uri="{FF2B5EF4-FFF2-40B4-BE49-F238E27FC236}">
                <a16:creationId xmlns:a16="http://schemas.microsoft.com/office/drawing/2014/main" id="{60CB8A3F-C100-DB4C-BA75-C07812B8BA10}"/>
              </a:ext>
            </a:extLst>
          </p:cNvPr>
          <p:cNvPicPr>
            <a:picLocks noChangeAspect="1"/>
          </p:cNvPicPr>
          <p:nvPr/>
        </p:nvPicPr>
        <p:blipFill>
          <a:blip r:embed="rId2"/>
          <a:stretch>
            <a:fillRect/>
          </a:stretch>
        </p:blipFill>
        <p:spPr>
          <a:xfrm>
            <a:off x="10713514" y="1702644"/>
            <a:ext cx="962549" cy="540000"/>
          </a:xfrm>
          <a:prstGeom prst="rect">
            <a:avLst/>
          </a:prstGeom>
        </p:spPr>
      </p:pic>
      <p:sp>
        <p:nvSpPr>
          <p:cNvPr id="14" name="Slide Number Placeholder 13">
            <a:extLst>
              <a:ext uri="{FF2B5EF4-FFF2-40B4-BE49-F238E27FC236}">
                <a16:creationId xmlns:a16="http://schemas.microsoft.com/office/drawing/2014/main" id="{886D6A02-250D-E044-9365-F2F2A8CAA47E}"/>
              </a:ext>
            </a:extLst>
          </p:cNvPr>
          <p:cNvSpPr>
            <a:spLocks noGrp="1"/>
          </p:cNvSpPr>
          <p:nvPr>
            <p:ph type="sldNum" sz="quarter" idx="4"/>
          </p:nvPr>
        </p:nvSpPr>
        <p:spPr>
          <a:xfrm>
            <a:off x="11277601" y="6347882"/>
            <a:ext cx="398462" cy="148167"/>
          </a:xfrm>
          <a:prstGeom prst="rect">
            <a:avLst/>
          </a:prstGeom>
        </p:spPr>
        <p:txBody>
          <a:bodyPr vert="horz" lIns="0" tIns="0" rIns="0" bIns="0" rtlCol="0" anchor="ctr"/>
          <a:lstStyle>
            <a:lvl1pPr algn="r">
              <a:defRPr sz="1000" b="0">
                <a:solidFill>
                  <a:schemeClr val="tx2"/>
                </a:solidFill>
              </a:defRPr>
            </a:lvl1pPr>
          </a:lstStyle>
          <a:p>
            <a:fld id="{6A0E18EB-4A2D-7A41-8DA5-124442C28A6C}" type="slidenum">
              <a:rPr lang="en-AE" smtClean="0"/>
              <a:t>‹#›</a:t>
            </a:fld>
            <a:endParaRPr lang="en-AE"/>
          </a:p>
        </p:txBody>
      </p:sp>
      <p:sp>
        <p:nvSpPr>
          <p:cNvPr id="16" name="Text Placeholder 15">
            <a:extLst>
              <a:ext uri="{FF2B5EF4-FFF2-40B4-BE49-F238E27FC236}">
                <a16:creationId xmlns:a16="http://schemas.microsoft.com/office/drawing/2014/main" id="{D4C169A6-5B88-CE42-9ABD-F2861EBA78EB}"/>
              </a:ext>
            </a:extLst>
          </p:cNvPr>
          <p:cNvSpPr>
            <a:spLocks noGrp="1"/>
          </p:cNvSpPr>
          <p:nvPr>
            <p:ph type="body" sz="quarter" idx="17" hasCustomPrompt="1"/>
          </p:nvPr>
        </p:nvSpPr>
        <p:spPr>
          <a:xfrm>
            <a:off x="515795" y="1043356"/>
            <a:ext cx="5409355" cy="276565"/>
          </a:xfrm>
          <a:prstGeom prst="rect">
            <a:avLst/>
          </a:prstGeom>
        </p:spPr>
        <p:txBody>
          <a:bodyPr lIns="0" tIns="0" rIns="0" bIns="0"/>
          <a:lstStyle>
            <a:lvl1pPr marL="0" indent="0">
              <a:buNone/>
              <a:defRPr lang="en-US" sz="2000" b="0" kern="1200" dirty="0" smtClean="0">
                <a:solidFill>
                  <a:schemeClr val="accent1"/>
                </a:solidFill>
                <a:latin typeface="Arial" panose="020B0604020202020204" pitchFamily="34" charset="0"/>
                <a:ea typeface="+mj-ea"/>
                <a:cs typeface="Arial" panose="020B0604020202020204" pitchFamily="34" charset="0"/>
              </a:defRPr>
            </a:lvl1pPr>
            <a:lvl2pPr marL="4572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2pPr>
            <a:lvl3pPr marL="9144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3pPr>
            <a:lvl4pPr marL="13716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4pPr>
            <a:lvl5pPr marL="1828800" indent="0">
              <a:buNone/>
              <a:defRPr lang="en-GB" sz="2500" b="1" kern="1200" dirty="0">
                <a:solidFill>
                  <a:schemeClr val="tx2"/>
                </a:solidFill>
                <a:latin typeface="Arial" panose="020B0604020202020204" pitchFamily="34" charset="0"/>
                <a:ea typeface="+mj-ea"/>
                <a:cs typeface="Arial" panose="020B0604020202020204" pitchFamily="34" charset="0"/>
              </a:defRPr>
            </a:lvl5pPr>
          </a:lstStyle>
          <a:p>
            <a:pPr lvl="0"/>
            <a:r>
              <a:rPr lang="en-US" dirty="0"/>
              <a:t>Design Edit Master text styles</a:t>
            </a:r>
          </a:p>
        </p:txBody>
      </p:sp>
      <p:sp>
        <p:nvSpPr>
          <p:cNvPr id="17" name="Rectangle 16">
            <a:extLst>
              <a:ext uri="{FF2B5EF4-FFF2-40B4-BE49-F238E27FC236}">
                <a16:creationId xmlns:a16="http://schemas.microsoft.com/office/drawing/2014/main" id="{16A810B2-E0D8-0F42-84FD-3F79EBD1782E}"/>
              </a:ext>
            </a:extLst>
          </p:cNvPr>
          <p:cNvSpPr/>
          <p:nvPr/>
        </p:nvSpPr>
        <p:spPr>
          <a:xfrm>
            <a:off x="515795" y="866527"/>
            <a:ext cx="108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686295B9-71D3-7A40-B4DC-4944E3EE5961}"/>
              </a:ext>
            </a:extLst>
          </p:cNvPr>
          <p:cNvSpPr>
            <a:spLocks noGrp="1"/>
          </p:cNvSpPr>
          <p:nvPr>
            <p:ph type="title" hasCustomPrompt="1"/>
          </p:nvPr>
        </p:nvSpPr>
        <p:spPr>
          <a:xfrm>
            <a:off x="515795" y="450933"/>
            <a:ext cx="5409355" cy="299878"/>
          </a:xfrm>
          <a:prstGeom prst="rect">
            <a:avLst/>
          </a:prstGeom>
        </p:spPr>
        <p:txBody>
          <a:bodyPr lIns="0" tIns="0" rIns="0" bIns="0"/>
          <a:lstStyle>
            <a:lvl1pPr>
              <a:defRPr lang="en-US" sz="2500" b="1" kern="1200" dirty="0">
                <a:solidFill>
                  <a:schemeClr val="tx2"/>
                </a:solidFill>
                <a:latin typeface="Arial" panose="020B0604020202020204" pitchFamily="34" charset="0"/>
                <a:ea typeface="+mj-ea"/>
                <a:cs typeface="Arial" panose="020B0604020202020204" pitchFamily="34" charset="0"/>
              </a:defRPr>
            </a:lvl1pPr>
          </a:lstStyle>
          <a:p>
            <a:r>
              <a:rPr lang="en-US" dirty="0"/>
              <a:t>Click to edit title</a:t>
            </a:r>
          </a:p>
        </p:txBody>
      </p:sp>
      <p:sp>
        <p:nvSpPr>
          <p:cNvPr id="22" name="Text Placeholder 9">
            <a:extLst>
              <a:ext uri="{FF2B5EF4-FFF2-40B4-BE49-F238E27FC236}">
                <a16:creationId xmlns:a16="http://schemas.microsoft.com/office/drawing/2014/main" id="{FE610A6A-76A5-8549-8C34-8276A828E4BA}"/>
              </a:ext>
            </a:extLst>
          </p:cNvPr>
          <p:cNvSpPr>
            <a:spLocks noGrp="1"/>
          </p:cNvSpPr>
          <p:nvPr>
            <p:ph type="body" sz="quarter" idx="16" hasCustomPrompt="1"/>
          </p:nvPr>
        </p:nvSpPr>
        <p:spPr>
          <a:xfrm>
            <a:off x="515795" y="1529580"/>
            <a:ext cx="5409355" cy="4692316"/>
          </a:xfrm>
          <a:prstGeom prst="rect">
            <a:avLst/>
          </a:prstGeom>
        </p:spPr>
        <p:txBody>
          <a:bodyPr lIns="0" tIns="0" rIns="0" bIns="0"/>
          <a:lstStyle>
            <a:lvl1pPr marL="0" marR="0" indent="0" algn="l" defTabSz="914400" rtl="0" eaLnBrk="1" fontAlgn="auto" latinLnBrk="0" hangingPunct="1">
              <a:lnSpc>
                <a:spcPct val="122000"/>
              </a:lnSpc>
              <a:spcBef>
                <a:spcPts val="1000"/>
              </a:spcBef>
              <a:spcAft>
                <a:spcPts val="0"/>
              </a:spcAft>
              <a:buClrTx/>
              <a:buSzTx/>
              <a:buFont typeface="Arial" panose="020B0604020202020204" pitchFamily="34" charset="0"/>
              <a:buNone/>
              <a:tabLst/>
              <a:defRPr lang="en-US" sz="1400" b="0" kern="1200" dirty="0" smtClean="0">
                <a:solidFill>
                  <a:schemeClr val="accent1"/>
                </a:solidFill>
                <a:latin typeface="Arial" panose="020B0604020202020204" pitchFamily="34" charset="0"/>
                <a:ea typeface="+mj-ea"/>
                <a:cs typeface="Arial" panose="020B0604020202020204" pitchFamily="34" charset="0"/>
              </a:defRPr>
            </a:lvl1pPr>
            <a:lvl2pPr marL="4572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2pPr>
            <a:lvl3pPr marL="9144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3pPr>
            <a:lvl4pPr marL="13716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4pPr>
            <a:lvl5pPr marL="1828800" indent="0">
              <a:buNone/>
              <a:defRPr lang="en-GB" sz="2500" b="1" kern="1200" dirty="0">
                <a:solidFill>
                  <a:schemeClr val="tx2"/>
                </a:solidFill>
                <a:latin typeface="Arial" panose="020B0604020202020204" pitchFamily="34" charset="0"/>
                <a:ea typeface="+mj-ea"/>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marL="0" marR="0" lvl="0" indent="0" algn="l" defTabSz="914400" rtl="0" eaLnBrk="1" fontAlgn="auto" latinLnBrk="0" hangingPunct="1">
              <a:lnSpc>
                <a:spcPct val="122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p:txBody>
      </p:sp>
    </p:spTree>
    <p:extLst>
      <p:ext uri="{BB962C8B-B14F-4D97-AF65-F5344CB8AC3E}">
        <p14:creationId xmlns:p14="http://schemas.microsoft.com/office/powerpoint/2010/main" val="151414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Titles Slide">
    <p:spTree>
      <p:nvGrpSpPr>
        <p:cNvPr id="1" name=""/>
        <p:cNvGrpSpPr/>
        <p:nvPr/>
      </p:nvGrpSpPr>
      <p:grpSpPr>
        <a:xfrm>
          <a:off x="0" y="0"/>
          <a:ext cx="0" cy="0"/>
          <a:chOff x="0" y="0"/>
          <a:chExt cx="0" cy="0"/>
        </a:xfrm>
      </p:grpSpPr>
      <p:sp>
        <p:nvSpPr>
          <p:cNvPr id="9" name="Slide Number Placeholder 13">
            <a:extLst>
              <a:ext uri="{FF2B5EF4-FFF2-40B4-BE49-F238E27FC236}">
                <a16:creationId xmlns:a16="http://schemas.microsoft.com/office/drawing/2014/main" id="{7ED40CD0-FEA8-1249-AD91-06379C81A6E4}"/>
              </a:ext>
            </a:extLst>
          </p:cNvPr>
          <p:cNvSpPr>
            <a:spLocks noGrp="1"/>
          </p:cNvSpPr>
          <p:nvPr>
            <p:ph type="sldNum" sz="quarter" idx="4"/>
          </p:nvPr>
        </p:nvSpPr>
        <p:spPr>
          <a:xfrm>
            <a:off x="11277601" y="6347882"/>
            <a:ext cx="398462" cy="148167"/>
          </a:xfrm>
          <a:prstGeom prst="rect">
            <a:avLst/>
          </a:prstGeom>
        </p:spPr>
        <p:txBody>
          <a:bodyPr vert="horz" lIns="0" tIns="0" rIns="0" bIns="0" rtlCol="0" anchor="ctr"/>
          <a:lstStyle>
            <a:lvl1pPr algn="r">
              <a:defRPr sz="1000" b="0">
                <a:solidFill>
                  <a:schemeClr val="tx2"/>
                </a:solidFill>
              </a:defRPr>
            </a:lvl1pPr>
          </a:lstStyle>
          <a:p>
            <a:fld id="{6A0E18EB-4A2D-7A41-8DA5-124442C28A6C}" type="slidenum">
              <a:rPr lang="en-AE" smtClean="0"/>
              <a:t>‹#›</a:t>
            </a:fld>
            <a:endParaRPr lang="en-AE"/>
          </a:p>
        </p:txBody>
      </p:sp>
      <p:sp>
        <p:nvSpPr>
          <p:cNvPr id="8" name="Title 1">
            <a:extLst>
              <a:ext uri="{FF2B5EF4-FFF2-40B4-BE49-F238E27FC236}">
                <a16:creationId xmlns:a16="http://schemas.microsoft.com/office/drawing/2014/main" id="{7E969FFF-44F1-B441-ADCB-DB86B4CE25B0}"/>
              </a:ext>
            </a:extLst>
          </p:cNvPr>
          <p:cNvSpPr>
            <a:spLocks noGrp="1"/>
          </p:cNvSpPr>
          <p:nvPr>
            <p:ph type="title" hasCustomPrompt="1"/>
          </p:nvPr>
        </p:nvSpPr>
        <p:spPr>
          <a:xfrm>
            <a:off x="515795" y="451912"/>
            <a:ext cx="8737535" cy="299878"/>
          </a:xfrm>
          <a:prstGeom prst="rect">
            <a:avLst/>
          </a:prstGeom>
        </p:spPr>
        <p:txBody>
          <a:bodyPr lIns="0" tIns="0" rIns="0" bIns="0"/>
          <a:lstStyle>
            <a:lvl1pPr>
              <a:defRPr lang="en-US" sz="2500" b="1" kern="1200" dirty="0">
                <a:solidFill>
                  <a:schemeClr val="tx2"/>
                </a:solidFill>
                <a:latin typeface="Arial" panose="020B0604020202020204" pitchFamily="34" charset="0"/>
                <a:ea typeface="+mj-ea"/>
                <a:cs typeface="Arial" panose="020B0604020202020204" pitchFamily="34" charset="0"/>
              </a:defRPr>
            </a:lvl1pPr>
          </a:lstStyle>
          <a:p>
            <a:r>
              <a:rPr lang="en-US" dirty="0"/>
              <a:t>Click to edit title</a:t>
            </a:r>
          </a:p>
        </p:txBody>
      </p:sp>
      <p:sp>
        <p:nvSpPr>
          <p:cNvPr id="10" name="Text Placeholder 15">
            <a:extLst>
              <a:ext uri="{FF2B5EF4-FFF2-40B4-BE49-F238E27FC236}">
                <a16:creationId xmlns:a16="http://schemas.microsoft.com/office/drawing/2014/main" id="{5568E300-E591-A243-B822-77EFFD6A0BA7}"/>
              </a:ext>
            </a:extLst>
          </p:cNvPr>
          <p:cNvSpPr>
            <a:spLocks noGrp="1"/>
          </p:cNvSpPr>
          <p:nvPr>
            <p:ph type="body" sz="quarter" idx="14" hasCustomPrompt="1"/>
          </p:nvPr>
        </p:nvSpPr>
        <p:spPr>
          <a:xfrm>
            <a:off x="515795" y="1043356"/>
            <a:ext cx="8737535" cy="276565"/>
          </a:xfrm>
          <a:prstGeom prst="rect">
            <a:avLst/>
          </a:prstGeom>
        </p:spPr>
        <p:txBody>
          <a:bodyPr lIns="0" tIns="0" rIns="0" bIns="0"/>
          <a:lstStyle>
            <a:lvl1pPr marL="0" indent="0">
              <a:buNone/>
              <a:defRPr lang="en-US" sz="2000" b="0" kern="1200" dirty="0" smtClean="0">
                <a:solidFill>
                  <a:schemeClr val="accent1"/>
                </a:solidFill>
                <a:latin typeface="Arial" panose="020B0604020202020204" pitchFamily="34" charset="0"/>
                <a:ea typeface="+mj-ea"/>
                <a:cs typeface="Arial" panose="020B0604020202020204" pitchFamily="34" charset="0"/>
              </a:defRPr>
            </a:lvl1pPr>
            <a:lvl2pPr marL="4572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2pPr>
            <a:lvl3pPr marL="9144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3pPr>
            <a:lvl4pPr marL="1371600" indent="0">
              <a:buNone/>
              <a:defRPr lang="en-US" sz="2500" b="1" kern="1200" dirty="0" smtClean="0">
                <a:solidFill>
                  <a:schemeClr val="tx2"/>
                </a:solidFill>
                <a:latin typeface="Arial" panose="020B0604020202020204" pitchFamily="34" charset="0"/>
                <a:ea typeface="+mj-ea"/>
                <a:cs typeface="Arial" panose="020B0604020202020204" pitchFamily="34" charset="0"/>
              </a:defRPr>
            </a:lvl4pPr>
            <a:lvl5pPr marL="1828800" indent="0">
              <a:buNone/>
              <a:defRPr lang="en-GB" sz="2500" b="1" kern="1200" dirty="0">
                <a:solidFill>
                  <a:schemeClr val="tx2"/>
                </a:solidFill>
                <a:latin typeface="Arial" panose="020B0604020202020204" pitchFamily="34" charset="0"/>
                <a:ea typeface="+mj-ea"/>
                <a:cs typeface="Arial" panose="020B0604020202020204" pitchFamily="34" charset="0"/>
              </a:defRPr>
            </a:lvl5pPr>
          </a:lstStyle>
          <a:p>
            <a:pPr lvl="0"/>
            <a:r>
              <a:rPr lang="en-US" dirty="0"/>
              <a:t>Design Edit Master text styles</a:t>
            </a:r>
          </a:p>
        </p:txBody>
      </p:sp>
      <p:sp>
        <p:nvSpPr>
          <p:cNvPr id="11" name="Rectangle 10">
            <a:extLst>
              <a:ext uri="{FF2B5EF4-FFF2-40B4-BE49-F238E27FC236}">
                <a16:creationId xmlns:a16="http://schemas.microsoft.com/office/drawing/2014/main" id="{DC4818C5-27B5-6546-93CD-66AC42E9E1C2}"/>
              </a:ext>
            </a:extLst>
          </p:cNvPr>
          <p:cNvSpPr/>
          <p:nvPr/>
        </p:nvSpPr>
        <p:spPr>
          <a:xfrm>
            <a:off x="515795" y="866527"/>
            <a:ext cx="108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604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A128090E-1D19-2946-9B11-1542C29657D6}"/>
              </a:ext>
            </a:extLst>
          </p:cNvPr>
          <p:cNvSpPr>
            <a:spLocks noGrp="1"/>
          </p:cNvSpPr>
          <p:nvPr>
            <p:ph type="sldNum" sz="quarter" idx="4"/>
          </p:nvPr>
        </p:nvSpPr>
        <p:spPr>
          <a:xfrm>
            <a:off x="11277601" y="6347882"/>
            <a:ext cx="398462" cy="148167"/>
          </a:xfrm>
          <a:prstGeom prst="rect">
            <a:avLst/>
          </a:prstGeom>
        </p:spPr>
        <p:txBody>
          <a:bodyPr vert="horz" lIns="0" tIns="0" rIns="0" bIns="0" rtlCol="0" anchor="ctr"/>
          <a:lstStyle>
            <a:lvl1pPr algn="r">
              <a:defRPr sz="1000" b="0">
                <a:solidFill>
                  <a:schemeClr val="tx2"/>
                </a:solidFill>
                <a:latin typeface="Arial" panose="020B0604020202020204" pitchFamily="34" charset="0"/>
                <a:cs typeface="Arial" panose="020B0604020202020204" pitchFamily="34" charset="0"/>
              </a:defRPr>
            </a:lvl1pPr>
          </a:lstStyle>
          <a:p>
            <a:fld id="{6A0E18EB-4A2D-7A41-8DA5-124442C28A6C}" type="slidenum">
              <a:rPr lang="en-AE" smtClean="0"/>
              <a:t>‹#›</a:t>
            </a:fld>
            <a:endParaRPr lang="en-AE"/>
          </a:p>
        </p:txBody>
      </p:sp>
      <p:pic>
        <p:nvPicPr>
          <p:cNvPr id="3" name="Picture 2">
            <a:extLst>
              <a:ext uri="{FF2B5EF4-FFF2-40B4-BE49-F238E27FC236}">
                <a16:creationId xmlns:a16="http://schemas.microsoft.com/office/drawing/2014/main" id="{4C86420E-8E76-4C48-80B1-EF57AA755861}"/>
              </a:ext>
            </a:extLst>
          </p:cNvPr>
          <p:cNvPicPr>
            <a:picLocks noChangeAspect="1"/>
          </p:cNvPicPr>
          <p:nvPr/>
        </p:nvPicPr>
        <p:blipFill>
          <a:blip r:embed="rId14"/>
          <a:stretch>
            <a:fillRect/>
          </a:stretch>
        </p:blipFill>
        <p:spPr>
          <a:xfrm>
            <a:off x="10301805" y="377265"/>
            <a:ext cx="1374258" cy="705600"/>
          </a:xfrm>
          <a:prstGeom prst="rect">
            <a:avLst/>
          </a:prstGeom>
        </p:spPr>
      </p:pic>
    </p:spTree>
    <p:extLst>
      <p:ext uri="{BB962C8B-B14F-4D97-AF65-F5344CB8AC3E}">
        <p14:creationId xmlns:p14="http://schemas.microsoft.com/office/powerpoint/2010/main" val="845886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p15:clr>
            <a:srgbClr val="F26B43"/>
          </p15:clr>
        </p15:guide>
        <p15:guide id="2" orient="horz" pos="232">
          <p15:clr>
            <a:srgbClr val="F26B43"/>
          </p15:clr>
        </p15:guide>
        <p15:guide id="4" orient="horz" pos="4088">
          <p15:clr>
            <a:srgbClr val="F26B43"/>
          </p15:clr>
        </p15:guide>
        <p15:guide id="5" pos="735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0.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30.png"/><Relationship Id="rId4" Type="http://schemas.openxmlformats.org/officeDocument/2006/relationships/image" Target="../media/image1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0.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0.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0.png"/><Relationship Id="rId9" Type="http://schemas.openxmlformats.org/officeDocument/2006/relationships/image" Target="../media/image21.png"/><Relationship Id="rId1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00.png"/></Relationships>
</file>

<file path=ppt/slides/_rels/slide2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90.png"/><Relationship Id="rId4" Type="http://schemas.openxmlformats.org/officeDocument/2006/relationships/image" Target="../media/image80.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EE5E949-3C39-0F29-C35B-79A4AB2140EE}"/>
              </a:ext>
            </a:extLst>
          </p:cNvPr>
          <p:cNvSpPr>
            <a:spLocks noGrp="1"/>
          </p:cNvSpPr>
          <p:nvPr>
            <p:ph type="ctrTitle"/>
          </p:nvPr>
        </p:nvSpPr>
        <p:spPr>
          <a:xfrm>
            <a:off x="3576735" y="1898374"/>
            <a:ext cx="7559693" cy="1202853"/>
          </a:xfrm>
        </p:spPr>
        <p:txBody>
          <a:bodyPr/>
          <a:lstStyle/>
          <a:p>
            <a:r>
              <a:rPr lang="en-US" sz="3300" b="0" dirty="0">
                <a:latin typeface="Lao MN" pitchFamily="2" charset="0"/>
                <a:ea typeface="Palatino" pitchFamily="2" charset="77"/>
                <a:cs typeface="Lao MN" pitchFamily="2" charset="0"/>
              </a:rPr>
              <a:t>Rugged Pseudorandom Permutations and Their Applications</a:t>
            </a:r>
          </a:p>
        </p:txBody>
      </p:sp>
      <p:sp>
        <p:nvSpPr>
          <p:cNvPr id="15" name="Subtitle 2">
            <a:extLst>
              <a:ext uri="{FF2B5EF4-FFF2-40B4-BE49-F238E27FC236}">
                <a16:creationId xmlns:a16="http://schemas.microsoft.com/office/drawing/2014/main" id="{B893BACA-0FCE-3F07-0C40-AC60096CA95B}"/>
              </a:ext>
            </a:extLst>
          </p:cNvPr>
          <p:cNvSpPr>
            <a:spLocks noGrp="1"/>
          </p:cNvSpPr>
          <p:nvPr>
            <p:ph type="subTitle" idx="1"/>
          </p:nvPr>
        </p:nvSpPr>
        <p:spPr>
          <a:xfrm>
            <a:off x="3576736" y="3756774"/>
            <a:ext cx="7256916" cy="658151"/>
          </a:xfrm>
        </p:spPr>
        <p:txBody>
          <a:bodyPr/>
          <a:lstStyle/>
          <a:p>
            <a:pPr lvl="0" algn="ctr" defTabSz="457200">
              <a:lnSpc>
                <a:spcPct val="100000"/>
              </a:lnSpc>
              <a:spcBef>
                <a:spcPts val="0"/>
              </a:spcBef>
            </a:pPr>
            <a:r>
              <a:rPr lang="en-US" sz="2000" b="0" u="sng" dirty="0">
                <a:solidFill>
                  <a:srgbClr val="FFFFFF"/>
                </a:solidFill>
                <a:latin typeface="Lao MN" pitchFamily="2" charset="0"/>
                <a:ea typeface="Euphemia UCAS" charset="0"/>
                <a:cs typeface="Lao MN" pitchFamily="2" charset="0"/>
              </a:rPr>
              <a:t>Jean Paul </a:t>
            </a:r>
            <a:r>
              <a:rPr lang="en-US" sz="2000" b="0" u="sng" dirty="0" err="1">
                <a:solidFill>
                  <a:srgbClr val="FFFFFF"/>
                </a:solidFill>
                <a:latin typeface="Lao MN" pitchFamily="2" charset="0"/>
                <a:ea typeface="Euphemia UCAS" charset="0"/>
                <a:cs typeface="Lao MN" pitchFamily="2" charset="0"/>
              </a:rPr>
              <a:t>Degabriele</a:t>
            </a:r>
            <a:r>
              <a:rPr lang="en-US" sz="2000" b="0" dirty="0">
                <a:solidFill>
                  <a:srgbClr val="FFFFFF"/>
                </a:solidFill>
                <a:latin typeface="Lao MN" pitchFamily="2" charset="0"/>
                <a:ea typeface="Euphemia UCAS" charset="0"/>
                <a:cs typeface="Lao MN" pitchFamily="2" charset="0"/>
              </a:rPr>
              <a:t>,</a:t>
            </a:r>
            <a:r>
              <a:rPr lang="en-GB" sz="2000" b="0" dirty="0">
                <a:solidFill>
                  <a:srgbClr val="FFFFFF"/>
                </a:solidFill>
                <a:latin typeface="Lao MN" pitchFamily="2" charset="0"/>
                <a:ea typeface="+mn-ea"/>
                <a:cs typeface="Lao MN" pitchFamily="2" charset="0"/>
              </a:rPr>
              <a:t> </a:t>
            </a:r>
            <a:r>
              <a:rPr lang="en-GB" sz="2000" b="0" dirty="0" err="1">
                <a:solidFill>
                  <a:srgbClr val="FFFFFF"/>
                </a:solidFill>
                <a:latin typeface="Lao MN" pitchFamily="2" charset="0"/>
                <a:ea typeface="+mn-ea"/>
                <a:cs typeface="Lao MN" pitchFamily="2" charset="0"/>
              </a:rPr>
              <a:t>Vukašin</a:t>
            </a:r>
            <a:r>
              <a:rPr lang="en-GB" sz="2000" b="0" dirty="0">
                <a:solidFill>
                  <a:srgbClr val="FFFFFF"/>
                </a:solidFill>
                <a:latin typeface="Lao MN" pitchFamily="2" charset="0"/>
                <a:ea typeface="+mn-ea"/>
                <a:cs typeface="Lao MN" pitchFamily="2" charset="0"/>
              </a:rPr>
              <a:t> </a:t>
            </a:r>
            <a:r>
              <a:rPr lang="en-GB" sz="2000" b="0" dirty="0" err="1">
                <a:solidFill>
                  <a:srgbClr val="FFFFFF"/>
                </a:solidFill>
                <a:latin typeface="Lao MN" pitchFamily="2" charset="0"/>
                <a:ea typeface="+mn-ea"/>
                <a:cs typeface="Lao MN" pitchFamily="2" charset="0"/>
              </a:rPr>
              <a:t>Karadžić</a:t>
            </a:r>
            <a:r>
              <a:rPr lang="en-GB" sz="2000" b="0" dirty="0">
                <a:solidFill>
                  <a:srgbClr val="FFFFFF"/>
                </a:solidFill>
                <a:latin typeface="Lao MN" pitchFamily="2" charset="0"/>
                <a:ea typeface="+mn-ea"/>
                <a:cs typeface="Lao MN" pitchFamily="2" charset="0"/>
              </a:rPr>
              <a:t>, Alessandro </a:t>
            </a:r>
            <a:r>
              <a:rPr lang="en-GB" sz="2000" b="0" dirty="0" err="1">
                <a:solidFill>
                  <a:srgbClr val="FFFFFF"/>
                </a:solidFill>
                <a:latin typeface="Lao MN" pitchFamily="2" charset="0"/>
                <a:ea typeface="+mn-ea"/>
                <a:cs typeface="Lao MN" pitchFamily="2" charset="0"/>
              </a:rPr>
              <a:t>Melloni</a:t>
            </a:r>
            <a:r>
              <a:rPr lang="en-GB" sz="2000" b="0" dirty="0">
                <a:solidFill>
                  <a:srgbClr val="FFFFFF"/>
                </a:solidFill>
                <a:latin typeface="Lao MN" pitchFamily="2" charset="0"/>
                <a:ea typeface="+mn-ea"/>
                <a:cs typeface="Lao MN" pitchFamily="2" charset="0"/>
              </a:rPr>
              <a:t>, Jean-Pierre </a:t>
            </a:r>
            <a:r>
              <a:rPr lang="en-GB" sz="2000" b="0" dirty="0" err="1">
                <a:solidFill>
                  <a:srgbClr val="FFFFFF"/>
                </a:solidFill>
                <a:latin typeface="Lao MN" pitchFamily="2" charset="0"/>
                <a:ea typeface="+mn-ea"/>
                <a:cs typeface="Lao MN" pitchFamily="2" charset="0"/>
              </a:rPr>
              <a:t>Münch</a:t>
            </a:r>
            <a:r>
              <a:rPr lang="en-GB" sz="2000" b="0" dirty="0">
                <a:solidFill>
                  <a:srgbClr val="FFFFFF"/>
                </a:solidFill>
                <a:latin typeface="Lao MN" pitchFamily="2" charset="0"/>
                <a:ea typeface="+mn-ea"/>
                <a:cs typeface="Lao MN" pitchFamily="2" charset="0"/>
              </a:rPr>
              <a:t>, </a:t>
            </a:r>
            <a:r>
              <a:rPr lang="en-GB" sz="2000" b="0" dirty="0" err="1">
                <a:solidFill>
                  <a:srgbClr val="FFFFFF"/>
                </a:solidFill>
                <a:latin typeface="Lao MN" pitchFamily="2" charset="0"/>
                <a:ea typeface="+mn-ea"/>
                <a:cs typeface="Lao MN" pitchFamily="2" charset="0"/>
              </a:rPr>
              <a:t>Martijn</a:t>
            </a:r>
            <a:r>
              <a:rPr lang="en-GB" sz="2000" b="0" dirty="0">
                <a:solidFill>
                  <a:srgbClr val="FFFFFF"/>
                </a:solidFill>
                <a:latin typeface="Lao MN" pitchFamily="2" charset="0"/>
                <a:ea typeface="+mn-ea"/>
                <a:cs typeface="Lao MN" pitchFamily="2" charset="0"/>
              </a:rPr>
              <a:t> Stam</a:t>
            </a:r>
            <a:endParaRPr lang="en-US" sz="2000" b="0" dirty="0">
              <a:solidFill>
                <a:srgbClr val="FFFFFF"/>
              </a:solidFill>
              <a:latin typeface="Lao MN" pitchFamily="2" charset="0"/>
              <a:ea typeface="Euphemia UCAS" charset="0"/>
              <a:cs typeface="Lao MN" pitchFamily="2" charset="0"/>
            </a:endParaRPr>
          </a:p>
          <a:p>
            <a:endParaRPr lang="en-US" dirty="0"/>
          </a:p>
        </p:txBody>
      </p:sp>
      <p:pic>
        <p:nvPicPr>
          <p:cNvPr id="7" name="Picture 6">
            <a:extLst>
              <a:ext uri="{FF2B5EF4-FFF2-40B4-BE49-F238E27FC236}">
                <a16:creationId xmlns:a16="http://schemas.microsoft.com/office/drawing/2014/main" id="{5BEF6240-32C0-794F-9F94-427E4D45C79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7000"/>
                    </a14:imgEffect>
                    <a14:imgEffect>
                      <a14:colorTemperature colorTemp="6990"/>
                    </a14:imgEffect>
                    <a14:imgEffect>
                      <a14:saturation sat="166000"/>
                    </a14:imgEffect>
                    <a14:imgEffect>
                      <a14:brightnessContrast bright="100000" contrast="100000"/>
                    </a14:imgEffect>
                  </a14:imgLayer>
                </a14:imgProps>
              </a:ext>
            </a:extLst>
          </a:blip>
          <a:stretch>
            <a:fillRect/>
          </a:stretch>
        </p:blipFill>
        <p:spPr>
          <a:xfrm>
            <a:off x="8411129" y="5168752"/>
            <a:ext cx="1817407" cy="757253"/>
          </a:xfrm>
          <a:prstGeom prst="rect">
            <a:avLst/>
          </a:prstGeom>
          <a:noFill/>
          <a:ln>
            <a:solidFill>
              <a:schemeClr val="accent1"/>
            </a:solidFill>
          </a:ln>
        </p:spPr>
      </p:pic>
      <p:pic>
        <p:nvPicPr>
          <p:cNvPr id="9" name="Picture 8">
            <a:extLst>
              <a:ext uri="{FF2B5EF4-FFF2-40B4-BE49-F238E27FC236}">
                <a16:creationId xmlns:a16="http://schemas.microsoft.com/office/drawing/2014/main" id="{4400627A-97BE-D647-8C29-EF3C369865B7}"/>
              </a:ext>
            </a:extLst>
          </p:cNvPr>
          <p:cNvPicPr>
            <a:picLocks noChangeAspect="1"/>
          </p:cNvPicPr>
          <p:nvPr/>
        </p:nvPicPr>
        <p:blipFill>
          <a:blip r:embed="rId5"/>
          <a:stretch>
            <a:fillRect/>
          </a:stretch>
        </p:blipFill>
        <p:spPr>
          <a:xfrm>
            <a:off x="3349641" y="5179626"/>
            <a:ext cx="1828490" cy="757253"/>
          </a:xfrm>
          <a:prstGeom prst="rect">
            <a:avLst/>
          </a:prstGeom>
        </p:spPr>
      </p:pic>
      <p:pic>
        <p:nvPicPr>
          <p:cNvPr id="5" name="Picture 4" descr="Logo&#10;&#10;Description automatically generated">
            <a:extLst>
              <a:ext uri="{FF2B5EF4-FFF2-40B4-BE49-F238E27FC236}">
                <a16:creationId xmlns:a16="http://schemas.microsoft.com/office/drawing/2014/main" id="{53F32321-E72F-554A-AC64-EE9C581C6045}"/>
              </a:ext>
            </a:extLst>
          </p:cNvPr>
          <p:cNvPicPr>
            <a:picLocks noChangeAspect="1"/>
          </p:cNvPicPr>
          <p:nvPr/>
        </p:nvPicPr>
        <p:blipFill>
          <a:blip r:embed="rId6"/>
          <a:stretch>
            <a:fillRect/>
          </a:stretch>
        </p:blipFill>
        <p:spPr>
          <a:xfrm>
            <a:off x="6096000" y="5168752"/>
            <a:ext cx="1397260" cy="768127"/>
          </a:xfrm>
          <a:prstGeom prst="rect">
            <a:avLst/>
          </a:prstGeom>
        </p:spPr>
      </p:pic>
    </p:spTree>
    <p:extLst>
      <p:ext uri="{BB962C8B-B14F-4D97-AF65-F5344CB8AC3E}">
        <p14:creationId xmlns:p14="http://schemas.microsoft.com/office/powerpoint/2010/main" val="112041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Protected IV [ShrTer13]</a:t>
            </a:r>
          </a:p>
        </p:txBody>
      </p:sp>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4762593" y="1948069"/>
            <a:ext cx="6916801" cy="4395633"/>
          </a:xfrm>
        </p:spPr>
        <p:txBody>
          <a:bodyPr/>
          <a:lstStyle/>
          <a:p>
            <a:r>
              <a:rPr lang="en-US" sz="2400" dirty="0">
                <a:solidFill>
                  <a:schemeClr val="tx1"/>
                </a:solidFill>
                <a:latin typeface="Lao MN" pitchFamily="2" charset="0"/>
                <a:cs typeface="Lao MN" pitchFamily="2" charset="0"/>
              </a:rPr>
              <a:t>PIV is a </a:t>
            </a:r>
            <a:r>
              <a:rPr lang="en-US" sz="2400" b="1" dirty="0">
                <a:solidFill>
                  <a:schemeClr val="tx1"/>
                </a:solidFill>
                <a:latin typeface="Lao MN" pitchFamily="2" charset="0"/>
                <a:cs typeface="Lao MN" pitchFamily="2" charset="0"/>
              </a:rPr>
              <a:t>(VIL) tweakable cipher construction </a:t>
            </a:r>
            <a:r>
              <a:rPr lang="en-US" sz="2400" dirty="0">
                <a:solidFill>
                  <a:schemeClr val="tx1"/>
                </a:solidFill>
                <a:latin typeface="Lao MN" pitchFamily="2" charset="0"/>
                <a:cs typeface="Lao MN" pitchFamily="2" charset="0"/>
              </a:rPr>
              <a:t>that is </a:t>
            </a:r>
            <a:r>
              <a:rPr lang="en-US" sz="2400" b="1" dirty="0">
                <a:solidFill>
                  <a:schemeClr val="tx1"/>
                </a:solidFill>
                <a:latin typeface="Lao MN" pitchFamily="2" charset="0"/>
                <a:cs typeface="Lao MN" pitchFamily="2" charset="0"/>
              </a:rPr>
              <a:t>SPRP </a:t>
            </a:r>
            <a:r>
              <a:rPr lang="en-US" sz="2400" dirty="0">
                <a:solidFill>
                  <a:schemeClr val="tx1"/>
                </a:solidFill>
                <a:latin typeface="Lao MN" pitchFamily="2" charset="0"/>
                <a:cs typeface="Lao MN" pitchFamily="2" charset="0"/>
              </a:rPr>
              <a:t>secure.</a:t>
            </a:r>
          </a:p>
          <a:p>
            <a:endParaRPr lang="en-US" sz="40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Shown here as consisting of a </a:t>
            </a:r>
            <a:r>
              <a:rPr lang="en-US" sz="2400" b="1" dirty="0">
                <a:solidFill>
                  <a:schemeClr val="tx1"/>
                </a:solidFill>
                <a:latin typeface="Lao MN" pitchFamily="2" charset="0"/>
                <a:cs typeface="Lao MN" pitchFamily="2" charset="0"/>
              </a:rPr>
              <a:t>VOL-PRF </a:t>
            </a:r>
            <a:r>
              <a:rPr lang="en-US" sz="2600" spc="10" dirty="0">
                <a:solidFill>
                  <a:srgbClr val="000000"/>
                </a:solidFill>
                <a:latin typeface="Century Schoolbook" panose="02040604050505020304"/>
              </a:rPr>
              <a:t>F</a:t>
            </a:r>
            <a:r>
              <a:rPr lang="en-US" sz="2600" i="1" spc="10" baseline="-25000" dirty="0">
                <a:solidFill>
                  <a:srgbClr val="000000"/>
                </a:solidFill>
                <a:latin typeface="Century Schoolbook" panose="02040604050505020304"/>
              </a:rPr>
              <a:t>K2</a:t>
            </a:r>
            <a:r>
              <a:rPr lang="en-US" sz="2400" b="1" dirty="0">
                <a:solidFill>
                  <a:schemeClr val="tx1"/>
                </a:solidFill>
                <a:latin typeface="Lao MN" pitchFamily="2" charset="0"/>
                <a:cs typeface="Lao MN" pitchFamily="2" charset="0"/>
              </a:rPr>
              <a:t> </a:t>
            </a:r>
            <a:r>
              <a:rPr lang="en-US" sz="2400" dirty="0">
                <a:solidFill>
                  <a:schemeClr val="tx1"/>
                </a:solidFill>
                <a:latin typeface="Lao MN" pitchFamily="2" charset="0"/>
                <a:cs typeface="Lao MN" pitchFamily="2" charset="0"/>
              </a:rPr>
              <a:t>and two </a:t>
            </a:r>
            <a:r>
              <a:rPr lang="en-US" sz="2400" b="1" dirty="0">
                <a:solidFill>
                  <a:schemeClr val="tx1"/>
                </a:solidFill>
                <a:latin typeface="Lao MN" pitchFamily="2" charset="0"/>
                <a:cs typeface="Lao MN" pitchFamily="2" charset="0"/>
              </a:rPr>
              <a:t>FIL tweakable cipher </a:t>
            </a:r>
            <a:r>
              <a:rPr lang="en-US" sz="2400" dirty="0">
                <a:solidFill>
                  <a:schemeClr val="tx1"/>
                </a:solidFill>
                <a:latin typeface="Lao MN" pitchFamily="2" charset="0"/>
                <a:cs typeface="Lao MN" pitchFamily="2" charset="0"/>
              </a:rPr>
              <a:t>instances</a:t>
            </a:r>
            <a:r>
              <a:rPr lang="en-US" sz="2400" b="1" dirty="0">
                <a:solidFill>
                  <a:schemeClr val="tx1"/>
                </a:solidFill>
                <a:latin typeface="Lao MN" pitchFamily="2" charset="0"/>
                <a:cs typeface="Lao MN" pitchFamily="2" charset="0"/>
              </a:rPr>
              <a:t> </a:t>
            </a:r>
            <a:r>
              <a:rPr lang="en-US" sz="2600" spc="10" dirty="0">
                <a:solidFill>
                  <a:srgbClr val="000000"/>
                </a:solidFill>
                <a:latin typeface="Century Schoolbook" panose="02040604050505020304"/>
              </a:rPr>
              <a:t>E</a:t>
            </a:r>
            <a:r>
              <a:rPr lang="en-US" sz="2600" i="1" spc="10" baseline="-25000" dirty="0">
                <a:solidFill>
                  <a:srgbClr val="000000"/>
                </a:solidFill>
                <a:latin typeface="Century Schoolbook" panose="02040604050505020304"/>
              </a:rPr>
              <a:t>K1</a:t>
            </a:r>
            <a:r>
              <a:rPr lang="en-US" sz="2400" b="1" dirty="0">
                <a:solidFill>
                  <a:schemeClr val="tx1"/>
                </a:solidFill>
                <a:latin typeface="Lao MN" pitchFamily="2" charset="0"/>
                <a:cs typeface="Lao MN" pitchFamily="2" charset="0"/>
              </a:rPr>
              <a:t>.</a:t>
            </a:r>
          </a:p>
          <a:p>
            <a:endParaRPr lang="en-US" sz="4000" b="1"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An instantiation of </a:t>
            </a:r>
            <a:r>
              <a:rPr lang="en-US" sz="2600" spc="10" dirty="0">
                <a:solidFill>
                  <a:srgbClr val="000000"/>
                </a:solidFill>
                <a:latin typeface="Century Schoolbook" panose="02040604050505020304"/>
              </a:rPr>
              <a:t>F</a:t>
            </a:r>
            <a:r>
              <a:rPr lang="en-US" sz="2600" i="1" spc="10" baseline="-25000" dirty="0">
                <a:solidFill>
                  <a:srgbClr val="000000"/>
                </a:solidFill>
                <a:latin typeface="Century Schoolbook" panose="02040604050505020304"/>
              </a:rPr>
              <a:t>K2</a:t>
            </a:r>
            <a:r>
              <a:rPr lang="en-US" sz="2400" dirty="0">
                <a:solidFill>
                  <a:schemeClr val="tx1"/>
                </a:solidFill>
                <a:latin typeface="Lao MN" pitchFamily="2" charset="0"/>
                <a:cs typeface="Lao MN" pitchFamily="2" charset="0"/>
              </a:rPr>
              <a:t> is </a:t>
            </a:r>
            <a:r>
              <a:rPr lang="en-US" sz="2400" b="1" dirty="0">
                <a:solidFill>
                  <a:schemeClr val="tx1"/>
                </a:solidFill>
                <a:latin typeface="Lao MN" pitchFamily="2" charset="0"/>
                <a:cs typeface="Lao MN" pitchFamily="2" charset="0"/>
              </a:rPr>
              <a:t>AES-CTR </a:t>
            </a:r>
            <a:r>
              <a:rPr lang="en-US" sz="2400" dirty="0">
                <a:solidFill>
                  <a:schemeClr val="tx1"/>
                </a:solidFill>
                <a:latin typeface="Lao MN" pitchFamily="2" charset="0"/>
                <a:cs typeface="Lao MN" pitchFamily="2" charset="0"/>
              </a:rPr>
              <a:t>with a </a:t>
            </a:r>
            <a:r>
              <a:rPr lang="en-US" sz="2400" b="1" dirty="0">
                <a:solidFill>
                  <a:schemeClr val="tx1"/>
                </a:solidFill>
                <a:latin typeface="Lao MN" pitchFamily="2" charset="0"/>
                <a:cs typeface="Lao MN" pitchFamily="2" charset="0"/>
              </a:rPr>
              <a:t>Universal Hash </a:t>
            </a:r>
            <a:r>
              <a:rPr lang="en-US" sz="2400" dirty="0">
                <a:solidFill>
                  <a:schemeClr val="tx1"/>
                </a:solidFill>
                <a:latin typeface="Lao MN" pitchFamily="2" charset="0"/>
                <a:cs typeface="Lao MN" pitchFamily="2" charset="0"/>
              </a:rPr>
              <a:t>mapping the Input to the IV.</a:t>
            </a:r>
            <a:endParaRPr lang="en-US" dirty="0"/>
          </a:p>
        </p:txBody>
      </p:sp>
      <p:grpSp>
        <p:nvGrpSpPr>
          <p:cNvPr id="80" name="Group 79">
            <a:extLst>
              <a:ext uri="{FF2B5EF4-FFF2-40B4-BE49-F238E27FC236}">
                <a16:creationId xmlns:a16="http://schemas.microsoft.com/office/drawing/2014/main" id="{6D8C4E9A-680D-1043-8DA6-DF5B63502EA5}"/>
              </a:ext>
            </a:extLst>
          </p:cNvPr>
          <p:cNvGrpSpPr/>
          <p:nvPr/>
        </p:nvGrpSpPr>
        <p:grpSpPr>
          <a:xfrm>
            <a:off x="641452" y="1869795"/>
            <a:ext cx="3394855" cy="4310538"/>
            <a:chOff x="641452" y="1869795"/>
            <a:chExt cx="3394855" cy="4310538"/>
          </a:xfrm>
        </p:grpSpPr>
        <p:sp>
          <p:nvSpPr>
            <p:cNvPr id="81" name="Hexagon 80">
              <a:extLst>
                <a:ext uri="{FF2B5EF4-FFF2-40B4-BE49-F238E27FC236}">
                  <a16:creationId xmlns:a16="http://schemas.microsoft.com/office/drawing/2014/main" id="{4292E097-C103-5A44-8F8F-A2EBA562FA6D}"/>
                </a:ext>
              </a:extLst>
            </p:cNvPr>
            <p:cNvSpPr/>
            <p:nvPr/>
          </p:nvSpPr>
          <p:spPr>
            <a:xfrm>
              <a:off x="641452" y="2483131"/>
              <a:ext cx="1100011"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E</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K1</a:t>
              </a:r>
            </a:p>
          </p:txBody>
        </p:sp>
        <p:sp>
          <p:nvSpPr>
            <p:cNvPr id="82" name="Trapezium 12">
              <a:extLst>
                <a:ext uri="{FF2B5EF4-FFF2-40B4-BE49-F238E27FC236}">
                  <a16:creationId xmlns:a16="http://schemas.microsoft.com/office/drawing/2014/main" id="{D187F7D7-52D4-094F-A8ED-E01EF74D247A}"/>
                </a:ext>
              </a:extLst>
            </p:cNvPr>
            <p:cNvSpPr/>
            <p:nvPr/>
          </p:nvSpPr>
          <p:spPr>
            <a:xfrm rot="16200000">
              <a:off x="1728699" y="3531825"/>
              <a:ext cx="991550" cy="966022"/>
            </a:xfrm>
            <a:prstGeom prst="trapezoid">
              <a:avLst/>
            </a:prstGeom>
            <a:solidFill>
              <a:srgbClr val="92A9B9">
                <a:lumMod val="75000"/>
              </a:srgbClr>
            </a:solidFill>
            <a:ln w="13970" cap="flat" cmpd="sng" algn="ctr">
              <a:solidFill>
                <a:srgbClr val="6F6F74">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F</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K2</a:t>
              </a:r>
            </a:p>
          </p:txBody>
        </p:sp>
        <p:sp>
          <p:nvSpPr>
            <p:cNvPr id="83" name="Hexagon 82">
              <a:extLst>
                <a:ext uri="{FF2B5EF4-FFF2-40B4-BE49-F238E27FC236}">
                  <a16:creationId xmlns:a16="http://schemas.microsoft.com/office/drawing/2014/main" id="{0D155FBD-940F-1C48-A65C-34196035268E}"/>
                </a:ext>
              </a:extLst>
            </p:cNvPr>
            <p:cNvSpPr/>
            <p:nvPr/>
          </p:nvSpPr>
          <p:spPr>
            <a:xfrm>
              <a:off x="641452" y="5095891"/>
              <a:ext cx="1100011"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E</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K1</a:t>
              </a:r>
            </a:p>
          </p:txBody>
        </p:sp>
        <p:cxnSp>
          <p:nvCxnSpPr>
            <p:cNvPr id="84" name="Straight Connector 83">
              <a:extLst>
                <a:ext uri="{FF2B5EF4-FFF2-40B4-BE49-F238E27FC236}">
                  <a16:creationId xmlns:a16="http://schemas.microsoft.com/office/drawing/2014/main" id="{2D4BE8F9-DE07-FD4C-8F92-8423BCEDEFB2}"/>
                </a:ext>
              </a:extLst>
            </p:cNvPr>
            <p:cNvCxnSpPr>
              <a:cxnSpLocks/>
            </p:cNvCxnSpPr>
            <p:nvPr/>
          </p:nvCxnSpPr>
          <p:spPr>
            <a:xfrm>
              <a:off x="1191457" y="2953068"/>
              <a:ext cx="0" cy="2142823"/>
            </a:xfrm>
            <a:prstGeom prst="line">
              <a:avLst/>
            </a:prstGeom>
            <a:noFill/>
            <a:ln w="9525" cap="flat" cmpd="sng" algn="ctr">
              <a:solidFill>
                <a:srgbClr val="000000"/>
              </a:solidFill>
              <a:prstDash val="solid"/>
              <a:headEnd type="none" w="med" len="med"/>
              <a:tailEnd type="triangle" w="med" len="med"/>
            </a:ln>
            <a:effectLst/>
          </p:spPr>
        </p:cxnSp>
        <p:cxnSp>
          <p:nvCxnSpPr>
            <p:cNvPr id="85" name="Straight Arrow Connector 84">
              <a:extLst>
                <a:ext uri="{FF2B5EF4-FFF2-40B4-BE49-F238E27FC236}">
                  <a16:creationId xmlns:a16="http://schemas.microsoft.com/office/drawing/2014/main" id="{43A407EC-79F0-9F42-9281-D7A5879EEE2C}"/>
                </a:ext>
              </a:extLst>
            </p:cNvPr>
            <p:cNvCxnSpPr>
              <a:endCxn id="82" idx="0"/>
            </p:cNvCxnSpPr>
            <p:nvPr/>
          </p:nvCxnSpPr>
          <p:spPr>
            <a:xfrm>
              <a:off x="1205548" y="4014836"/>
              <a:ext cx="535915" cy="0"/>
            </a:xfrm>
            <a:prstGeom prst="straightConnector1">
              <a:avLst/>
            </a:prstGeom>
            <a:noFill/>
            <a:ln w="9525" cap="flat" cmpd="sng" algn="ctr">
              <a:solidFill>
                <a:srgbClr val="000000"/>
              </a:solidFill>
              <a:prstDash val="solid"/>
              <a:tailEnd type="triangle"/>
            </a:ln>
            <a:effectLst/>
          </p:spPr>
        </p:cxnSp>
        <p:sp>
          <p:nvSpPr>
            <p:cNvPr id="86" name="Or 85">
              <a:extLst>
                <a:ext uri="{FF2B5EF4-FFF2-40B4-BE49-F238E27FC236}">
                  <a16:creationId xmlns:a16="http://schemas.microsoft.com/office/drawing/2014/main" id="{7D860F9A-6D47-A344-B95C-D3EF4D53ECBB}"/>
                </a:ext>
              </a:extLst>
            </p:cNvPr>
            <p:cNvSpPr/>
            <p:nvPr/>
          </p:nvSpPr>
          <p:spPr>
            <a:xfrm>
              <a:off x="3159056" y="3913235"/>
              <a:ext cx="203200" cy="203199"/>
            </a:xfrm>
            <a:prstGeom prst="flowChartOr">
              <a:avLst/>
            </a:prstGeom>
            <a:noFill/>
            <a:ln w="1270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cxnSp>
          <p:nvCxnSpPr>
            <p:cNvPr id="87" name="Straight Arrow Connector 86">
              <a:extLst>
                <a:ext uri="{FF2B5EF4-FFF2-40B4-BE49-F238E27FC236}">
                  <a16:creationId xmlns:a16="http://schemas.microsoft.com/office/drawing/2014/main" id="{B694F7D8-10BB-AD4C-B3A2-A81D93A73361}"/>
                </a:ext>
              </a:extLst>
            </p:cNvPr>
            <p:cNvCxnSpPr>
              <a:stCxn id="82" idx="2"/>
              <a:endCxn id="86" idx="2"/>
            </p:cNvCxnSpPr>
            <p:nvPr/>
          </p:nvCxnSpPr>
          <p:spPr>
            <a:xfrm flipV="1">
              <a:off x="2707485" y="4014835"/>
              <a:ext cx="451571" cy="1"/>
            </a:xfrm>
            <a:prstGeom prst="straightConnector1">
              <a:avLst/>
            </a:prstGeom>
            <a:noFill/>
            <a:ln w="9525" cap="flat" cmpd="sng" algn="ctr">
              <a:solidFill>
                <a:srgbClr val="000000"/>
              </a:solidFill>
              <a:prstDash val="solid"/>
              <a:tailEnd type="triangle"/>
            </a:ln>
            <a:effectLst/>
          </p:spPr>
        </p:cxnSp>
        <p:sp>
          <p:nvSpPr>
            <p:cNvPr id="88" name="Rounded Rectangle 87">
              <a:extLst>
                <a:ext uri="{FF2B5EF4-FFF2-40B4-BE49-F238E27FC236}">
                  <a16:creationId xmlns:a16="http://schemas.microsoft.com/office/drawing/2014/main" id="{0B592D4D-D56F-2245-8E2C-C408A2A3482F}"/>
                </a:ext>
              </a:extLst>
            </p:cNvPr>
            <p:cNvSpPr/>
            <p:nvPr/>
          </p:nvSpPr>
          <p:spPr>
            <a:xfrm>
              <a:off x="2040757" y="4719980"/>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T</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sp>
          <p:nvSpPr>
            <p:cNvPr id="89" name="Rounded Rectangle 88">
              <a:extLst>
                <a:ext uri="{FF2B5EF4-FFF2-40B4-BE49-F238E27FC236}">
                  <a16:creationId xmlns:a16="http://schemas.microsoft.com/office/drawing/2014/main" id="{41614584-6815-3B41-9F8E-C34A5F231737}"/>
                </a:ext>
              </a:extLst>
            </p:cNvPr>
            <p:cNvSpPr/>
            <p:nvPr/>
          </p:nvSpPr>
          <p:spPr>
            <a:xfrm>
              <a:off x="2040757" y="3017121"/>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T</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90" name="Straight Arrow Connector 89">
              <a:extLst>
                <a:ext uri="{FF2B5EF4-FFF2-40B4-BE49-F238E27FC236}">
                  <a16:creationId xmlns:a16="http://schemas.microsoft.com/office/drawing/2014/main" id="{9F5FA23D-BEA2-F146-AE5E-E8B0A5F0E399}"/>
                </a:ext>
              </a:extLst>
            </p:cNvPr>
            <p:cNvCxnSpPr>
              <a:cxnSpLocks/>
              <a:stCxn id="92" idx="2"/>
              <a:endCxn id="86" idx="0"/>
            </p:cNvCxnSpPr>
            <p:nvPr/>
          </p:nvCxnSpPr>
          <p:spPr>
            <a:xfrm>
              <a:off x="3260656" y="2161344"/>
              <a:ext cx="0" cy="1751891"/>
            </a:xfrm>
            <a:prstGeom prst="straightConnector1">
              <a:avLst/>
            </a:prstGeom>
            <a:noFill/>
            <a:ln w="9525" cap="flat" cmpd="sng" algn="ctr">
              <a:solidFill>
                <a:srgbClr val="000000"/>
              </a:solidFill>
              <a:prstDash val="solid"/>
              <a:tailEnd type="triangle"/>
            </a:ln>
            <a:effectLst/>
          </p:spPr>
        </p:cxnSp>
        <p:sp>
          <p:nvSpPr>
            <p:cNvPr id="91" name="Rounded Rectangle 90">
              <a:extLst>
                <a:ext uri="{FF2B5EF4-FFF2-40B4-BE49-F238E27FC236}">
                  <a16:creationId xmlns:a16="http://schemas.microsoft.com/office/drawing/2014/main" id="{8A72CE09-3C31-474B-80A6-CBD13FECBDCE}"/>
                </a:ext>
              </a:extLst>
            </p:cNvPr>
            <p:cNvSpPr/>
            <p:nvPr/>
          </p:nvSpPr>
          <p:spPr>
            <a:xfrm>
              <a:off x="820857" y="1872677"/>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92" name="Rounded Rectangle 91">
              <a:extLst>
                <a:ext uri="{FF2B5EF4-FFF2-40B4-BE49-F238E27FC236}">
                  <a16:creationId xmlns:a16="http://schemas.microsoft.com/office/drawing/2014/main" id="{0624EAF5-5B0D-124F-986E-2C7A4397BC63}"/>
                </a:ext>
              </a:extLst>
            </p:cNvPr>
            <p:cNvSpPr/>
            <p:nvPr/>
          </p:nvSpPr>
          <p:spPr>
            <a:xfrm>
              <a:off x="2485005" y="1869795"/>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93" name="Straight Arrow Connector 92">
              <a:extLst>
                <a:ext uri="{FF2B5EF4-FFF2-40B4-BE49-F238E27FC236}">
                  <a16:creationId xmlns:a16="http://schemas.microsoft.com/office/drawing/2014/main" id="{2386DC6A-8398-1041-BF2C-6D4C93E99FC0}"/>
                </a:ext>
              </a:extLst>
            </p:cNvPr>
            <p:cNvCxnSpPr>
              <a:cxnSpLocks/>
              <a:stCxn id="91" idx="2"/>
            </p:cNvCxnSpPr>
            <p:nvPr/>
          </p:nvCxnSpPr>
          <p:spPr>
            <a:xfrm>
              <a:off x="1191457" y="2164226"/>
              <a:ext cx="0" cy="318905"/>
            </a:xfrm>
            <a:prstGeom prst="straightConnector1">
              <a:avLst/>
            </a:prstGeom>
            <a:noFill/>
            <a:ln w="9525" cap="flat" cmpd="sng" algn="ctr">
              <a:solidFill>
                <a:srgbClr val="000000"/>
              </a:solidFill>
              <a:prstDash val="solid"/>
              <a:tailEnd type="triangle"/>
            </a:ln>
            <a:effectLst/>
          </p:spPr>
        </p:cxnSp>
        <p:cxnSp>
          <p:nvCxnSpPr>
            <p:cNvPr id="94" name="Straight Arrow Connector 93">
              <a:extLst>
                <a:ext uri="{FF2B5EF4-FFF2-40B4-BE49-F238E27FC236}">
                  <a16:creationId xmlns:a16="http://schemas.microsoft.com/office/drawing/2014/main" id="{5DC0D35F-824D-BE4F-8403-695EB6718040}"/>
                </a:ext>
              </a:extLst>
            </p:cNvPr>
            <p:cNvCxnSpPr>
              <a:cxnSpLocks/>
            </p:cNvCxnSpPr>
            <p:nvPr/>
          </p:nvCxnSpPr>
          <p:spPr>
            <a:xfrm flipH="1">
              <a:off x="1684247" y="2610391"/>
              <a:ext cx="1576410" cy="0"/>
            </a:xfrm>
            <a:prstGeom prst="straightConnector1">
              <a:avLst/>
            </a:prstGeom>
            <a:noFill/>
            <a:ln w="9525" cap="flat" cmpd="sng" algn="ctr">
              <a:solidFill>
                <a:srgbClr val="000000"/>
              </a:solidFill>
              <a:prstDash val="solid"/>
              <a:tailEnd type="triangle"/>
            </a:ln>
            <a:effectLst/>
          </p:spPr>
        </p:cxnSp>
        <p:cxnSp>
          <p:nvCxnSpPr>
            <p:cNvPr id="95" name="Elbow Connector 94">
              <a:extLst>
                <a:ext uri="{FF2B5EF4-FFF2-40B4-BE49-F238E27FC236}">
                  <a16:creationId xmlns:a16="http://schemas.microsoft.com/office/drawing/2014/main" id="{F80D4C49-0E92-0743-AD86-5D708262FE6B}"/>
                </a:ext>
              </a:extLst>
            </p:cNvPr>
            <p:cNvCxnSpPr>
              <a:cxnSpLocks/>
              <a:stCxn id="89" idx="0"/>
            </p:cNvCxnSpPr>
            <p:nvPr/>
          </p:nvCxnSpPr>
          <p:spPr>
            <a:xfrm rot="16200000" flipV="1">
              <a:off x="1952609" y="2558373"/>
              <a:ext cx="190387" cy="727110"/>
            </a:xfrm>
            <a:prstGeom prst="bentConnector2">
              <a:avLst/>
            </a:prstGeom>
            <a:noFill/>
            <a:ln w="9525" cap="flat" cmpd="sng" algn="ctr">
              <a:solidFill>
                <a:srgbClr val="000000"/>
              </a:solidFill>
              <a:prstDash val="solid"/>
              <a:tailEnd type="triangle"/>
            </a:ln>
            <a:effectLst/>
          </p:spPr>
        </p:cxnSp>
        <p:cxnSp>
          <p:nvCxnSpPr>
            <p:cNvPr id="96" name="Elbow Connector 95">
              <a:extLst>
                <a:ext uri="{FF2B5EF4-FFF2-40B4-BE49-F238E27FC236}">
                  <a16:creationId xmlns:a16="http://schemas.microsoft.com/office/drawing/2014/main" id="{98599A6F-20FA-ED46-A075-F54525A5C41A}"/>
                </a:ext>
              </a:extLst>
            </p:cNvPr>
            <p:cNvCxnSpPr>
              <a:cxnSpLocks/>
              <a:stCxn id="88" idx="2"/>
            </p:cNvCxnSpPr>
            <p:nvPr/>
          </p:nvCxnSpPr>
          <p:spPr>
            <a:xfrm rot="5400000">
              <a:off x="1949992" y="4758338"/>
              <a:ext cx="208174" cy="714557"/>
            </a:xfrm>
            <a:prstGeom prst="bentConnector2">
              <a:avLst/>
            </a:prstGeom>
            <a:noFill/>
            <a:ln w="9525" cap="flat" cmpd="sng" algn="ctr">
              <a:solidFill>
                <a:srgbClr val="000000"/>
              </a:solidFill>
              <a:prstDash val="solid"/>
              <a:tailEnd type="triangle"/>
            </a:ln>
            <a:effectLst/>
          </p:spPr>
        </p:cxnSp>
        <p:sp>
          <p:nvSpPr>
            <p:cNvPr id="97" name="Rounded Rectangle 96">
              <a:extLst>
                <a:ext uri="{FF2B5EF4-FFF2-40B4-BE49-F238E27FC236}">
                  <a16:creationId xmlns:a16="http://schemas.microsoft.com/office/drawing/2014/main" id="{ABEC6C9F-1BE6-C348-B246-5BB68FE11011}"/>
                </a:ext>
              </a:extLst>
            </p:cNvPr>
            <p:cNvSpPr/>
            <p:nvPr/>
          </p:nvSpPr>
          <p:spPr>
            <a:xfrm>
              <a:off x="820857" y="5888784"/>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cxnSp>
          <p:nvCxnSpPr>
            <p:cNvPr id="98" name="Straight Arrow Connector 97">
              <a:extLst>
                <a:ext uri="{FF2B5EF4-FFF2-40B4-BE49-F238E27FC236}">
                  <a16:creationId xmlns:a16="http://schemas.microsoft.com/office/drawing/2014/main" id="{32E11B59-3DCE-0747-A677-F4237FBF8E44}"/>
                </a:ext>
              </a:extLst>
            </p:cNvPr>
            <p:cNvCxnSpPr>
              <a:cxnSpLocks/>
            </p:cNvCxnSpPr>
            <p:nvPr/>
          </p:nvCxnSpPr>
          <p:spPr>
            <a:xfrm>
              <a:off x="1205548" y="5569879"/>
              <a:ext cx="0" cy="318905"/>
            </a:xfrm>
            <a:prstGeom prst="straightConnector1">
              <a:avLst/>
            </a:prstGeom>
            <a:noFill/>
            <a:ln w="9525" cap="flat" cmpd="sng" algn="ctr">
              <a:solidFill>
                <a:srgbClr val="000000"/>
              </a:solidFill>
              <a:prstDash val="solid"/>
              <a:tailEnd type="triangle"/>
            </a:ln>
            <a:effectLst/>
          </p:spPr>
        </p:cxnSp>
        <p:sp>
          <p:nvSpPr>
            <p:cNvPr id="99" name="Rounded Rectangle 98">
              <a:extLst>
                <a:ext uri="{FF2B5EF4-FFF2-40B4-BE49-F238E27FC236}">
                  <a16:creationId xmlns:a16="http://schemas.microsoft.com/office/drawing/2014/main" id="{2A44E39E-8CA0-6E46-A820-D38A9ACB757A}"/>
                </a:ext>
              </a:extLst>
            </p:cNvPr>
            <p:cNvSpPr/>
            <p:nvPr/>
          </p:nvSpPr>
          <p:spPr>
            <a:xfrm>
              <a:off x="2485005" y="5888784"/>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100" name="Straight Arrow Connector 99">
              <a:extLst>
                <a:ext uri="{FF2B5EF4-FFF2-40B4-BE49-F238E27FC236}">
                  <a16:creationId xmlns:a16="http://schemas.microsoft.com/office/drawing/2014/main" id="{E9A4798F-3272-F540-9769-B0989767D9E9}"/>
                </a:ext>
              </a:extLst>
            </p:cNvPr>
            <p:cNvCxnSpPr>
              <a:cxnSpLocks/>
            </p:cNvCxnSpPr>
            <p:nvPr/>
          </p:nvCxnSpPr>
          <p:spPr>
            <a:xfrm>
              <a:off x="3260656" y="4122792"/>
              <a:ext cx="0" cy="1751891"/>
            </a:xfrm>
            <a:prstGeom prst="straightConnector1">
              <a:avLst/>
            </a:prstGeom>
            <a:noFill/>
            <a:ln w="9525" cap="flat" cmpd="sng" algn="ctr">
              <a:solidFill>
                <a:srgbClr val="000000"/>
              </a:solidFill>
              <a:prstDash val="solid"/>
              <a:tailEnd type="triangle"/>
            </a:ln>
            <a:effectLst/>
          </p:spPr>
        </p:cxnSp>
        <p:cxnSp>
          <p:nvCxnSpPr>
            <p:cNvPr id="101" name="Straight Arrow Connector 100">
              <a:extLst>
                <a:ext uri="{FF2B5EF4-FFF2-40B4-BE49-F238E27FC236}">
                  <a16:creationId xmlns:a16="http://schemas.microsoft.com/office/drawing/2014/main" id="{18373255-93AD-2F4D-B822-185AD3BC50C9}"/>
                </a:ext>
              </a:extLst>
            </p:cNvPr>
            <p:cNvCxnSpPr>
              <a:cxnSpLocks/>
            </p:cNvCxnSpPr>
            <p:nvPr/>
          </p:nvCxnSpPr>
          <p:spPr>
            <a:xfrm flipH="1">
              <a:off x="1696800" y="5430617"/>
              <a:ext cx="1563856" cy="0"/>
            </a:xfrm>
            <a:prstGeom prst="straightConnector1">
              <a:avLst/>
            </a:prstGeom>
            <a:noFill/>
            <a:ln w="9525" cap="flat" cmpd="sng" algn="ctr">
              <a:solidFill>
                <a:srgbClr val="000000"/>
              </a:solidFill>
              <a:prstDash val="solid"/>
              <a:tailEnd type="triangle"/>
            </a:ln>
            <a:effectLst/>
          </p:spPr>
        </p:cxnSp>
      </p:grpSp>
      <p:sp>
        <p:nvSpPr>
          <p:cNvPr id="2" name="Slide Number Placeholder 1">
            <a:extLst>
              <a:ext uri="{FF2B5EF4-FFF2-40B4-BE49-F238E27FC236}">
                <a16:creationId xmlns:a16="http://schemas.microsoft.com/office/drawing/2014/main" id="{7F893C1C-BE81-3449-89E0-E410EA67AD4C}"/>
              </a:ext>
            </a:extLst>
          </p:cNvPr>
          <p:cNvSpPr>
            <a:spLocks noGrp="1"/>
          </p:cNvSpPr>
          <p:nvPr>
            <p:ph type="sldNum" sz="quarter" idx="4"/>
          </p:nvPr>
        </p:nvSpPr>
        <p:spPr/>
        <p:txBody>
          <a:bodyPr/>
          <a:lstStyle/>
          <a:p>
            <a:fld id="{6A0E18EB-4A2D-7A41-8DA5-124442C28A6C}" type="slidenum">
              <a:rPr lang="en-AE" smtClean="0"/>
              <a:t>10</a:t>
            </a:fld>
            <a:endParaRPr lang="en-AE"/>
          </a:p>
        </p:txBody>
      </p:sp>
    </p:spTree>
    <p:extLst>
      <p:ext uri="{BB962C8B-B14F-4D97-AF65-F5344CB8AC3E}">
        <p14:creationId xmlns:p14="http://schemas.microsoft.com/office/powerpoint/2010/main" val="166703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Unilaterally-Protected IV</a:t>
            </a:r>
          </a:p>
        </p:txBody>
      </p:sp>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4762593" y="1948069"/>
            <a:ext cx="6916801" cy="4395633"/>
          </a:xfrm>
        </p:spPr>
        <p:txBody>
          <a:bodyPr/>
          <a:lstStyle/>
          <a:p>
            <a:r>
              <a:rPr lang="en-US" sz="2400" b="1" dirty="0">
                <a:solidFill>
                  <a:schemeClr val="tx1"/>
                </a:solidFill>
                <a:latin typeface="Lao MN" pitchFamily="2" charset="0"/>
                <a:cs typeface="Lao MN" pitchFamily="2" charset="0"/>
              </a:rPr>
              <a:t>UIV</a:t>
            </a:r>
            <a:r>
              <a:rPr lang="en-US" sz="2400" dirty="0">
                <a:solidFill>
                  <a:schemeClr val="tx1"/>
                </a:solidFill>
                <a:latin typeface="Lao MN" pitchFamily="2" charset="0"/>
                <a:cs typeface="Lao MN" pitchFamily="2" charset="0"/>
              </a:rPr>
              <a:t> is obtained simply by dropping the </a:t>
            </a:r>
            <a:r>
              <a:rPr lang="en-US" sz="2400" b="1" dirty="0">
                <a:solidFill>
                  <a:schemeClr val="tx1"/>
                </a:solidFill>
                <a:latin typeface="Lao MN" pitchFamily="2" charset="0"/>
                <a:cs typeface="Lao MN" pitchFamily="2" charset="0"/>
              </a:rPr>
              <a:t>third layer</a:t>
            </a:r>
            <a:r>
              <a:rPr lang="en-US" sz="2400" dirty="0">
                <a:solidFill>
                  <a:schemeClr val="tx1"/>
                </a:solidFill>
                <a:latin typeface="Lao MN" pitchFamily="2" charset="0"/>
                <a:cs typeface="Lao MN" pitchFamily="2" charset="0"/>
              </a:rPr>
              <a:t> and it can be shown to be </a:t>
            </a:r>
            <a:r>
              <a:rPr lang="en-US" sz="2400" b="1" dirty="0">
                <a:solidFill>
                  <a:schemeClr val="tx1"/>
                </a:solidFill>
                <a:latin typeface="Lao MN" pitchFamily="2" charset="0"/>
                <a:cs typeface="Lao MN" pitchFamily="2" charset="0"/>
              </a:rPr>
              <a:t>RPRP secure</a:t>
            </a:r>
            <a:r>
              <a:rPr lang="en-US" sz="2400" dirty="0">
                <a:solidFill>
                  <a:schemeClr val="tx1"/>
                </a:solidFill>
                <a:latin typeface="Lao MN" pitchFamily="2" charset="0"/>
                <a:cs typeface="Lao MN" pitchFamily="2" charset="0"/>
              </a:rPr>
              <a:t>.</a:t>
            </a:r>
          </a:p>
          <a:p>
            <a:endParaRPr lang="en-US" sz="40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It can be instantiated with </a:t>
            </a:r>
            <a:r>
              <a:rPr lang="en-US" sz="2400" b="1" dirty="0">
                <a:solidFill>
                  <a:schemeClr val="tx1"/>
                </a:solidFill>
                <a:latin typeface="Lao MN" pitchFamily="2" charset="0"/>
                <a:cs typeface="Lao MN" pitchFamily="2" charset="0"/>
              </a:rPr>
              <a:t>GCM components </a:t>
            </a:r>
            <a:r>
              <a:rPr lang="en-US" sz="2400" dirty="0">
                <a:solidFill>
                  <a:schemeClr val="tx1"/>
                </a:solidFill>
                <a:latin typeface="Lao MN" pitchFamily="2" charset="0"/>
                <a:cs typeface="Lao MN" pitchFamily="2" charset="0"/>
              </a:rPr>
              <a:t>leading to a </a:t>
            </a:r>
            <a:r>
              <a:rPr lang="en-US" sz="2400" b="1" dirty="0">
                <a:solidFill>
                  <a:schemeClr val="tx1"/>
                </a:solidFill>
                <a:latin typeface="Lao MN" pitchFamily="2" charset="0"/>
                <a:cs typeface="Lao MN" pitchFamily="2" charset="0"/>
              </a:rPr>
              <a:t>performance</a:t>
            </a:r>
            <a:r>
              <a:rPr lang="en-US" sz="2400" dirty="0">
                <a:solidFill>
                  <a:schemeClr val="tx1"/>
                </a:solidFill>
                <a:latin typeface="Lao MN" pitchFamily="2" charset="0"/>
                <a:cs typeface="Lao MN" pitchFamily="2" charset="0"/>
              </a:rPr>
              <a:t> similar to GCM-SIV.</a:t>
            </a:r>
          </a:p>
          <a:p>
            <a:endParaRPr lang="en-US" sz="40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It is closely related to </a:t>
            </a:r>
            <a:r>
              <a:rPr lang="en-US" sz="2400" b="1" dirty="0" err="1">
                <a:solidFill>
                  <a:schemeClr val="tx1"/>
                </a:solidFill>
                <a:latin typeface="Lao MN" pitchFamily="2" charset="0"/>
                <a:cs typeface="Lao MN" pitchFamily="2" charset="0"/>
              </a:rPr>
              <a:t>MiniCTR</a:t>
            </a:r>
            <a:r>
              <a:rPr lang="en-US" sz="2400" dirty="0">
                <a:solidFill>
                  <a:schemeClr val="tx1"/>
                </a:solidFill>
                <a:latin typeface="Lao MN" pitchFamily="2" charset="0"/>
                <a:cs typeface="Lao MN" pitchFamily="2" charset="0"/>
              </a:rPr>
              <a:t> [Min15] and </a:t>
            </a:r>
            <a:r>
              <a:rPr lang="en-US" sz="2400" b="1" dirty="0">
                <a:solidFill>
                  <a:schemeClr val="tx1"/>
                </a:solidFill>
                <a:latin typeface="Lao MN" pitchFamily="2" charset="0"/>
                <a:cs typeface="Lao MN" pitchFamily="2" charset="0"/>
              </a:rPr>
              <a:t>GCM-RUP</a:t>
            </a:r>
            <a:r>
              <a:rPr lang="en-US" sz="2400" dirty="0">
                <a:solidFill>
                  <a:schemeClr val="tx1"/>
                </a:solidFill>
                <a:latin typeface="Lao MN" pitchFamily="2" charset="0"/>
                <a:cs typeface="Lao MN" pitchFamily="2" charset="0"/>
              </a:rPr>
              <a:t> [ADL17].</a:t>
            </a:r>
          </a:p>
          <a:p>
            <a:endParaRPr lang="en-US" dirty="0"/>
          </a:p>
        </p:txBody>
      </p:sp>
      <p:grpSp>
        <p:nvGrpSpPr>
          <p:cNvPr id="43" name="Group 42">
            <a:extLst>
              <a:ext uri="{FF2B5EF4-FFF2-40B4-BE49-F238E27FC236}">
                <a16:creationId xmlns:a16="http://schemas.microsoft.com/office/drawing/2014/main" id="{7189B6C0-D0D4-2D4A-BACB-48576073E696}"/>
              </a:ext>
            </a:extLst>
          </p:cNvPr>
          <p:cNvGrpSpPr/>
          <p:nvPr/>
        </p:nvGrpSpPr>
        <p:grpSpPr>
          <a:xfrm>
            <a:off x="641452" y="1869795"/>
            <a:ext cx="3394855" cy="3529516"/>
            <a:chOff x="641452" y="1869795"/>
            <a:chExt cx="3394855" cy="3529516"/>
          </a:xfrm>
        </p:grpSpPr>
        <p:sp>
          <p:nvSpPr>
            <p:cNvPr id="44" name="Hexagon 43">
              <a:extLst>
                <a:ext uri="{FF2B5EF4-FFF2-40B4-BE49-F238E27FC236}">
                  <a16:creationId xmlns:a16="http://schemas.microsoft.com/office/drawing/2014/main" id="{7473C01B-9F52-D441-8680-E55453CF9154}"/>
                </a:ext>
              </a:extLst>
            </p:cNvPr>
            <p:cNvSpPr/>
            <p:nvPr/>
          </p:nvSpPr>
          <p:spPr>
            <a:xfrm>
              <a:off x="641452" y="2483131"/>
              <a:ext cx="1100011"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E</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K1</a:t>
              </a:r>
            </a:p>
          </p:txBody>
        </p:sp>
        <p:sp>
          <p:nvSpPr>
            <p:cNvPr id="45" name="Trapezium 12">
              <a:extLst>
                <a:ext uri="{FF2B5EF4-FFF2-40B4-BE49-F238E27FC236}">
                  <a16:creationId xmlns:a16="http://schemas.microsoft.com/office/drawing/2014/main" id="{4965B5F1-DBB3-0846-A6AF-729F7EB3BFC1}"/>
                </a:ext>
              </a:extLst>
            </p:cNvPr>
            <p:cNvSpPr/>
            <p:nvPr/>
          </p:nvSpPr>
          <p:spPr>
            <a:xfrm rot="16200000">
              <a:off x="1728699" y="3531825"/>
              <a:ext cx="991550" cy="966022"/>
            </a:xfrm>
            <a:prstGeom prst="trapezoid">
              <a:avLst/>
            </a:prstGeom>
            <a:solidFill>
              <a:srgbClr val="92A9B9">
                <a:lumMod val="75000"/>
              </a:srgbClr>
            </a:solidFill>
            <a:ln w="13970" cap="flat" cmpd="sng" algn="ctr">
              <a:solidFill>
                <a:srgbClr val="6F6F74">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F</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K2</a:t>
              </a:r>
            </a:p>
          </p:txBody>
        </p:sp>
        <p:cxnSp>
          <p:nvCxnSpPr>
            <p:cNvPr id="46" name="Straight Connector 45">
              <a:extLst>
                <a:ext uri="{FF2B5EF4-FFF2-40B4-BE49-F238E27FC236}">
                  <a16:creationId xmlns:a16="http://schemas.microsoft.com/office/drawing/2014/main" id="{7BB641D4-B565-944C-BFC2-F6D2A25BC899}"/>
                </a:ext>
              </a:extLst>
            </p:cNvPr>
            <p:cNvCxnSpPr>
              <a:cxnSpLocks/>
            </p:cNvCxnSpPr>
            <p:nvPr/>
          </p:nvCxnSpPr>
          <p:spPr>
            <a:xfrm>
              <a:off x="1191457" y="2953068"/>
              <a:ext cx="0" cy="2142823"/>
            </a:xfrm>
            <a:prstGeom prst="line">
              <a:avLst/>
            </a:prstGeom>
            <a:noFill/>
            <a:ln w="9525" cap="flat" cmpd="sng" algn="ctr">
              <a:solidFill>
                <a:srgbClr val="000000"/>
              </a:solidFill>
              <a:prstDash val="solid"/>
              <a:headEnd type="none" w="med" len="med"/>
              <a:tailEnd type="triangle" w="med" len="med"/>
            </a:ln>
            <a:effectLst/>
          </p:spPr>
        </p:cxnSp>
        <p:cxnSp>
          <p:nvCxnSpPr>
            <p:cNvPr id="47" name="Straight Arrow Connector 46">
              <a:extLst>
                <a:ext uri="{FF2B5EF4-FFF2-40B4-BE49-F238E27FC236}">
                  <a16:creationId xmlns:a16="http://schemas.microsoft.com/office/drawing/2014/main" id="{9C13606C-A662-1046-B281-8E9E08B8452B}"/>
                </a:ext>
              </a:extLst>
            </p:cNvPr>
            <p:cNvCxnSpPr>
              <a:endCxn id="45" idx="0"/>
            </p:cNvCxnSpPr>
            <p:nvPr/>
          </p:nvCxnSpPr>
          <p:spPr>
            <a:xfrm>
              <a:off x="1205548" y="4014836"/>
              <a:ext cx="535915" cy="0"/>
            </a:xfrm>
            <a:prstGeom prst="straightConnector1">
              <a:avLst/>
            </a:prstGeom>
            <a:noFill/>
            <a:ln w="9525" cap="flat" cmpd="sng" algn="ctr">
              <a:solidFill>
                <a:srgbClr val="000000"/>
              </a:solidFill>
              <a:prstDash val="solid"/>
              <a:tailEnd type="triangle"/>
            </a:ln>
            <a:effectLst/>
          </p:spPr>
        </p:cxnSp>
        <p:sp>
          <p:nvSpPr>
            <p:cNvPr id="48" name="Or 47">
              <a:extLst>
                <a:ext uri="{FF2B5EF4-FFF2-40B4-BE49-F238E27FC236}">
                  <a16:creationId xmlns:a16="http://schemas.microsoft.com/office/drawing/2014/main" id="{0E7C50ED-11C9-5346-8974-EC4EAE3CEF86}"/>
                </a:ext>
              </a:extLst>
            </p:cNvPr>
            <p:cNvSpPr/>
            <p:nvPr/>
          </p:nvSpPr>
          <p:spPr>
            <a:xfrm>
              <a:off x="3159056" y="3913235"/>
              <a:ext cx="203200" cy="203199"/>
            </a:xfrm>
            <a:prstGeom prst="flowChartOr">
              <a:avLst/>
            </a:prstGeom>
            <a:noFill/>
            <a:ln w="1270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cxnSp>
          <p:nvCxnSpPr>
            <p:cNvPr id="49" name="Straight Arrow Connector 48">
              <a:extLst>
                <a:ext uri="{FF2B5EF4-FFF2-40B4-BE49-F238E27FC236}">
                  <a16:creationId xmlns:a16="http://schemas.microsoft.com/office/drawing/2014/main" id="{74C96E6F-FB88-3F47-8B32-F253BB82C291}"/>
                </a:ext>
              </a:extLst>
            </p:cNvPr>
            <p:cNvCxnSpPr>
              <a:stCxn id="45" idx="2"/>
              <a:endCxn id="48" idx="2"/>
            </p:cNvCxnSpPr>
            <p:nvPr/>
          </p:nvCxnSpPr>
          <p:spPr>
            <a:xfrm flipV="1">
              <a:off x="2707485" y="4014835"/>
              <a:ext cx="451571" cy="1"/>
            </a:xfrm>
            <a:prstGeom prst="straightConnector1">
              <a:avLst/>
            </a:prstGeom>
            <a:noFill/>
            <a:ln w="9525" cap="flat" cmpd="sng" algn="ctr">
              <a:solidFill>
                <a:srgbClr val="000000"/>
              </a:solidFill>
              <a:prstDash val="solid"/>
              <a:tailEnd type="triangle"/>
            </a:ln>
            <a:effectLst/>
          </p:spPr>
        </p:cxnSp>
        <p:sp>
          <p:nvSpPr>
            <p:cNvPr id="50" name="Rounded Rectangle 49">
              <a:extLst>
                <a:ext uri="{FF2B5EF4-FFF2-40B4-BE49-F238E27FC236}">
                  <a16:creationId xmlns:a16="http://schemas.microsoft.com/office/drawing/2014/main" id="{14069EB7-6BE7-A343-B77B-714D85215ABE}"/>
                </a:ext>
              </a:extLst>
            </p:cNvPr>
            <p:cNvSpPr/>
            <p:nvPr/>
          </p:nvSpPr>
          <p:spPr>
            <a:xfrm>
              <a:off x="2040757" y="3017121"/>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T</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51" name="Straight Arrow Connector 50">
              <a:extLst>
                <a:ext uri="{FF2B5EF4-FFF2-40B4-BE49-F238E27FC236}">
                  <a16:creationId xmlns:a16="http://schemas.microsoft.com/office/drawing/2014/main" id="{A7D70ED0-7555-FA4A-9296-FEDCA059B04F}"/>
                </a:ext>
              </a:extLst>
            </p:cNvPr>
            <p:cNvCxnSpPr>
              <a:cxnSpLocks/>
              <a:stCxn id="53" idx="2"/>
              <a:endCxn id="48" idx="0"/>
            </p:cNvCxnSpPr>
            <p:nvPr/>
          </p:nvCxnSpPr>
          <p:spPr>
            <a:xfrm>
              <a:off x="3260656" y="2161344"/>
              <a:ext cx="0" cy="1751891"/>
            </a:xfrm>
            <a:prstGeom prst="straightConnector1">
              <a:avLst/>
            </a:prstGeom>
            <a:noFill/>
            <a:ln w="9525" cap="flat" cmpd="sng" algn="ctr">
              <a:solidFill>
                <a:srgbClr val="000000"/>
              </a:solidFill>
              <a:prstDash val="solid"/>
              <a:tailEnd type="triangle"/>
            </a:ln>
            <a:effectLst/>
          </p:spPr>
        </p:cxnSp>
        <p:sp>
          <p:nvSpPr>
            <p:cNvPr id="52" name="Rounded Rectangle 51">
              <a:extLst>
                <a:ext uri="{FF2B5EF4-FFF2-40B4-BE49-F238E27FC236}">
                  <a16:creationId xmlns:a16="http://schemas.microsoft.com/office/drawing/2014/main" id="{DFB1DF48-FDC4-F24B-B2EC-BF107AD6A99C}"/>
                </a:ext>
              </a:extLst>
            </p:cNvPr>
            <p:cNvSpPr/>
            <p:nvPr/>
          </p:nvSpPr>
          <p:spPr>
            <a:xfrm>
              <a:off x="820857" y="1872677"/>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53" name="Rounded Rectangle 52">
              <a:extLst>
                <a:ext uri="{FF2B5EF4-FFF2-40B4-BE49-F238E27FC236}">
                  <a16:creationId xmlns:a16="http://schemas.microsoft.com/office/drawing/2014/main" id="{C26E0451-5EE5-6A43-8AF0-FBC23E73FB8E}"/>
                </a:ext>
              </a:extLst>
            </p:cNvPr>
            <p:cNvSpPr/>
            <p:nvPr/>
          </p:nvSpPr>
          <p:spPr>
            <a:xfrm>
              <a:off x="2485005" y="1869795"/>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54" name="Straight Arrow Connector 53">
              <a:extLst>
                <a:ext uri="{FF2B5EF4-FFF2-40B4-BE49-F238E27FC236}">
                  <a16:creationId xmlns:a16="http://schemas.microsoft.com/office/drawing/2014/main" id="{1C07931F-88F8-4641-A5A0-A895B435AAED}"/>
                </a:ext>
              </a:extLst>
            </p:cNvPr>
            <p:cNvCxnSpPr>
              <a:cxnSpLocks/>
              <a:stCxn id="52" idx="2"/>
            </p:cNvCxnSpPr>
            <p:nvPr/>
          </p:nvCxnSpPr>
          <p:spPr>
            <a:xfrm>
              <a:off x="1191457" y="2164226"/>
              <a:ext cx="0" cy="318905"/>
            </a:xfrm>
            <a:prstGeom prst="straightConnector1">
              <a:avLst/>
            </a:prstGeom>
            <a:noFill/>
            <a:ln w="9525" cap="flat" cmpd="sng" algn="ctr">
              <a:solidFill>
                <a:srgbClr val="000000"/>
              </a:solidFill>
              <a:prstDash val="solid"/>
              <a:tailEnd type="triangle"/>
            </a:ln>
            <a:effectLst/>
          </p:spPr>
        </p:cxnSp>
        <p:cxnSp>
          <p:nvCxnSpPr>
            <p:cNvPr id="55" name="Straight Arrow Connector 54">
              <a:extLst>
                <a:ext uri="{FF2B5EF4-FFF2-40B4-BE49-F238E27FC236}">
                  <a16:creationId xmlns:a16="http://schemas.microsoft.com/office/drawing/2014/main" id="{454F168A-505E-C84A-BF98-3F0967739FE3}"/>
                </a:ext>
              </a:extLst>
            </p:cNvPr>
            <p:cNvCxnSpPr>
              <a:cxnSpLocks/>
            </p:cNvCxnSpPr>
            <p:nvPr/>
          </p:nvCxnSpPr>
          <p:spPr>
            <a:xfrm flipH="1">
              <a:off x="1684247" y="2610391"/>
              <a:ext cx="1576410" cy="0"/>
            </a:xfrm>
            <a:prstGeom prst="straightConnector1">
              <a:avLst/>
            </a:prstGeom>
            <a:noFill/>
            <a:ln w="9525" cap="flat" cmpd="sng" algn="ctr">
              <a:solidFill>
                <a:srgbClr val="000000"/>
              </a:solidFill>
              <a:prstDash val="solid"/>
              <a:tailEnd type="triangle"/>
            </a:ln>
            <a:effectLst/>
          </p:spPr>
        </p:cxnSp>
        <p:cxnSp>
          <p:nvCxnSpPr>
            <p:cNvPr id="56" name="Elbow Connector 55">
              <a:extLst>
                <a:ext uri="{FF2B5EF4-FFF2-40B4-BE49-F238E27FC236}">
                  <a16:creationId xmlns:a16="http://schemas.microsoft.com/office/drawing/2014/main" id="{39AE47F2-DE40-FB4F-A60E-63BB16413BEE}"/>
                </a:ext>
              </a:extLst>
            </p:cNvPr>
            <p:cNvCxnSpPr>
              <a:cxnSpLocks/>
              <a:stCxn id="50" idx="0"/>
            </p:cNvCxnSpPr>
            <p:nvPr/>
          </p:nvCxnSpPr>
          <p:spPr>
            <a:xfrm rot="16200000" flipV="1">
              <a:off x="1952609" y="2558373"/>
              <a:ext cx="190387" cy="727110"/>
            </a:xfrm>
            <a:prstGeom prst="bentConnector2">
              <a:avLst/>
            </a:prstGeom>
            <a:noFill/>
            <a:ln w="9525" cap="flat" cmpd="sng" algn="ctr">
              <a:solidFill>
                <a:srgbClr val="000000"/>
              </a:solidFill>
              <a:prstDash val="solid"/>
              <a:tailEnd type="triangle"/>
            </a:ln>
            <a:effectLst/>
          </p:spPr>
        </p:cxnSp>
        <p:sp>
          <p:nvSpPr>
            <p:cNvPr id="57" name="Rounded Rectangle 56">
              <a:extLst>
                <a:ext uri="{FF2B5EF4-FFF2-40B4-BE49-F238E27FC236}">
                  <a16:creationId xmlns:a16="http://schemas.microsoft.com/office/drawing/2014/main" id="{DD759E10-BE92-2F41-AFF6-9551CC3BD317}"/>
                </a:ext>
              </a:extLst>
            </p:cNvPr>
            <p:cNvSpPr/>
            <p:nvPr/>
          </p:nvSpPr>
          <p:spPr>
            <a:xfrm>
              <a:off x="820857" y="5107762"/>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58" name="Rounded Rectangle 57">
              <a:extLst>
                <a:ext uri="{FF2B5EF4-FFF2-40B4-BE49-F238E27FC236}">
                  <a16:creationId xmlns:a16="http://schemas.microsoft.com/office/drawing/2014/main" id="{E16B4C49-CD80-2B41-8977-7F5F89091A93}"/>
                </a:ext>
              </a:extLst>
            </p:cNvPr>
            <p:cNvSpPr/>
            <p:nvPr/>
          </p:nvSpPr>
          <p:spPr>
            <a:xfrm>
              <a:off x="2485005" y="5107761"/>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59" name="Straight Arrow Connector 58">
              <a:extLst>
                <a:ext uri="{FF2B5EF4-FFF2-40B4-BE49-F238E27FC236}">
                  <a16:creationId xmlns:a16="http://schemas.microsoft.com/office/drawing/2014/main" id="{53E69FFA-99CC-6545-A7DE-26ECB2F2BED1}"/>
                </a:ext>
              </a:extLst>
            </p:cNvPr>
            <p:cNvCxnSpPr>
              <a:cxnSpLocks/>
              <a:endCxn id="58" idx="0"/>
            </p:cNvCxnSpPr>
            <p:nvPr/>
          </p:nvCxnSpPr>
          <p:spPr>
            <a:xfrm>
              <a:off x="3260656" y="4122792"/>
              <a:ext cx="0" cy="984969"/>
            </a:xfrm>
            <a:prstGeom prst="straightConnector1">
              <a:avLst/>
            </a:prstGeom>
            <a:noFill/>
            <a:ln w="9525" cap="flat" cmpd="sng" algn="ctr">
              <a:solidFill>
                <a:srgbClr val="000000"/>
              </a:solidFill>
              <a:prstDash val="solid"/>
              <a:tailEnd type="triangle"/>
            </a:ln>
            <a:effectLst/>
          </p:spPr>
        </p:cxnSp>
      </p:grpSp>
      <p:sp>
        <p:nvSpPr>
          <p:cNvPr id="2" name="Slide Number Placeholder 1">
            <a:extLst>
              <a:ext uri="{FF2B5EF4-FFF2-40B4-BE49-F238E27FC236}">
                <a16:creationId xmlns:a16="http://schemas.microsoft.com/office/drawing/2014/main" id="{A5E9017F-1873-E04A-AA13-25AB1C0B0FAC}"/>
              </a:ext>
            </a:extLst>
          </p:cNvPr>
          <p:cNvSpPr>
            <a:spLocks noGrp="1"/>
          </p:cNvSpPr>
          <p:nvPr>
            <p:ph type="sldNum" sz="quarter" idx="4"/>
          </p:nvPr>
        </p:nvSpPr>
        <p:spPr/>
        <p:txBody>
          <a:bodyPr/>
          <a:lstStyle/>
          <a:p>
            <a:fld id="{6A0E18EB-4A2D-7A41-8DA5-124442C28A6C}" type="slidenum">
              <a:rPr lang="en-AE" smtClean="0"/>
              <a:t>11</a:t>
            </a:fld>
            <a:endParaRPr lang="en-AE"/>
          </a:p>
        </p:txBody>
      </p:sp>
    </p:spTree>
    <p:extLst>
      <p:ext uri="{BB962C8B-B14F-4D97-AF65-F5344CB8AC3E}">
        <p14:creationId xmlns:p14="http://schemas.microsoft.com/office/powerpoint/2010/main" val="310809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44E5F-14B5-9DA4-D3B4-324A769593C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F0D043B-0708-C7AF-093C-CD4606D1F0B8}"/>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Other RPRP Constructions</a:t>
            </a:r>
          </a:p>
        </p:txBody>
      </p:sp>
      <p:sp>
        <p:nvSpPr>
          <p:cNvPr id="11" name="Text Placeholder 3">
            <a:extLst>
              <a:ext uri="{FF2B5EF4-FFF2-40B4-BE49-F238E27FC236}">
                <a16:creationId xmlns:a16="http://schemas.microsoft.com/office/drawing/2014/main" id="{7B6F7803-3E9B-9336-5CCB-F094EEA28174}"/>
              </a:ext>
            </a:extLst>
          </p:cNvPr>
          <p:cNvSpPr>
            <a:spLocks noGrp="1"/>
          </p:cNvSpPr>
          <p:nvPr>
            <p:ph type="body" sz="quarter" idx="10"/>
          </p:nvPr>
        </p:nvSpPr>
        <p:spPr>
          <a:xfrm>
            <a:off x="515795" y="1607419"/>
            <a:ext cx="11163600" cy="4736284"/>
          </a:xfrm>
        </p:spPr>
        <p:txBody>
          <a:bodyPr/>
          <a:lstStyle/>
          <a:p>
            <a:r>
              <a:rPr lang="en-US" sz="2400" dirty="0">
                <a:solidFill>
                  <a:schemeClr val="tx1"/>
                </a:solidFill>
                <a:latin typeface="Lao MN" pitchFamily="2" charset="0"/>
                <a:cs typeface="Lao MN" pitchFamily="2" charset="0"/>
              </a:rPr>
              <a:t>In [DK23] we proposed another construction called </a:t>
            </a:r>
            <a:r>
              <a:rPr lang="en-US" sz="2400" b="1" dirty="0">
                <a:solidFill>
                  <a:schemeClr val="tx1"/>
                </a:solidFill>
                <a:latin typeface="Lao MN" pitchFamily="2" charset="0"/>
                <a:cs typeface="Lao MN" pitchFamily="2" charset="0"/>
              </a:rPr>
              <a:t>Hash-Encipher-Counter</a:t>
            </a:r>
            <a:r>
              <a:rPr lang="en-US" sz="2400" dirty="0">
                <a:solidFill>
                  <a:schemeClr val="tx1"/>
                </a:solidFill>
                <a:latin typeface="Lao MN" pitchFamily="2" charset="0"/>
                <a:cs typeface="Lao MN" pitchFamily="2" charset="0"/>
              </a:rPr>
              <a:t> (</a:t>
            </a:r>
            <a:r>
              <a:rPr lang="en-US" sz="2400" b="1" dirty="0">
                <a:solidFill>
                  <a:schemeClr val="tx1"/>
                </a:solidFill>
                <a:latin typeface="Lao MN" pitchFamily="2" charset="0"/>
                <a:cs typeface="Lao MN" pitchFamily="2" charset="0"/>
              </a:rPr>
              <a:t>HEC) </a:t>
            </a:r>
            <a:r>
              <a:rPr lang="en-US" sz="2400" dirty="0">
                <a:solidFill>
                  <a:schemeClr val="tx1"/>
                </a:solidFill>
                <a:latin typeface="Lao MN" pitchFamily="2" charset="0"/>
                <a:cs typeface="Lao MN" pitchFamily="2" charset="0"/>
              </a:rPr>
              <a:t>and proved it to be RPRP secure. </a:t>
            </a:r>
          </a:p>
          <a:p>
            <a:endParaRPr lang="en-US" sz="2400" dirty="0">
              <a:solidFill>
                <a:schemeClr val="tx1"/>
              </a:solidFill>
              <a:latin typeface="Lao MN" pitchFamily="2" charset="0"/>
              <a:cs typeface="Lao MN" pitchFamily="2" charset="0"/>
            </a:endParaRPr>
          </a:p>
          <a:p>
            <a:r>
              <a:rPr lang="en-US" sz="2400" b="1" dirty="0">
                <a:solidFill>
                  <a:schemeClr val="tx1"/>
                </a:solidFill>
                <a:latin typeface="Lao MN" pitchFamily="2" charset="0"/>
                <a:cs typeface="Lao MN" pitchFamily="2" charset="0"/>
              </a:rPr>
              <a:t>HEC</a:t>
            </a:r>
            <a:r>
              <a:rPr lang="en-US" sz="2400" dirty="0">
                <a:solidFill>
                  <a:schemeClr val="tx1"/>
                </a:solidFill>
                <a:latin typeface="Lao MN" pitchFamily="2" charset="0"/>
                <a:cs typeface="Lao MN" pitchFamily="2" charset="0"/>
              </a:rPr>
              <a:t> is related to HCTR by dropping the last layer and adding a light masking operation. </a:t>
            </a:r>
          </a:p>
          <a:p>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Furthermore, we showed that two variants of the three-round Feistel achieve the weaker RPRP notions.</a:t>
            </a:r>
          </a:p>
          <a:p>
            <a:pPr marL="0" indent="0">
              <a:buNone/>
            </a:pPr>
            <a:endParaRPr lang="en-US" sz="800" dirty="0">
              <a:solidFill>
                <a:schemeClr val="tx1"/>
              </a:solidFill>
              <a:latin typeface="Lao MN" pitchFamily="2" charset="0"/>
              <a:cs typeface="Lao MN" pitchFamily="2" charset="0"/>
            </a:endParaRPr>
          </a:p>
          <a:p>
            <a:pPr marL="0" indent="0" algn="ctr">
              <a:buNone/>
            </a:pPr>
            <a:r>
              <a:rPr lang="en-US" sz="2400" dirty="0">
                <a:solidFill>
                  <a:schemeClr val="tx1"/>
                </a:solidFill>
                <a:latin typeface="Lao MN" pitchFamily="2" charset="0"/>
                <a:cs typeface="Lao MN" pitchFamily="2" charset="0"/>
              </a:rPr>
              <a:t>3-round Feistel </a:t>
            </a:r>
            <a:r>
              <a:rPr lang="en-US" sz="2400" b="1" dirty="0">
                <a:solidFill>
                  <a:schemeClr val="tx1"/>
                </a:solidFill>
                <a:latin typeface="Lao MN" pitchFamily="2" charset="0"/>
                <a:cs typeface="Lao MN" pitchFamily="2" charset="0"/>
              </a:rPr>
              <a:t>(ECE)</a:t>
            </a:r>
            <a:r>
              <a:rPr lang="en-US" sz="2400" dirty="0">
                <a:solidFill>
                  <a:schemeClr val="tx1"/>
                </a:solidFill>
                <a:latin typeface="Lao MN" pitchFamily="2" charset="0"/>
                <a:cs typeface="Lao MN" pitchFamily="2" charset="0"/>
              </a:rPr>
              <a:t> is </a:t>
            </a:r>
            <a:r>
              <a:rPr lang="en-US" sz="2400" b="1" dirty="0" err="1">
                <a:solidFill>
                  <a:schemeClr val="tx1"/>
                </a:solidFill>
                <a:latin typeface="Lao MN" pitchFamily="2" charset="0"/>
                <a:cs typeface="Lao MN" pitchFamily="2" charset="0"/>
              </a:rPr>
              <a:t>RPRPd</a:t>
            </a:r>
            <a:r>
              <a:rPr lang="en-US" sz="2400" b="1" dirty="0">
                <a:solidFill>
                  <a:schemeClr val="tx1"/>
                </a:solidFill>
                <a:latin typeface="Lao MN" pitchFamily="2" charset="0"/>
                <a:cs typeface="Lao MN" pitchFamily="2" charset="0"/>
              </a:rPr>
              <a:t> </a:t>
            </a:r>
            <a:r>
              <a:rPr lang="en-US" sz="2400" dirty="0">
                <a:solidFill>
                  <a:schemeClr val="tx1"/>
                </a:solidFill>
                <a:latin typeface="Lao MN" pitchFamily="2" charset="0"/>
                <a:cs typeface="Lao MN" pitchFamily="2" charset="0"/>
              </a:rPr>
              <a:t>but not</a:t>
            </a:r>
            <a:r>
              <a:rPr lang="en-US" sz="2400" b="1" dirty="0">
                <a:solidFill>
                  <a:schemeClr val="tx1"/>
                </a:solidFill>
                <a:latin typeface="Lao MN" pitchFamily="2" charset="0"/>
                <a:cs typeface="Lao MN" pitchFamily="2" charset="0"/>
              </a:rPr>
              <a:t> </a:t>
            </a:r>
            <a:r>
              <a:rPr lang="en-US" sz="2400" b="1" dirty="0" err="1">
                <a:solidFill>
                  <a:schemeClr val="tx1">
                    <a:lumMod val="50000"/>
                    <a:lumOff val="50000"/>
                  </a:schemeClr>
                </a:solidFill>
                <a:latin typeface="Lao MN" pitchFamily="2" charset="0"/>
                <a:cs typeface="Lao MN" pitchFamily="2" charset="0"/>
              </a:rPr>
              <a:t>RPRPg</a:t>
            </a:r>
            <a:endParaRPr lang="en-US" sz="2400" b="1" dirty="0">
              <a:solidFill>
                <a:schemeClr val="tx1">
                  <a:lumMod val="50000"/>
                  <a:lumOff val="50000"/>
                </a:schemeClr>
              </a:solidFill>
              <a:latin typeface="Lao MN" pitchFamily="2" charset="0"/>
              <a:cs typeface="Lao MN" pitchFamily="2" charset="0"/>
            </a:endParaRPr>
          </a:p>
          <a:p>
            <a:pPr marL="0" indent="0" algn="ctr">
              <a:buNone/>
            </a:pPr>
            <a:r>
              <a:rPr lang="en-US" sz="2400" dirty="0">
                <a:solidFill>
                  <a:schemeClr val="tx1"/>
                </a:solidFill>
                <a:latin typeface="Lao MN" pitchFamily="2" charset="0"/>
                <a:cs typeface="Lao MN" pitchFamily="2" charset="0"/>
              </a:rPr>
              <a:t>3-round Feistel </a:t>
            </a:r>
            <a:r>
              <a:rPr lang="en-US" sz="2400" b="1" dirty="0">
                <a:solidFill>
                  <a:schemeClr val="tx1"/>
                </a:solidFill>
                <a:latin typeface="Lao MN" pitchFamily="2" charset="0"/>
                <a:cs typeface="Lao MN" pitchFamily="2" charset="0"/>
              </a:rPr>
              <a:t>(CEC)</a:t>
            </a:r>
            <a:r>
              <a:rPr lang="en-US" sz="2400" dirty="0">
                <a:solidFill>
                  <a:schemeClr val="tx1"/>
                </a:solidFill>
                <a:latin typeface="Lao MN" pitchFamily="2" charset="0"/>
                <a:cs typeface="Lao MN" pitchFamily="2" charset="0"/>
              </a:rPr>
              <a:t> is </a:t>
            </a:r>
            <a:r>
              <a:rPr lang="en-US" sz="2400" b="1" dirty="0" err="1">
                <a:solidFill>
                  <a:schemeClr val="tx1"/>
                </a:solidFill>
                <a:latin typeface="Lao MN" pitchFamily="2" charset="0"/>
                <a:cs typeface="Lao MN" pitchFamily="2" charset="0"/>
              </a:rPr>
              <a:t>RPRPg</a:t>
            </a:r>
            <a:r>
              <a:rPr lang="en-US" sz="2400" b="1" dirty="0">
                <a:solidFill>
                  <a:schemeClr val="tx1"/>
                </a:solidFill>
                <a:latin typeface="Lao MN" pitchFamily="2" charset="0"/>
                <a:cs typeface="Lao MN" pitchFamily="2" charset="0"/>
              </a:rPr>
              <a:t> </a:t>
            </a:r>
            <a:r>
              <a:rPr lang="en-US" sz="2400" dirty="0">
                <a:solidFill>
                  <a:schemeClr val="tx1"/>
                </a:solidFill>
                <a:latin typeface="Lao MN" pitchFamily="2" charset="0"/>
                <a:cs typeface="Lao MN" pitchFamily="2" charset="0"/>
              </a:rPr>
              <a:t>but not </a:t>
            </a:r>
            <a:r>
              <a:rPr lang="en-US" sz="2400" b="1" dirty="0" err="1">
                <a:solidFill>
                  <a:schemeClr val="tx1">
                    <a:lumMod val="50000"/>
                    <a:lumOff val="50000"/>
                  </a:schemeClr>
                </a:solidFill>
                <a:latin typeface="Lao MN" pitchFamily="2" charset="0"/>
                <a:cs typeface="Lao MN" pitchFamily="2" charset="0"/>
              </a:rPr>
              <a:t>RPRPd</a:t>
            </a:r>
            <a:endParaRPr lang="en-US" sz="2400" b="1" dirty="0">
              <a:solidFill>
                <a:schemeClr val="tx1">
                  <a:lumMod val="50000"/>
                  <a:lumOff val="50000"/>
                </a:schemeClr>
              </a:solidFill>
              <a:latin typeface="Lao MN" pitchFamily="2" charset="0"/>
              <a:cs typeface="Lao MN" pitchFamily="2" charset="0"/>
            </a:endParaRPr>
          </a:p>
        </p:txBody>
      </p:sp>
      <p:sp>
        <p:nvSpPr>
          <p:cNvPr id="2" name="Slide Number Placeholder 1">
            <a:extLst>
              <a:ext uri="{FF2B5EF4-FFF2-40B4-BE49-F238E27FC236}">
                <a16:creationId xmlns:a16="http://schemas.microsoft.com/office/drawing/2014/main" id="{050B9F06-D2B7-1314-3750-9C0D5FC3DAC0}"/>
              </a:ext>
            </a:extLst>
          </p:cNvPr>
          <p:cNvSpPr>
            <a:spLocks noGrp="1"/>
          </p:cNvSpPr>
          <p:nvPr>
            <p:ph type="sldNum" sz="quarter" idx="4"/>
          </p:nvPr>
        </p:nvSpPr>
        <p:spPr/>
        <p:txBody>
          <a:bodyPr/>
          <a:lstStyle/>
          <a:p>
            <a:fld id="{6A0E18EB-4A2D-7A41-8DA5-124442C28A6C}" type="slidenum">
              <a:rPr lang="en-AE" smtClean="0"/>
              <a:t>12</a:t>
            </a:fld>
            <a:endParaRPr lang="en-AE"/>
          </a:p>
        </p:txBody>
      </p:sp>
    </p:spTree>
    <p:extLst>
      <p:ext uri="{BB962C8B-B14F-4D97-AF65-F5344CB8AC3E}">
        <p14:creationId xmlns:p14="http://schemas.microsoft.com/office/powerpoint/2010/main" val="264809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C09CB0C-2801-CBB9-3690-B5ED328A15C3}"/>
              </a:ext>
            </a:extLst>
          </p:cNvPr>
          <p:cNvSpPr>
            <a:spLocks noGrp="1"/>
          </p:cNvSpPr>
          <p:nvPr>
            <p:ph type="ctrTitle"/>
          </p:nvPr>
        </p:nvSpPr>
        <p:spPr>
          <a:xfrm>
            <a:off x="523194" y="3135494"/>
            <a:ext cx="6056025" cy="444969"/>
          </a:xfrm>
        </p:spPr>
        <p:txBody>
          <a:bodyPr/>
          <a:lstStyle/>
          <a:p>
            <a:r>
              <a:rPr lang="en-US" sz="3200" b="0" dirty="0">
                <a:latin typeface="Lao MN" pitchFamily="2" charset="0"/>
                <a:cs typeface="Lao MN" pitchFamily="2" charset="0"/>
              </a:rPr>
              <a:t>Transforming RPRPs into AEAD</a:t>
            </a:r>
          </a:p>
        </p:txBody>
      </p:sp>
      <p:sp>
        <p:nvSpPr>
          <p:cNvPr id="2" name="Slide Number Placeholder 1">
            <a:extLst>
              <a:ext uri="{FF2B5EF4-FFF2-40B4-BE49-F238E27FC236}">
                <a16:creationId xmlns:a16="http://schemas.microsoft.com/office/drawing/2014/main" id="{27A0F159-3B4C-814A-AB6C-E544B5C2DA58}"/>
              </a:ext>
            </a:extLst>
          </p:cNvPr>
          <p:cNvSpPr>
            <a:spLocks noGrp="1"/>
          </p:cNvSpPr>
          <p:nvPr>
            <p:ph type="sldNum" sz="quarter" idx="4"/>
          </p:nvPr>
        </p:nvSpPr>
        <p:spPr/>
        <p:txBody>
          <a:bodyPr/>
          <a:lstStyle/>
          <a:p>
            <a:fld id="{6A0E18EB-4A2D-7A41-8DA5-124442C28A6C}" type="slidenum">
              <a:rPr lang="en-AE" smtClean="0"/>
              <a:t>13</a:t>
            </a:fld>
            <a:endParaRPr lang="en-AE"/>
          </a:p>
        </p:txBody>
      </p:sp>
    </p:spTree>
    <p:extLst>
      <p:ext uri="{BB962C8B-B14F-4D97-AF65-F5344CB8AC3E}">
        <p14:creationId xmlns:p14="http://schemas.microsoft.com/office/powerpoint/2010/main" val="154067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The </a:t>
            </a:r>
            <a:r>
              <a:rPr lang="en-US" sz="3200" b="0" dirty="0" err="1">
                <a:latin typeface="Lao MN" pitchFamily="2" charset="0"/>
                <a:ea typeface="Palatino" pitchFamily="2" charset="77"/>
                <a:cs typeface="Lao MN" pitchFamily="2" charset="0"/>
              </a:rPr>
              <a:t>EtE</a:t>
            </a:r>
            <a:r>
              <a:rPr lang="en-US" sz="3200" b="0" dirty="0">
                <a:latin typeface="Lao MN" pitchFamily="2" charset="0"/>
                <a:ea typeface="Palatino" pitchFamily="2" charset="77"/>
                <a:cs typeface="Lao MN" pitchFamily="2" charset="0"/>
              </a:rPr>
              <a:t> Transform</a:t>
            </a:r>
          </a:p>
        </p:txBody>
      </p:sp>
      <mc:AlternateContent xmlns:mc="http://schemas.openxmlformats.org/markup-compatibility/2006">
        <mc:Choice xmlns:a14="http://schemas.microsoft.com/office/drawing/2010/main" Requires="a14">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515795" y="3852235"/>
                <a:ext cx="11163600" cy="2491468"/>
              </a:xfrm>
            </p:spPr>
            <p:txBody>
              <a:bodyPr/>
              <a:lstStyle/>
              <a:p>
                <a:r>
                  <a:rPr lang="en-US" sz="2400" dirty="0">
                    <a:solidFill>
                      <a:schemeClr val="tx1"/>
                    </a:solidFill>
                    <a:latin typeface="Lao MN" pitchFamily="2" charset="0"/>
                    <a:cs typeface="Lao MN" pitchFamily="2" charset="0"/>
                  </a:rPr>
                  <a:t>We revisit and adapt the </a:t>
                </a:r>
                <a:r>
                  <a:rPr lang="en-US" sz="2400" b="1" dirty="0">
                    <a:solidFill>
                      <a:schemeClr val="tx1"/>
                    </a:solidFill>
                    <a:latin typeface="Lao MN" pitchFamily="2" charset="0"/>
                    <a:cs typeface="Lao MN" pitchFamily="2" charset="0"/>
                  </a:rPr>
                  <a:t>Encode-then-Encipher paradigm </a:t>
                </a:r>
                <a:r>
                  <a:rPr lang="en-US" sz="2400" dirty="0">
                    <a:solidFill>
                      <a:schemeClr val="tx1"/>
                    </a:solidFill>
                    <a:latin typeface="Lao MN" pitchFamily="2" charset="0"/>
                    <a:cs typeface="Lao MN" pitchFamily="2" charset="0"/>
                  </a:rPr>
                  <a:t>[BelRog00, ShrTer13] in the context of  RPRPs.</a:t>
                </a:r>
              </a:p>
              <a:p>
                <a:endParaRPr lang="en-US" sz="800" dirty="0">
                  <a:solidFill>
                    <a:schemeClr val="tx1"/>
                  </a:solidFill>
                  <a:latin typeface="Lao MN" pitchFamily="2" charset="0"/>
                  <a:cs typeface="Lao MN" pitchFamily="2" charset="0"/>
                </a:endParaRPr>
              </a:p>
              <a:p>
                <a:r>
                  <a:rPr lang="en-US" sz="2400" dirty="0" err="1">
                    <a:solidFill>
                      <a:schemeClr val="tx1"/>
                    </a:solidFill>
                    <a:latin typeface="Lao MN" pitchFamily="2" charset="0"/>
                    <a:cs typeface="Lao MN" pitchFamily="2" charset="0"/>
                  </a:rPr>
                  <a:t>EtE</a:t>
                </a:r>
                <a:r>
                  <a:rPr lang="en-US" sz="2400" dirty="0">
                    <a:solidFill>
                      <a:schemeClr val="tx1"/>
                    </a:solidFill>
                    <a:latin typeface="Lao MN" pitchFamily="2" charset="0"/>
                    <a:cs typeface="Lao MN" pitchFamily="2" charset="0"/>
                  </a:rPr>
                  <a:t> is slightly more general, the above is a specific instantiation of it.</a:t>
                </a:r>
              </a:p>
              <a:p>
                <a:endParaRPr lang="en-US" sz="800" dirty="0">
                  <a:solidFill>
                    <a:schemeClr val="tx1"/>
                  </a:solidFill>
                  <a:latin typeface="Lao MN" pitchFamily="2" charset="0"/>
                  <a:cs typeface="Lao MN" pitchFamily="2" charset="0"/>
                </a:endParaRPr>
              </a:p>
              <a:p>
                <a:r>
                  <a:rPr lang="en-US" sz="2400" dirty="0">
                    <a:solidFill>
                      <a:schemeClr val="tx1"/>
                    </a:solidFill>
                    <a:latin typeface="Century Schoolbook" panose="02040604050505020304"/>
                  </a:rPr>
                  <a:t>(</a:t>
                </a:r>
                <a:r>
                  <a:rPr lang="en-DE" sz="2400" b="1">
                    <a:solidFill>
                      <a:schemeClr val="tx1"/>
                    </a:solidFill>
                    <a:latin typeface="Century Schoolbook" panose="02040604050505020304"/>
                  </a:rPr>
                  <a:t>E</a:t>
                </a:r>
                <a:r>
                  <a:rPr lang="en-DE" sz="2400" i="1" baseline="-25000">
                    <a:solidFill>
                      <a:schemeClr val="tx1"/>
                    </a:solidFill>
                    <a:latin typeface="Century Schoolbook" panose="02040604050505020304"/>
                  </a:rPr>
                  <a:t>K</a:t>
                </a:r>
                <a:r>
                  <a:rPr lang="en-US" sz="2400" dirty="0">
                    <a:solidFill>
                      <a:schemeClr val="tx1"/>
                    </a:solidFill>
                    <a:latin typeface="Lao MN" pitchFamily="2" charset="0"/>
                    <a:cs typeface="Lao MN" pitchFamily="2" charset="0"/>
                  </a:rPr>
                  <a:t>, </a:t>
                </a:r>
                <a:r>
                  <a:rPr lang="en-US" sz="2400" b="1" dirty="0">
                    <a:solidFill>
                      <a:schemeClr val="tx1"/>
                    </a:solidFill>
                    <a:latin typeface="Century Schoolbook" panose="02040604050505020304"/>
                  </a:rPr>
                  <a:t>D</a:t>
                </a:r>
                <a:r>
                  <a:rPr lang="en-US" sz="2400" i="1" baseline="-25000" dirty="0">
                    <a:solidFill>
                      <a:schemeClr val="tx1"/>
                    </a:solidFill>
                    <a:latin typeface="Century Schoolbook" panose="02040604050505020304"/>
                  </a:rPr>
                  <a:t>K</a:t>
                </a:r>
                <a:r>
                  <a:rPr lang="en-US" sz="2400" dirty="0">
                    <a:solidFill>
                      <a:schemeClr val="tx1"/>
                    </a:solidFill>
                    <a:latin typeface="Lao MN" pitchFamily="2" charset="0"/>
                    <a:cs typeface="Lao MN" pitchFamily="2" charset="0"/>
                  </a:rPr>
                  <a:t>) is </a:t>
                </a:r>
                <a:r>
                  <a:rPr lang="en-US" sz="2400" b="1" dirty="0" err="1">
                    <a:solidFill>
                      <a:schemeClr val="tx1"/>
                    </a:solidFill>
                    <a:latin typeface="Lao MN" pitchFamily="2" charset="0"/>
                    <a:cs typeface="Lao MN" pitchFamily="2" charset="0"/>
                  </a:rPr>
                  <a:t>RPRPg</a:t>
                </a:r>
                <a:r>
                  <a:rPr lang="en-US" sz="2400" dirty="0">
                    <a:solidFill>
                      <a:schemeClr val="tx1"/>
                    </a:solidFill>
                    <a:latin typeface="Lao MN" pitchFamily="2" charset="0"/>
                    <a:cs typeface="Lao MN" pitchFamily="2" charset="0"/>
                  </a:rPr>
                  <a:t> secure </a:t>
                </a:r>
                <a14:m>
                  <m:oMath xmlns:m="http://schemas.openxmlformats.org/officeDocument/2006/math">
                    <m:r>
                      <a:rPr lang="en-US" sz="2600" i="1" spc="10">
                        <a:solidFill>
                          <a:srgbClr val="000000"/>
                        </a:solidFill>
                        <a:latin typeface="Cambria Math" panose="02040503050406030204" pitchFamily="18" charset="0"/>
                        <a:ea typeface="Cambria Math" panose="02040503050406030204" pitchFamily="18" charset="0"/>
                      </a:rPr>
                      <m:t>⟹</m:t>
                    </m:r>
                  </m:oMath>
                </a14:m>
                <a:r>
                  <a:rPr lang="en-US" sz="2400" dirty="0">
                    <a:solidFill>
                      <a:schemeClr val="tx1"/>
                    </a:solidFill>
                    <a:latin typeface="Lao MN" pitchFamily="2" charset="0"/>
                    <a:cs typeface="Lao MN" pitchFamily="2" charset="0"/>
                  </a:rPr>
                  <a:t> </a:t>
                </a:r>
                <a:r>
                  <a:rPr lang="en-US" sz="2400" dirty="0" err="1">
                    <a:solidFill>
                      <a:schemeClr val="tx1"/>
                    </a:solidFill>
                    <a:latin typeface="Lao MN" pitchFamily="2" charset="0"/>
                    <a:cs typeface="Lao MN" pitchFamily="2" charset="0"/>
                  </a:rPr>
                  <a:t>EtE</a:t>
                </a:r>
                <a:r>
                  <a:rPr lang="en-US" sz="2400" dirty="0">
                    <a:solidFill>
                      <a:schemeClr val="tx1"/>
                    </a:solidFill>
                    <a:latin typeface="Lao MN" pitchFamily="2" charset="0"/>
                    <a:cs typeface="Lao MN" pitchFamily="2" charset="0"/>
                  </a:rPr>
                  <a:t> is </a:t>
                </a:r>
                <a:r>
                  <a:rPr lang="en-US" sz="2400" b="1" dirty="0">
                    <a:solidFill>
                      <a:schemeClr val="tx1"/>
                    </a:solidFill>
                    <a:latin typeface="Lao MN" pitchFamily="2" charset="0"/>
                    <a:cs typeface="Lao MN" pitchFamily="2" charset="0"/>
                  </a:rPr>
                  <a:t>Misuse-Resistant AEAD</a:t>
                </a:r>
                <a:r>
                  <a:rPr lang="en-US" sz="2400" dirty="0">
                    <a:solidFill>
                      <a:schemeClr val="tx1"/>
                    </a:solidFill>
                    <a:latin typeface="Lao MN" pitchFamily="2" charset="0"/>
                    <a:cs typeface="Lao MN" pitchFamily="2" charset="0"/>
                  </a:rPr>
                  <a:t>.</a:t>
                </a:r>
              </a:p>
              <a:p>
                <a:endParaRPr lang="en-US" sz="800" dirty="0">
                  <a:solidFill>
                    <a:schemeClr val="tx1"/>
                  </a:solidFill>
                  <a:latin typeface="Lao MN" pitchFamily="2" charset="0"/>
                  <a:cs typeface="Lao MN" pitchFamily="2" charset="0"/>
                </a:endParaRPr>
              </a:p>
              <a:p>
                <a:endParaRPr lang="en-US" dirty="0"/>
              </a:p>
            </p:txBody>
          </p:sp>
        </mc:Choice>
        <mc:Fallback>
          <p:sp>
            <p:nvSpPr>
              <p:cNvPr id="11" name="Text Placeholder 3">
                <a:extLst>
                  <a:ext uri="{FF2B5EF4-FFF2-40B4-BE49-F238E27FC236}">
                    <a16:creationId xmlns:a16="http://schemas.microsoft.com/office/drawing/2014/main" id="{BEA6A832-E3E6-4C4B-C1DD-1CEC2DFAF3F5}"/>
                  </a:ext>
                </a:extLst>
              </p:cNvPr>
              <p:cNvSpPr>
                <a:spLocks noGrp="1" noRot="1" noChangeAspect="1" noMove="1" noResize="1" noEditPoints="1" noAdjustHandles="1" noChangeArrowheads="1" noChangeShapeType="1" noTextEdit="1"/>
              </p:cNvSpPr>
              <p:nvPr>
                <p:ph type="body" sz="quarter" idx="10"/>
              </p:nvPr>
            </p:nvSpPr>
            <p:spPr>
              <a:xfrm>
                <a:off x="515795" y="3852235"/>
                <a:ext cx="11163600" cy="2491468"/>
              </a:xfrm>
              <a:blipFill>
                <a:blip r:embed="rId3"/>
                <a:stretch>
                  <a:fillRect l="-682" t="-4569"/>
                </a:stretch>
              </a:blipFill>
            </p:spPr>
            <p:txBody>
              <a:bodyPr/>
              <a:lstStyle/>
              <a:p>
                <a:r>
                  <a:rPr lang="en-AE">
                    <a:noFill/>
                  </a:rPr>
                  <a:t> </a:t>
                </a:r>
              </a:p>
            </p:txBody>
          </p:sp>
        </mc:Fallback>
      </mc:AlternateContent>
      <p:sp>
        <p:nvSpPr>
          <p:cNvPr id="92" name="TextBox 91">
            <a:extLst>
              <a:ext uri="{FF2B5EF4-FFF2-40B4-BE49-F238E27FC236}">
                <a16:creationId xmlns:a16="http://schemas.microsoft.com/office/drawing/2014/main" id="{E531BA54-DC95-4549-B7EC-CE04BEC3E5F5}"/>
              </a:ext>
            </a:extLst>
          </p:cNvPr>
          <p:cNvSpPr txBox="1"/>
          <p:nvPr/>
        </p:nvSpPr>
        <p:spPr>
          <a:xfrm>
            <a:off x="322877" y="3184764"/>
            <a:ext cx="2250333" cy="369332"/>
          </a:xfrm>
          <a:prstGeom prst="rect">
            <a:avLst/>
          </a:prstGeom>
          <a:noFill/>
          <a:ln w="28575">
            <a:noFill/>
          </a:ln>
        </p:spPr>
        <p:txBody>
          <a:bodyPr wrap="square" rtlCol="0">
            <a:spAutoFit/>
          </a:bodyPr>
          <a:lstStyle/>
          <a:p>
            <a:pPr defTabSz="457200"/>
            <a:r>
              <a:rPr lang="en-DE" b="1" dirty="0">
                <a:solidFill>
                  <a:srgbClr val="000000"/>
                </a:solidFill>
                <a:latin typeface="Century Schoolbook" panose="02040604050505020304"/>
              </a:rPr>
              <a:t>EtE instantiation</a:t>
            </a:r>
          </a:p>
        </p:txBody>
      </p:sp>
      <p:grpSp>
        <p:nvGrpSpPr>
          <p:cNvPr id="93" name="Group 92">
            <a:extLst>
              <a:ext uri="{FF2B5EF4-FFF2-40B4-BE49-F238E27FC236}">
                <a16:creationId xmlns:a16="http://schemas.microsoft.com/office/drawing/2014/main" id="{E9A8D68F-BB88-6B48-8D25-BF5A8E731F51}"/>
              </a:ext>
            </a:extLst>
          </p:cNvPr>
          <p:cNvGrpSpPr/>
          <p:nvPr/>
        </p:nvGrpSpPr>
        <p:grpSpPr>
          <a:xfrm>
            <a:off x="967495" y="1720296"/>
            <a:ext cx="4815712" cy="1577018"/>
            <a:chOff x="967495" y="1720296"/>
            <a:chExt cx="4815712" cy="1577018"/>
          </a:xfrm>
        </p:grpSpPr>
        <p:grpSp>
          <p:nvGrpSpPr>
            <p:cNvPr id="94" name="Group 93">
              <a:extLst>
                <a:ext uri="{FF2B5EF4-FFF2-40B4-BE49-F238E27FC236}">
                  <a16:creationId xmlns:a16="http://schemas.microsoft.com/office/drawing/2014/main" id="{7CFEB37A-91E4-1644-A30C-99DA4E424F08}"/>
                </a:ext>
              </a:extLst>
            </p:cNvPr>
            <p:cNvGrpSpPr/>
            <p:nvPr/>
          </p:nvGrpSpPr>
          <p:grpSpPr>
            <a:xfrm>
              <a:off x="2238790" y="1720296"/>
              <a:ext cx="3544417" cy="1577018"/>
              <a:chOff x="2238790" y="1720296"/>
              <a:chExt cx="3544417" cy="1577018"/>
            </a:xfrm>
          </p:grpSpPr>
          <p:sp>
            <p:nvSpPr>
              <p:cNvPr id="96" name="Rounded Rectangle 95">
                <a:extLst>
                  <a:ext uri="{FF2B5EF4-FFF2-40B4-BE49-F238E27FC236}">
                    <a16:creationId xmlns:a16="http://schemas.microsoft.com/office/drawing/2014/main" id="{D0A5BFFC-52CB-534E-9862-044F2A9CBA51}"/>
                  </a:ext>
                </a:extLst>
              </p:cNvPr>
              <p:cNvSpPr/>
              <p:nvPr/>
            </p:nvSpPr>
            <p:spPr>
              <a:xfrm>
                <a:off x="3349208" y="172029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97" name="Hexagon 96">
                <a:extLst>
                  <a:ext uri="{FF2B5EF4-FFF2-40B4-BE49-F238E27FC236}">
                    <a16:creationId xmlns:a16="http://schemas.microsoft.com/office/drawing/2014/main" id="{A6EA68AC-85D6-714F-854B-C0B7D41FC97B}"/>
                  </a:ext>
                </a:extLst>
              </p:cNvPr>
              <p:cNvSpPr/>
              <p:nvPr/>
            </p:nvSpPr>
            <p:spPr>
              <a:xfrm>
                <a:off x="3225537" y="2276892"/>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E</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sp>
            <p:nvSpPr>
              <p:cNvPr id="98" name="Rounded Rectangle 97">
                <a:extLst>
                  <a:ext uri="{FF2B5EF4-FFF2-40B4-BE49-F238E27FC236}">
                    <a16:creationId xmlns:a16="http://schemas.microsoft.com/office/drawing/2014/main" id="{26C4CCA9-CF54-B747-8EBE-8AFEAFA44620}"/>
                  </a:ext>
                </a:extLst>
              </p:cNvPr>
              <p:cNvSpPr/>
              <p:nvPr/>
            </p:nvSpPr>
            <p:spPr>
              <a:xfrm>
                <a:off x="4175981" y="172029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99" name="Rounded Rectangle 98">
                <a:extLst>
                  <a:ext uri="{FF2B5EF4-FFF2-40B4-BE49-F238E27FC236}">
                    <a16:creationId xmlns:a16="http://schemas.microsoft.com/office/drawing/2014/main" id="{F9087BF4-3D9C-E741-88B3-E21F78C1ED81}"/>
                  </a:ext>
                </a:extLst>
              </p:cNvPr>
              <p:cNvSpPr/>
              <p:nvPr/>
            </p:nvSpPr>
            <p:spPr>
              <a:xfrm>
                <a:off x="3306508" y="172029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0</a:t>
                </a:r>
                <a:r>
                  <a:rPr kumimoji="0" lang="en-DE" sz="1800" b="0" i="1" u="none" strike="noStrike" kern="0" cap="none" spc="0" normalizeH="0" baseline="30000" noProof="0" dirty="0">
                    <a:ln>
                      <a:noFill/>
                    </a:ln>
                    <a:solidFill>
                      <a:srgbClr val="000000"/>
                    </a:solidFill>
                    <a:effectLst/>
                    <a:uLnTx/>
                    <a:uFillTx/>
                    <a:latin typeface="Century Schoolbook" panose="02040604050505020304"/>
                    <a:ea typeface="+mn-ea"/>
                    <a:cs typeface="+mn-cs"/>
                  </a:rPr>
                  <a:t>n</a:t>
                </a:r>
              </a:p>
            </p:txBody>
          </p:sp>
          <p:sp>
            <p:nvSpPr>
              <p:cNvPr id="100" name="Rounded Rectangle 99">
                <a:extLst>
                  <a:ext uri="{FF2B5EF4-FFF2-40B4-BE49-F238E27FC236}">
                    <a16:creationId xmlns:a16="http://schemas.microsoft.com/office/drawing/2014/main" id="{3485B7CC-A8E5-FF43-87CE-4BDED6EC7533}"/>
                  </a:ext>
                </a:extLst>
              </p:cNvPr>
              <p:cNvSpPr/>
              <p:nvPr/>
            </p:nvSpPr>
            <p:spPr>
              <a:xfrm>
                <a:off x="4175981" y="172029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M</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01" name="Straight Arrow Connector 100">
                <a:extLst>
                  <a:ext uri="{FF2B5EF4-FFF2-40B4-BE49-F238E27FC236}">
                    <a16:creationId xmlns:a16="http://schemas.microsoft.com/office/drawing/2014/main" id="{2893FC63-4B01-114A-9E35-835C99006545}"/>
                  </a:ext>
                </a:extLst>
              </p:cNvPr>
              <p:cNvCxnSpPr>
                <a:stCxn id="99" idx="2"/>
              </p:cNvCxnSpPr>
              <p:nvPr/>
            </p:nvCxnSpPr>
            <p:spPr>
              <a:xfrm>
                <a:off x="3677108" y="2011845"/>
                <a:ext cx="0" cy="265047"/>
              </a:xfrm>
              <a:prstGeom prst="straightConnector1">
                <a:avLst/>
              </a:prstGeom>
              <a:noFill/>
              <a:ln w="9525" cap="flat" cmpd="sng" algn="ctr">
                <a:solidFill>
                  <a:srgbClr val="000000"/>
                </a:solidFill>
                <a:prstDash val="solid"/>
                <a:tailEnd type="triangle"/>
              </a:ln>
              <a:effectLst/>
            </p:spPr>
          </p:cxnSp>
          <p:cxnSp>
            <p:nvCxnSpPr>
              <p:cNvPr id="102" name="Straight Arrow Connector 101">
                <a:extLst>
                  <a:ext uri="{FF2B5EF4-FFF2-40B4-BE49-F238E27FC236}">
                    <a16:creationId xmlns:a16="http://schemas.microsoft.com/office/drawing/2014/main" id="{A1FE7E31-419B-EF4B-88DB-60229DB27939}"/>
                  </a:ext>
                </a:extLst>
              </p:cNvPr>
              <p:cNvCxnSpPr/>
              <p:nvPr/>
            </p:nvCxnSpPr>
            <p:spPr>
              <a:xfrm>
                <a:off x="4928645" y="2011844"/>
                <a:ext cx="0" cy="265047"/>
              </a:xfrm>
              <a:prstGeom prst="straightConnector1">
                <a:avLst/>
              </a:prstGeom>
              <a:noFill/>
              <a:ln w="9525" cap="flat" cmpd="sng" algn="ctr">
                <a:solidFill>
                  <a:srgbClr val="000000"/>
                </a:solidFill>
                <a:prstDash val="solid"/>
                <a:tailEnd type="triangle"/>
              </a:ln>
              <a:effectLst/>
            </p:spPr>
          </p:cxnSp>
          <p:sp>
            <p:nvSpPr>
              <p:cNvPr id="103" name="Rounded Rectangle 102">
                <a:extLst>
                  <a:ext uri="{FF2B5EF4-FFF2-40B4-BE49-F238E27FC236}">
                    <a16:creationId xmlns:a16="http://schemas.microsoft.com/office/drawing/2014/main" id="{0FF18DDA-19D0-4341-831E-E9ED6596960C}"/>
                  </a:ext>
                </a:extLst>
              </p:cNvPr>
              <p:cNvSpPr/>
              <p:nvPr/>
            </p:nvSpPr>
            <p:spPr>
              <a:xfrm>
                <a:off x="3349208" y="3005765"/>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04" name="Rounded Rectangle 103">
                <a:extLst>
                  <a:ext uri="{FF2B5EF4-FFF2-40B4-BE49-F238E27FC236}">
                    <a16:creationId xmlns:a16="http://schemas.microsoft.com/office/drawing/2014/main" id="{4CFEA8E8-1F9A-344A-B56D-4A1B3700C388}"/>
                  </a:ext>
                </a:extLst>
              </p:cNvPr>
              <p:cNvSpPr/>
              <p:nvPr/>
            </p:nvSpPr>
            <p:spPr>
              <a:xfrm>
                <a:off x="4175981" y="3005765"/>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05" name="Rounded Rectangle 104">
                <a:extLst>
                  <a:ext uri="{FF2B5EF4-FFF2-40B4-BE49-F238E27FC236}">
                    <a16:creationId xmlns:a16="http://schemas.microsoft.com/office/drawing/2014/main" id="{1183CDCA-661C-8145-BB81-D674B63ED6F5}"/>
                  </a:ext>
                </a:extLst>
              </p:cNvPr>
              <p:cNvSpPr/>
              <p:nvPr/>
            </p:nvSpPr>
            <p:spPr>
              <a:xfrm>
                <a:off x="3306508" y="3005765"/>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1</a:t>
                </a:r>
              </a:p>
            </p:txBody>
          </p:sp>
          <p:sp>
            <p:nvSpPr>
              <p:cNvPr id="106" name="Rounded Rectangle 105">
                <a:extLst>
                  <a:ext uri="{FF2B5EF4-FFF2-40B4-BE49-F238E27FC236}">
                    <a16:creationId xmlns:a16="http://schemas.microsoft.com/office/drawing/2014/main" id="{95EF4B0A-5F3B-D54F-8258-C5D69640C469}"/>
                  </a:ext>
                </a:extLst>
              </p:cNvPr>
              <p:cNvSpPr/>
              <p:nvPr/>
            </p:nvSpPr>
            <p:spPr>
              <a:xfrm>
                <a:off x="4175981" y="3005765"/>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2</a:t>
                </a:r>
              </a:p>
            </p:txBody>
          </p:sp>
          <p:cxnSp>
            <p:nvCxnSpPr>
              <p:cNvPr id="107" name="Straight Arrow Connector 106">
                <a:extLst>
                  <a:ext uri="{FF2B5EF4-FFF2-40B4-BE49-F238E27FC236}">
                    <a16:creationId xmlns:a16="http://schemas.microsoft.com/office/drawing/2014/main" id="{C1F8041C-101D-8446-9CC5-8AD703AC03D6}"/>
                  </a:ext>
                </a:extLst>
              </p:cNvPr>
              <p:cNvCxnSpPr/>
              <p:nvPr/>
            </p:nvCxnSpPr>
            <p:spPr>
              <a:xfrm>
                <a:off x="4919716" y="2740718"/>
                <a:ext cx="0" cy="265047"/>
              </a:xfrm>
              <a:prstGeom prst="straightConnector1">
                <a:avLst/>
              </a:prstGeom>
              <a:noFill/>
              <a:ln w="9525" cap="flat" cmpd="sng" algn="ctr">
                <a:solidFill>
                  <a:srgbClr val="000000"/>
                </a:solidFill>
                <a:prstDash val="solid"/>
                <a:tailEnd type="triangle"/>
              </a:ln>
              <a:effectLst/>
            </p:spPr>
          </p:cxnSp>
          <p:cxnSp>
            <p:nvCxnSpPr>
              <p:cNvPr id="108" name="Straight Arrow Connector 107">
                <a:extLst>
                  <a:ext uri="{FF2B5EF4-FFF2-40B4-BE49-F238E27FC236}">
                    <a16:creationId xmlns:a16="http://schemas.microsoft.com/office/drawing/2014/main" id="{09CBE75A-F144-D94E-B043-3731CEA5B42B}"/>
                  </a:ext>
                </a:extLst>
              </p:cNvPr>
              <p:cNvCxnSpPr/>
              <p:nvPr/>
            </p:nvCxnSpPr>
            <p:spPr>
              <a:xfrm>
                <a:off x="3686652" y="2740718"/>
                <a:ext cx="0" cy="265047"/>
              </a:xfrm>
              <a:prstGeom prst="straightConnector1">
                <a:avLst/>
              </a:prstGeom>
              <a:noFill/>
              <a:ln w="9525" cap="flat" cmpd="sng" algn="ctr">
                <a:solidFill>
                  <a:srgbClr val="000000"/>
                </a:solidFill>
                <a:prstDash val="solid"/>
                <a:tailEnd type="triangle"/>
              </a:ln>
              <a:effectLst/>
            </p:spPr>
          </p:cxnSp>
          <p:sp>
            <p:nvSpPr>
              <p:cNvPr id="109" name="Rounded Rectangle 108">
                <a:extLst>
                  <a:ext uri="{FF2B5EF4-FFF2-40B4-BE49-F238E27FC236}">
                    <a16:creationId xmlns:a16="http://schemas.microsoft.com/office/drawing/2014/main" id="{71311803-9ABD-9443-99A8-5CA31AEA112C}"/>
                  </a:ext>
                </a:extLst>
              </p:cNvPr>
              <p:cNvSpPr/>
              <p:nvPr/>
            </p:nvSpPr>
            <p:spPr>
              <a:xfrm>
                <a:off x="2238790" y="172029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N,H</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10" name="Elbow Connector 109">
                <a:extLst>
                  <a:ext uri="{FF2B5EF4-FFF2-40B4-BE49-F238E27FC236}">
                    <a16:creationId xmlns:a16="http://schemas.microsoft.com/office/drawing/2014/main" id="{04660811-9C1E-804B-93D9-EBBD7933460A}"/>
                  </a:ext>
                </a:extLst>
              </p:cNvPr>
              <p:cNvCxnSpPr>
                <a:stCxn id="109" idx="2"/>
                <a:endCxn id="97" idx="3"/>
              </p:cNvCxnSpPr>
              <p:nvPr/>
            </p:nvCxnSpPr>
            <p:spPr>
              <a:xfrm rot="16200000" flipH="1">
                <a:off x="2668983" y="1952251"/>
                <a:ext cx="496960" cy="616147"/>
              </a:xfrm>
              <a:prstGeom prst="bentConnector2">
                <a:avLst/>
              </a:prstGeom>
              <a:noFill/>
              <a:ln w="9525" cap="flat" cmpd="sng" algn="ctr">
                <a:solidFill>
                  <a:srgbClr val="000000"/>
                </a:solidFill>
                <a:prstDash val="solid"/>
                <a:tailEnd type="triangle"/>
              </a:ln>
              <a:effectLst/>
            </p:spPr>
          </p:cxnSp>
        </p:grpSp>
        <p:sp>
          <p:nvSpPr>
            <p:cNvPr id="95" name="TextBox 94">
              <a:extLst>
                <a:ext uri="{FF2B5EF4-FFF2-40B4-BE49-F238E27FC236}">
                  <a16:creationId xmlns:a16="http://schemas.microsoft.com/office/drawing/2014/main" id="{91287784-D399-574B-B926-28504CBFF9B5}"/>
                </a:ext>
              </a:extLst>
            </p:cNvPr>
            <p:cNvSpPr txBox="1"/>
            <p:nvPr/>
          </p:nvSpPr>
          <p:spPr>
            <a:xfrm>
              <a:off x="967495" y="2089391"/>
              <a:ext cx="1526380"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1" i="0" u="none" strike="noStrike" kern="0" cap="none" spc="0" normalizeH="0" baseline="0" noProof="0" dirty="0">
                  <a:ln>
                    <a:noFill/>
                  </a:ln>
                  <a:solidFill>
                    <a:srgbClr val="000000"/>
                  </a:solidFill>
                  <a:effectLst/>
                  <a:uLnTx/>
                  <a:uFillTx/>
                  <a:latin typeface="Century Schoolbook" panose="02040604050505020304"/>
                </a:rPr>
                <a:t>Enc</a:t>
              </a:r>
              <a:r>
                <a:rPr kumimoji="0" lang="en-DE" sz="1800" b="0" i="0" u="none" strike="noStrike" kern="0" cap="none" spc="0" normalizeH="0" baseline="0" noProof="0" dirty="0">
                  <a:ln>
                    <a:noFill/>
                  </a:ln>
                  <a:solidFill>
                    <a:srgbClr val="000000"/>
                  </a:solidFill>
                  <a:effectLst/>
                  <a:uLnTx/>
                  <a:uFillTx/>
                  <a:latin typeface="Century Schoolbook" panose="02040604050505020304"/>
                </a:rPr>
                <a:t>(</a:t>
              </a:r>
              <a:r>
                <a:rPr kumimoji="0" lang="en-DE" sz="1800" b="0" i="1" u="none" strike="noStrike" kern="0" cap="none" spc="0" normalizeH="0" baseline="0" noProof="0" dirty="0">
                  <a:ln>
                    <a:noFill/>
                  </a:ln>
                  <a:solidFill>
                    <a:srgbClr val="000000"/>
                  </a:solidFill>
                  <a:effectLst/>
                  <a:uLnTx/>
                  <a:uFillTx/>
                  <a:latin typeface="Century Schoolbook" panose="02040604050505020304"/>
                </a:rPr>
                <a:t>N,H,M</a:t>
              </a:r>
              <a:r>
                <a:rPr kumimoji="0" lang="en-DE" sz="1800" b="0" i="0" u="none" strike="noStrike" kern="0" cap="none" spc="0" normalizeH="0" baseline="0" noProof="0" dirty="0">
                  <a:ln>
                    <a:noFill/>
                  </a:ln>
                  <a:solidFill>
                    <a:srgbClr val="000000"/>
                  </a:solidFill>
                  <a:effectLst/>
                  <a:uLnTx/>
                  <a:uFillTx/>
                  <a:latin typeface="Century Schoolbook" panose="02040604050505020304"/>
                </a:rPr>
                <a:t>)</a:t>
              </a:r>
              <a:endParaRPr kumimoji="0" lang="en-DE" sz="1800" b="0" i="1" u="none" strike="noStrike" kern="0" cap="none" spc="0" normalizeH="0" baseline="0" noProof="0" dirty="0">
                <a:ln>
                  <a:noFill/>
                </a:ln>
                <a:solidFill>
                  <a:srgbClr val="000000"/>
                </a:solidFill>
                <a:effectLst/>
                <a:uLnTx/>
                <a:uFillTx/>
                <a:latin typeface="Century Schoolbook" panose="02040604050505020304"/>
              </a:endParaRPr>
            </a:p>
          </p:txBody>
        </p:sp>
      </p:grpSp>
      <p:grpSp>
        <p:nvGrpSpPr>
          <p:cNvPr id="111" name="Group 110">
            <a:extLst>
              <a:ext uri="{FF2B5EF4-FFF2-40B4-BE49-F238E27FC236}">
                <a16:creationId xmlns:a16="http://schemas.microsoft.com/office/drawing/2014/main" id="{21CFDC1B-24B0-A64A-8EC7-1E17A5FB11C2}"/>
              </a:ext>
            </a:extLst>
          </p:cNvPr>
          <p:cNvGrpSpPr/>
          <p:nvPr/>
        </p:nvGrpSpPr>
        <p:grpSpPr>
          <a:xfrm>
            <a:off x="6043576" y="1425645"/>
            <a:ext cx="4756304" cy="1871670"/>
            <a:chOff x="6043576" y="1425645"/>
            <a:chExt cx="4756304" cy="1871670"/>
          </a:xfrm>
        </p:grpSpPr>
        <p:grpSp>
          <p:nvGrpSpPr>
            <p:cNvPr id="112" name="Group 111">
              <a:extLst>
                <a:ext uri="{FF2B5EF4-FFF2-40B4-BE49-F238E27FC236}">
                  <a16:creationId xmlns:a16="http://schemas.microsoft.com/office/drawing/2014/main" id="{E50C7A6E-E122-2044-8814-0272DEB6E3DF}"/>
                </a:ext>
              </a:extLst>
            </p:cNvPr>
            <p:cNvGrpSpPr/>
            <p:nvPr/>
          </p:nvGrpSpPr>
          <p:grpSpPr>
            <a:xfrm>
              <a:off x="7248952" y="1720297"/>
              <a:ext cx="3550928" cy="1577018"/>
              <a:chOff x="7248952" y="1720297"/>
              <a:chExt cx="3550928" cy="1577018"/>
            </a:xfrm>
          </p:grpSpPr>
          <p:sp>
            <p:nvSpPr>
              <p:cNvPr id="117" name="Rounded Rectangle 116">
                <a:extLst>
                  <a:ext uri="{FF2B5EF4-FFF2-40B4-BE49-F238E27FC236}">
                    <a16:creationId xmlns:a16="http://schemas.microsoft.com/office/drawing/2014/main" id="{E90383D1-80C8-2B4F-8164-95C1C240ED7E}"/>
                  </a:ext>
                </a:extLst>
              </p:cNvPr>
              <p:cNvSpPr/>
              <p:nvPr/>
            </p:nvSpPr>
            <p:spPr>
              <a:xfrm>
                <a:off x="8365881" y="1720297"/>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18" name="Hexagon 117">
                <a:extLst>
                  <a:ext uri="{FF2B5EF4-FFF2-40B4-BE49-F238E27FC236}">
                    <a16:creationId xmlns:a16="http://schemas.microsoft.com/office/drawing/2014/main" id="{9D487F88-DAC5-504A-A90B-AC20CFC705F5}"/>
                  </a:ext>
                </a:extLst>
              </p:cNvPr>
              <p:cNvSpPr/>
              <p:nvPr/>
            </p:nvSpPr>
            <p:spPr>
              <a:xfrm>
                <a:off x="8242210" y="2276893"/>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D</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sp>
            <p:nvSpPr>
              <p:cNvPr id="119" name="Rounded Rectangle 118">
                <a:extLst>
                  <a:ext uri="{FF2B5EF4-FFF2-40B4-BE49-F238E27FC236}">
                    <a16:creationId xmlns:a16="http://schemas.microsoft.com/office/drawing/2014/main" id="{64DD1B8D-B705-1045-86A3-E8289CE1126C}"/>
                  </a:ext>
                </a:extLst>
              </p:cNvPr>
              <p:cNvSpPr/>
              <p:nvPr/>
            </p:nvSpPr>
            <p:spPr>
              <a:xfrm>
                <a:off x="9192654" y="1720297"/>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20" name="Rounded Rectangle 119">
                <a:extLst>
                  <a:ext uri="{FF2B5EF4-FFF2-40B4-BE49-F238E27FC236}">
                    <a16:creationId xmlns:a16="http://schemas.microsoft.com/office/drawing/2014/main" id="{050E0BA3-F267-444E-AC82-7C287BF856D8}"/>
                  </a:ext>
                </a:extLst>
              </p:cNvPr>
              <p:cNvSpPr/>
              <p:nvPr/>
            </p:nvSpPr>
            <p:spPr>
              <a:xfrm>
                <a:off x="8323181" y="1720297"/>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121" name="Rounded Rectangle 120">
                <a:extLst>
                  <a:ext uri="{FF2B5EF4-FFF2-40B4-BE49-F238E27FC236}">
                    <a16:creationId xmlns:a16="http://schemas.microsoft.com/office/drawing/2014/main" id="{A6ADDDFA-6037-BA41-8D52-0CD1CBBE9729}"/>
                  </a:ext>
                </a:extLst>
              </p:cNvPr>
              <p:cNvSpPr/>
              <p:nvPr/>
            </p:nvSpPr>
            <p:spPr>
              <a:xfrm>
                <a:off x="9192654" y="1720297"/>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M’</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22" name="Straight Arrow Connector 121">
                <a:extLst>
                  <a:ext uri="{FF2B5EF4-FFF2-40B4-BE49-F238E27FC236}">
                    <a16:creationId xmlns:a16="http://schemas.microsoft.com/office/drawing/2014/main" id="{5DEEAA64-7809-3B4B-A06D-3E127C7068F4}"/>
                  </a:ext>
                </a:extLst>
              </p:cNvPr>
              <p:cNvCxnSpPr>
                <a:stCxn id="120" idx="2"/>
              </p:cNvCxnSpPr>
              <p:nvPr/>
            </p:nvCxnSpPr>
            <p:spPr>
              <a:xfrm>
                <a:off x="8693781" y="2011846"/>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123" name="Straight Arrow Connector 122">
                <a:extLst>
                  <a:ext uri="{FF2B5EF4-FFF2-40B4-BE49-F238E27FC236}">
                    <a16:creationId xmlns:a16="http://schemas.microsoft.com/office/drawing/2014/main" id="{8AFE0CA4-6824-F348-8E94-C1CDE330F7EE}"/>
                  </a:ext>
                </a:extLst>
              </p:cNvPr>
              <p:cNvCxnSpPr/>
              <p:nvPr/>
            </p:nvCxnSpPr>
            <p:spPr>
              <a:xfrm>
                <a:off x="9945318" y="2011845"/>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124" name="Rounded Rectangle 123">
                <a:extLst>
                  <a:ext uri="{FF2B5EF4-FFF2-40B4-BE49-F238E27FC236}">
                    <a16:creationId xmlns:a16="http://schemas.microsoft.com/office/drawing/2014/main" id="{BEEB71B6-8183-7041-AE07-0C980FE58714}"/>
                  </a:ext>
                </a:extLst>
              </p:cNvPr>
              <p:cNvSpPr/>
              <p:nvPr/>
            </p:nvSpPr>
            <p:spPr>
              <a:xfrm>
                <a:off x="8365881" y="300576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25" name="Rounded Rectangle 124">
                <a:extLst>
                  <a:ext uri="{FF2B5EF4-FFF2-40B4-BE49-F238E27FC236}">
                    <a16:creationId xmlns:a16="http://schemas.microsoft.com/office/drawing/2014/main" id="{5670A8E7-B9CF-5742-8D66-E87B9FC35C46}"/>
                  </a:ext>
                </a:extLst>
              </p:cNvPr>
              <p:cNvSpPr/>
              <p:nvPr/>
            </p:nvSpPr>
            <p:spPr>
              <a:xfrm>
                <a:off x="9192654" y="300576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26" name="Rounded Rectangle 125">
                <a:extLst>
                  <a:ext uri="{FF2B5EF4-FFF2-40B4-BE49-F238E27FC236}">
                    <a16:creationId xmlns:a16="http://schemas.microsoft.com/office/drawing/2014/main" id="{6CA87741-0521-2741-B5E6-30C5826A7E51}"/>
                  </a:ext>
                </a:extLst>
              </p:cNvPr>
              <p:cNvSpPr/>
              <p:nvPr/>
            </p:nvSpPr>
            <p:spPr>
              <a:xfrm>
                <a:off x="8323181" y="300576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1</a:t>
                </a:r>
              </a:p>
            </p:txBody>
          </p:sp>
          <p:sp>
            <p:nvSpPr>
              <p:cNvPr id="127" name="Rounded Rectangle 126">
                <a:extLst>
                  <a:ext uri="{FF2B5EF4-FFF2-40B4-BE49-F238E27FC236}">
                    <a16:creationId xmlns:a16="http://schemas.microsoft.com/office/drawing/2014/main" id="{27B9CD9C-8B16-1342-BFC2-D17FF6A4BF91}"/>
                  </a:ext>
                </a:extLst>
              </p:cNvPr>
              <p:cNvSpPr/>
              <p:nvPr/>
            </p:nvSpPr>
            <p:spPr>
              <a:xfrm>
                <a:off x="9192654" y="300576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2</a:t>
                </a:r>
              </a:p>
            </p:txBody>
          </p:sp>
          <p:cxnSp>
            <p:nvCxnSpPr>
              <p:cNvPr id="128" name="Straight Arrow Connector 127">
                <a:extLst>
                  <a:ext uri="{FF2B5EF4-FFF2-40B4-BE49-F238E27FC236}">
                    <a16:creationId xmlns:a16="http://schemas.microsoft.com/office/drawing/2014/main" id="{A68780DD-642C-8548-8046-781E5B7D07D8}"/>
                  </a:ext>
                </a:extLst>
              </p:cNvPr>
              <p:cNvCxnSpPr/>
              <p:nvPr/>
            </p:nvCxnSpPr>
            <p:spPr>
              <a:xfrm>
                <a:off x="9936389" y="2740719"/>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129" name="Straight Arrow Connector 128">
                <a:extLst>
                  <a:ext uri="{FF2B5EF4-FFF2-40B4-BE49-F238E27FC236}">
                    <a16:creationId xmlns:a16="http://schemas.microsoft.com/office/drawing/2014/main" id="{AEC9942B-C5B8-2B4A-A949-D548FF4AD5E4}"/>
                  </a:ext>
                </a:extLst>
              </p:cNvPr>
              <p:cNvCxnSpPr/>
              <p:nvPr/>
            </p:nvCxnSpPr>
            <p:spPr>
              <a:xfrm>
                <a:off x="8703325" y="2740719"/>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130" name="Rounded Rectangle 129">
                <a:extLst>
                  <a:ext uri="{FF2B5EF4-FFF2-40B4-BE49-F238E27FC236}">
                    <a16:creationId xmlns:a16="http://schemas.microsoft.com/office/drawing/2014/main" id="{C50158E0-9AAF-5740-94A3-6EEF2ACD0A7A}"/>
                  </a:ext>
                </a:extLst>
              </p:cNvPr>
              <p:cNvSpPr/>
              <p:nvPr/>
            </p:nvSpPr>
            <p:spPr>
              <a:xfrm>
                <a:off x="7248952" y="3005765"/>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N,H</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31" name="Elbow Connector 130">
                <a:extLst>
                  <a:ext uri="{FF2B5EF4-FFF2-40B4-BE49-F238E27FC236}">
                    <a16:creationId xmlns:a16="http://schemas.microsoft.com/office/drawing/2014/main" id="{8382D504-76E9-7943-9240-E5B9D7E11C9D}"/>
                  </a:ext>
                </a:extLst>
              </p:cNvPr>
              <p:cNvCxnSpPr>
                <a:cxnSpLocks/>
                <a:stCxn id="130" idx="0"/>
                <a:endCxn id="118" idx="3"/>
              </p:cNvCxnSpPr>
              <p:nvPr/>
            </p:nvCxnSpPr>
            <p:spPr>
              <a:xfrm rot="5400000" flipH="1" flipV="1">
                <a:off x="7682402" y="2445957"/>
                <a:ext cx="496959" cy="622658"/>
              </a:xfrm>
              <a:prstGeom prst="bentConnector2">
                <a:avLst/>
              </a:prstGeom>
              <a:noFill/>
              <a:ln w="9525" cap="flat" cmpd="sng" algn="ctr">
                <a:solidFill>
                  <a:srgbClr val="000000"/>
                </a:solidFill>
                <a:prstDash val="solid"/>
                <a:tailEnd type="triangle"/>
              </a:ln>
              <a:effectLst/>
            </p:spPr>
          </p:cxnSp>
        </p:grpSp>
        <p:grpSp>
          <p:nvGrpSpPr>
            <p:cNvPr id="113" name="Group 112">
              <a:extLst>
                <a:ext uri="{FF2B5EF4-FFF2-40B4-BE49-F238E27FC236}">
                  <a16:creationId xmlns:a16="http://schemas.microsoft.com/office/drawing/2014/main" id="{8AE5B284-4C47-4746-9DB0-AB21C37DCFA0}"/>
                </a:ext>
              </a:extLst>
            </p:cNvPr>
            <p:cNvGrpSpPr/>
            <p:nvPr/>
          </p:nvGrpSpPr>
          <p:grpSpPr>
            <a:xfrm>
              <a:off x="7248952" y="1425645"/>
              <a:ext cx="1115688" cy="589297"/>
              <a:chOff x="4300406" y="4956270"/>
              <a:chExt cx="1115688" cy="589297"/>
            </a:xfrm>
          </p:grpSpPr>
          <p:sp>
            <p:nvSpPr>
              <p:cNvPr id="115" name="Rounded Rectangle 114">
                <a:extLst>
                  <a:ext uri="{FF2B5EF4-FFF2-40B4-BE49-F238E27FC236}">
                    <a16:creationId xmlns:a16="http://schemas.microsoft.com/office/drawing/2014/main" id="{95612BD2-597F-244F-8CC0-C821238F3867}"/>
                  </a:ext>
                </a:extLst>
              </p:cNvPr>
              <p:cNvSpPr/>
              <p:nvPr/>
            </p:nvSpPr>
            <p:spPr>
              <a:xfrm>
                <a:off x="4300406" y="5254018"/>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0</a:t>
                </a:r>
                <a:r>
                  <a:rPr kumimoji="0" lang="en-DE" sz="1800" b="0" i="1" u="none" strike="noStrike" kern="0" cap="none" spc="0" normalizeH="0" baseline="30000" noProof="0" dirty="0">
                    <a:ln>
                      <a:noFill/>
                    </a:ln>
                    <a:solidFill>
                      <a:srgbClr val="000000"/>
                    </a:solidFill>
                    <a:effectLst/>
                    <a:uLnTx/>
                    <a:uFillTx/>
                    <a:latin typeface="Century Schoolbook" panose="02040604050505020304"/>
                    <a:ea typeface="+mn-ea"/>
                    <a:cs typeface="+mn-cs"/>
                  </a:rPr>
                  <a:t>n</a:t>
                </a:r>
              </a:p>
            </p:txBody>
          </p: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EE624D71-EDEB-2041-B6EC-A514655CEC6E}"/>
                      </a:ext>
                    </a:extLst>
                  </p:cNvPr>
                  <p:cNvSpPr txBox="1"/>
                  <p:nvPr/>
                </p:nvSpPr>
                <p:spPr>
                  <a:xfrm>
                    <a:off x="4994184" y="4956270"/>
                    <a:ext cx="421910" cy="55245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kumimoji="0" lang="en-DE" sz="1800" b="0"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
                        </m:oMath>
                      </m:oMathPara>
                    </a14:m>
                    <a:endParaRPr kumimoji="0" lang="en-DE" sz="1800" b="0" i="0" u="none" strike="noStrike" kern="0" cap="none" spc="0" normalizeH="0" baseline="0" noProof="0" dirty="0">
                      <a:ln>
                        <a:noFill/>
                      </a:ln>
                      <a:solidFill>
                        <a:srgbClr val="000000"/>
                      </a:solidFill>
                      <a:effectLst/>
                      <a:uLnTx/>
                      <a:uFillTx/>
                      <a:latin typeface="Century Schoolbook" panose="02040604050505020304"/>
                    </a:endParaRPr>
                  </a:p>
                </p:txBody>
              </p:sp>
            </mc:Choice>
            <mc:Fallback xmlns="">
              <p:sp>
                <p:nvSpPr>
                  <p:cNvPr id="49" name="TextBox 48">
                    <a:extLst>
                      <a:ext uri="{FF2B5EF4-FFF2-40B4-BE49-F238E27FC236}">
                        <a16:creationId xmlns:a16="http://schemas.microsoft.com/office/drawing/2014/main" id="{92A7FAD4-D70B-684C-9EB3-97A5FFF1446B}"/>
                      </a:ext>
                    </a:extLst>
                  </p:cNvPr>
                  <p:cNvSpPr txBox="1">
                    <a:spLocks noRot="1" noChangeAspect="1" noMove="1" noResize="1" noEditPoints="1" noAdjustHandles="1" noChangeArrowheads="1" noChangeShapeType="1" noTextEdit="1"/>
                  </p:cNvSpPr>
                  <p:nvPr/>
                </p:nvSpPr>
                <p:spPr>
                  <a:xfrm>
                    <a:off x="4994184" y="4956270"/>
                    <a:ext cx="421910" cy="552459"/>
                  </a:xfrm>
                  <a:prstGeom prst="rect">
                    <a:avLst/>
                  </a:prstGeom>
                  <a:blipFill>
                    <a:blip r:embed="rId4"/>
                    <a:stretch>
                      <a:fillRect/>
                    </a:stretch>
                  </a:blipFill>
                </p:spPr>
                <p:txBody>
                  <a:bodyPr/>
                  <a:lstStyle/>
                  <a:p>
                    <a:r>
                      <a:rPr lang="en-DE">
                        <a:noFill/>
                      </a:rPr>
                      <a:t> </a:t>
                    </a:r>
                  </a:p>
                </p:txBody>
              </p:sp>
            </mc:Fallback>
          </mc:AlternateContent>
        </p:grpSp>
        <p:sp>
          <p:nvSpPr>
            <p:cNvPr id="114" name="TextBox 113">
              <a:extLst>
                <a:ext uri="{FF2B5EF4-FFF2-40B4-BE49-F238E27FC236}">
                  <a16:creationId xmlns:a16="http://schemas.microsoft.com/office/drawing/2014/main" id="{7684B7B1-B95B-194F-AE52-37E291069319}"/>
                </a:ext>
              </a:extLst>
            </p:cNvPr>
            <p:cNvSpPr txBox="1"/>
            <p:nvPr/>
          </p:nvSpPr>
          <p:spPr>
            <a:xfrm>
              <a:off x="6043576" y="2092224"/>
              <a:ext cx="1492716"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1" i="0" u="none" strike="noStrike" kern="0" cap="none" spc="0" normalizeH="0" baseline="0" noProof="0" dirty="0">
                  <a:ln>
                    <a:noFill/>
                  </a:ln>
                  <a:solidFill>
                    <a:srgbClr val="000000"/>
                  </a:solidFill>
                  <a:effectLst/>
                  <a:uLnTx/>
                  <a:uFillTx/>
                  <a:latin typeface="Century Schoolbook" panose="02040604050505020304"/>
                </a:rPr>
                <a:t>Dec</a:t>
              </a:r>
              <a:r>
                <a:rPr kumimoji="0" lang="en-DE" sz="1800" b="0" i="0" u="none" strike="noStrike" kern="0" cap="none" spc="0" normalizeH="0" baseline="0" noProof="0" dirty="0">
                  <a:ln>
                    <a:noFill/>
                  </a:ln>
                  <a:solidFill>
                    <a:srgbClr val="000000"/>
                  </a:solidFill>
                  <a:effectLst/>
                  <a:uLnTx/>
                  <a:uFillTx/>
                  <a:latin typeface="Century Schoolbook" panose="02040604050505020304"/>
                </a:rPr>
                <a:t>(</a:t>
              </a:r>
              <a:r>
                <a:rPr kumimoji="0" lang="en-DE" sz="1800" b="0" i="1" u="none" strike="noStrike" kern="0" cap="none" spc="0" normalizeH="0" baseline="0" noProof="0" dirty="0">
                  <a:ln>
                    <a:noFill/>
                  </a:ln>
                  <a:solidFill>
                    <a:srgbClr val="000000"/>
                  </a:solidFill>
                  <a:effectLst/>
                  <a:uLnTx/>
                  <a:uFillTx/>
                  <a:latin typeface="Century Schoolbook" panose="02040604050505020304"/>
                </a:rPr>
                <a:t>N,H,C</a:t>
              </a:r>
              <a:r>
                <a:rPr kumimoji="0" lang="en-DE" sz="1800" b="0" i="0" u="none" strike="noStrike" kern="0" cap="none" spc="0" normalizeH="0" baseline="0" noProof="0" dirty="0">
                  <a:ln>
                    <a:noFill/>
                  </a:ln>
                  <a:solidFill>
                    <a:srgbClr val="000000"/>
                  </a:solidFill>
                  <a:effectLst/>
                  <a:uLnTx/>
                  <a:uFillTx/>
                  <a:latin typeface="Century Schoolbook" panose="02040604050505020304"/>
                </a:rPr>
                <a:t>)</a:t>
              </a:r>
              <a:endParaRPr kumimoji="0" lang="en-DE" sz="1800" b="0" i="1" u="none" strike="noStrike" kern="0" cap="none" spc="0" normalizeH="0" baseline="0" noProof="0" dirty="0">
                <a:ln>
                  <a:noFill/>
                </a:ln>
                <a:solidFill>
                  <a:srgbClr val="000000"/>
                </a:solidFill>
                <a:effectLst/>
                <a:uLnTx/>
                <a:uFillTx/>
                <a:latin typeface="Century Schoolbook" panose="02040604050505020304"/>
              </a:endParaRPr>
            </a:p>
          </p:txBody>
        </p:sp>
      </p:grpSp>
      <p:grpSp>
        <p:nvGrpSpPr>
          <p:cNvPr id="132" name="Group 131">
            <a:extLst>
              <a:ext uri="{FF2B5EF4-FFF2-40B4-BE49-F238E27FC236}">
                <a16:creationId xmlns:a16="http://schemas.microsoft.com/office/drawing/2014/main" id="{7068E3AD-C1FB-394B-BE75-BB473C04252B}"/>
              </a:ext>
            </a:extLst>
          </p:cNvPr>
          <p:cNvGrpSpPr/>
          <p:nvPr/>
        </p:nvGrpSpPr>
        <p:grpSpPr>
          <a:xfrm>
            <a:off x="2238790" y="1720296"/>
            <a:ext cx="3544417" cy="1577018"/>
            <a:chOff x="2238790" y="1720296"/>
            <a:chExt cx="3544417" cy="1577018"/>
          </a:xfrm>
        </p:grpSpPr>
        <p:sp>
          <p:nvSpPr>
            <p:cNvPr id="133" name="Rounded Rectangle 132">
              <a:extLst>
                <a:ext uri="{FF2B5EF4-FFF2-40B4-BE49-F238E27FC236}">
                  <a16:creationId xmlns:a16="http://schemas.microsoft.com/office/drawing/2014/main" id="{6949D86C-C94D-D342-B6A5-20FE8D3E97C9}"/>
                </a:ext>
              </a:extLst>
            </p:cNvPr>
            <p:cNvSpPr/>
            <p:nvPr/>
          </p:nvSpPr>
          <p:spPr>
            <a:xfrm>
              <a:off x="3349208" y="172029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34" name="Hexagon 133">
              <a:extLst>
                <a:ext uri="{FF2B5EF4-FFF2-40B4-BE49-F238E27FC236}">
                  <a16:creationId xmlns:a16="http://schemas.microsoft.com/office/drawing/2014/main" id="{B36EB966-5E23-F04A-A638-4D832941D70F}"/>
                </a:ext>
              </a:extLst>
            </p:cNvPr>
            <p:cNvSpPr/>
            <p:nvPr/>
          </p:nvSpPr>
          <p:spPr>
            <a:xfrm>
              <a:off x="3225537" y="2276892"/>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E</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sp>
          <p:nvSpPr>
            <p:cNvPr id="135" name="Rounded Rectangle 134">
              <a:extLst>
                <a:ext uri="{FF2B5EF4-FFF2-40B4-BE49-F238E27FC236}">
                  <a16:creationId xmlns:a16="http://schemas.microsoft.com/office/drawing/2014/main" id="{AC7BE648-2A5D-AF4A-BD52-303CA22FA69E}"/>
                </a:ext>
              </a:extLst>
            </p:cNvPr>
            <p:cNvSpPr/>
            <p:nvPr/>
          </p:nvSpPr>
          <p:spPr>
            <a:xfrm>
              <a:off x="4175981" y="172029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36" name="Rounded Rectangle 135">
              <a:extLst>
                <a:ext uri="{FF2B5EF4-FFF2-40B4-BE49-F238E27FC236}">
                  <a16:creationId xmlns:a16="http://schemas.microsoft.com/office/drawing/2014/main" id="{B4D2E70D-D80C-0F45-98A6-3B9DFEA9AEF8}"/>
                </a:ext>
              </a:extLst>
            </p:cNvPr>
            <p:cNvSpPr/>
            <p:nvPr/>
          </p:nvSpPr>
          <p:spPr>
            <a:xfrm>
              <a:off x="3306508" y="172029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137" name="Rounded Rectangle 136">
              <a:extLst>
                <a:ext uri="{FF2B5EF4-FFF2-40B4-BE49-F238E27FC236}">
                  <a16:creationId xmlns:a16="http://schemas.microsoft.com/office/drawing/2014/main" id="{D0E12AF0-CF09-D441-9F3E-72097CDA8BAA}"/>
                </a:ext>
              </a:extLst>
            </p:cNvPr>
            <p:cNvSpPr/>
            <p:nvPr/>
          </p:nvSpPr>
          <p:spPr>
            <a:xfrm>
              <a:off x="4175981" y="172029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138" name="Straight Arrow Connector 137">
              <a:extLst>
                <a:ext uri="{FF2B5EF4-FFF2-40B4-BE49-F238E27FC236}">
                  <a16:creationId xmlns:a16="http://schemas.microsoft.com/office/drawing/2014/main" id="{0BE9D9DC-37A8-0F42-94C7-1617FA39CED4}"/>
                </a:ext>
              </a:extLst>
            </p:cNvPr>
            <p:cNvCxnSpPr>
              <a:cxnSpLocks/>
              <a:stCxn id="136" idx="2"/>
            </p:cNvCxnSpPr>
            <p:nvPr/>
          </p:nvCxnSpPr>
          <p:spPr>
            <a:xfrm>
              <a:off x="3677108" y="2011845"/>
              <a:ext cx="0" cy="265047"/>
            </a:xfrm>
            <a:prstGeom prst="straightConnector1">
              <a:avLst/>
            </a:prstGeom>
            <a:noFill/>
            <a:ln w="9525" cap="flat" cmpd="sng" algn="ctr">
              <a:solidFill>
                <a:srgbClr val="000000"/>
              </a:solidFill>
              <a:prstDash val="solid"/>
              <a:tailEnd type="triangle"/>
            </a:ln>
            <a:effectLst/>
          </p:spPr>
        </p:cxnSp>
        <p:cxnSp>
          <p:nvCxnSpPr>
            <p:cNvPr id="139" name="Straight Arrow Connector 138">
              <a:extLst>
                <a:ext uri="{FF2B5EF4-FFF2-40B4-BE49-F238E27FC236}">
                  <a16:creationId xmlns:a16="http://schemas.microsoft.com/office/drawing/2014/main" id="{1A45D3A7-EF6C-3F42-AF1A-42AF9EB02019}"/>
                </a:ext>
              </a:extLst>
            </p:cNvPr>
            <p:cNvCxnSpPr/>
            <p:nvPr/>
          </p:nvCxnSpPr>
          <p:spPr>
            <a:xfrm>
              <a:off x="4928645" y="2011844"/>
              <a:ext cx="0" cy="265047"/>
            </a:xfrm>
            <a:prstGeom prst="straightConnector1">
              <a:avLst/>
            </a:prstGeom>
            <a:noFill/>
            <a:ln w="9525" cap="flat" cmpd="sng" algn="ctr">
              <a:solidFill>
                <a:srgbClr val="000000"/>
              </a:solidFill>
              <a:prstDash val="solid"/>
              <a:tailEnd type="triangle"/>
            </a:ln>
            <a:effectLst/>
          </p:spPr>
        </p:cxnSp>
        <p:sp>
          <p:nvSpPr>
            <p:cNvPr id="140" name="Rounded Rectangle 139">
              <a:extLst>
                <a:ext uri="{FF2B5EF4-FFF2-40B4-BE49-F238E27FC236}">
                  <a16:creationId xmlns:a16="http://schemas.microsoft.com/office/drawing/2014/main" id="{C0BE63DB-CCFE-6C47-A833-461DE6E5FE9C}"/>
                </a:ext>
              </a:extLst>
            </p:cNvPr>
            <p:cNvSpPr/>
            <p:nvPr/>
          </p:nvSpPr>
          <p:spPr>
            <a:xfrm>
              <a:off x="3349208" y="3005765"/>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73" name="Rounded Rectangle 172">
              <a:extLst>
                <a:ext uri="{FF2B5EF4-FFF2-40B4-BE49-F238E27FC236}">
                  <a16:creationId xmlns:a16="http://schemas.microsoft.com/office/drawing/2014/main" id="{DCFFD7C5-9815-E044-8CBD-7C4A1B996C66}"/>
                </a:ext>
              </a:extLst>
            </p:cNvPr>
            <p:cNvSpPr/>
            <p:nvPr/>
          </p:nvSpPr>
          <p:spPr>
            <a:xfrm>
              <a:off x="4175981" y="3005765"/>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74" name="Rounded Rectangle 173">
              <a:extLst>
                <a:ext uri="{FF2B5EF4-FFF2-40B4-BE49-F238E27FC236}">
                  <a16:creationId xmlns:a16="http://schemas.microsoft.com/office/drawing/2014/main" id="{F42EA1DA-87EF-5A48-917B-0A8A0F8986D7}"/>
                </a:ext>
              </a:extLst>
            </p:cNvPr>
            <p:cNvSpPr/>
            <p:nvPr/>
          </p:nvSpPr>
          <p:spPr>
            <a:xfrm>
              <a:off x="3306508" y="3005765"/>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175" name="Rounded Rectangle 174">
              <a:extLst>
                <a:ext uri="{FF2B5EF4-FFF2-40B4-BE49-F238E27FC236}">
                  <a16:creationId xmlns:a16="http://schemas.microsoft.com/office/drawing/2014/main" id="{B9157702-AE1E-EF4C-8A95-073A85FB0210}"/>
                </a:ext>
              </a:extLst>
            </p:cNvPr>
            <p:cNvSpPr/>
            <p:nvPr/>
          </p:nvSpPr>
          <p:spPr>
            <a:xfrm>
              <a:off x="4175981" y="3005765"/>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176" name="Straight Arrow Connector 175">
              <a:extLst>
                <a:ext uri="{FF2B5EF4-FFF2-40B4-BE49-F238E27FC236}">
                  <a16:creationId xmlns:a16="http://schemas.microsoft.com/office/drawing/2014/main" id="{A947CA25-BE61-F542-A994-22F9929CD873}"/>
                </a:ext>
              </a:extLst>
            </p:cNvPr>
            <p:cNvCxnSpPr/>
            <p:nvPr/>
          </p:nvCxnSpPr>
          <p:spPr>
            <a:xfrm>
              <a:off x="4919716" y="2740718"/>
              <a:ext cx="0" cy="265047"/>
            </a:xfrm>
            <a:prstGeom prst="straightConnector1">
              <a:avLst/>
            </a:prstGeom>
            <a:noFill/>
            <a:ln w="9525" cap="flat" cmpd="sng" algn="ctr">
              <a:solidFill>
                <a:srgbClr val="000000"/>
              </a:solidFill>
              <a:prstDash val="solid"/>
              <a:tailEnd type="triangle"/>
            </a:ln>
            <a:effectLst/>
          </p:spPr>
        </p:cxnSp>
        <p:cxnSp>
          <p:nvCxnSpPr>
            <p:cNvPr id="177" name="Straight Arrow Connector 176">
              <a:extLst>
                <a:ext uri="{FF2B5EF4-FFF2-40B4-BE49-F238E27FC236}">
                  <a16:creationId xmlns:a16="http://schemas.microsoft.com/office/drawing/2014/main" id="{10970A85-A593-634D-BE8F-D1DFA45C9A7E}"/>
                </a:ext>
              </a:extLst>
            </p:cNvPr>
            <p:cNvCxnSpPr/>
            <p:nvPr/>
          </p:nvCxnSpPr>
          <p:spPr>
            <a:xfrm>
              <a:off x="3686652" y="2740718"/>
              <a:ext cx="0" cy="265047"/>
            </a:xfrm>
            <a:prstGeom prst="straightConnector1">
              <a:avLst/>
            </a:prstGeom>
            <a:noFill/>
            <a:ln w="9525" cap="flat" cmpd="sng" algn="ctr">
              <a:solidFill>
                <a:srgbClr val="000000"/>
              </a:solidFill>
              <a:prstDash val="solid"/>
              <a:tailEnd type="triangle"/>
            </a:ln>
            <a:effectLst/>
          </p:spPr>
        </p:cxnSp>
        <p:sp>
          <p:nvSpPr>
            <p:cNvPr id="178" name="Rounded Rectangle 177">
              <a:extLst>
                <a:ext uri="{FF2B5EF4-FFF2-40B4-BE49-F238E27FC236}">
                  <a16:creationId xmlns:a16="http://schemas.microsoft.com/office/drawing/2014/main" id="{E98DCAE0-611C-7A4C-BF3A-62054D072B8E}"/>
                </a:ext>
              </a:extLst>
            </p:cNvPr>
            <p:cNvSpPr/>
            <p:nvPr/>
          </p:nvSpPr>
          <p:spPr>
            <a:xfrm>
              <a:off x="2238790" y="172029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T</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79" name="Elbow Connector 178">
              <a:extLst>
                <a:ext uri="{FF2B5EF4-FFF2-40B4-BE49-F238E27FC236}">
                  <a16:creationId xmlns:a16="http://schemas.microsoft.com/office/drawing/2014/main" id="{94BA9A35-59BC-1042-A0DC-2B6506C2EE0C}"/>
                </a:ext>
              </a:extLst>
            </p:cNvPr>
            <p:cNvCxnSpPr>
              <a:cxnSpLocks/>
              <a:stCxn id="178" idx="2"/>
              <a:endCxn id="134" idx="3"/>
            </p:cNvCxnSpPr>
            <p:nvPr/>
          </p:nvCxnSpPr>
          <p:spPr>
            <a:xfrm rot="16200000" flipH="1">
              <a:off x="2668983" y="1952251"/>
              <a:ext cx="496960" cy="616147"/>
            </a:xfrm>
            <a:prstGeom prst="bentConnector2">
              <a:avLst/>
            </a:prstGeom>
            <a:noFill/>
            <a:ln w="9525" cap="flat" cmpd="sng" algn="ctr">
              <a:solidFill>
                <a:srgbClr val="000000"/>
              </a:solidFill>
              <a:prstDash val="solid"/>
              <a:tailEnd type="triangle"/>
            </a:ln>
            <a:effectLst/>
          </p:spPr>
        </p:cxnSp>
      </p:grpSp>
      <p:sp>
        <p:nvSpPr>
          <p:cNvPr id="2" name="Slide Number Placeholder 1">
            <a:extLst>
              <a:ext uri="{FF2B5EF4-FFF2-40B4-BE49-F238E27FC236}">
                <a16:creationId xmlns:a16="http://schemas.microsoft.com/office/drawing/2014/main" id="{DF353443-B88B-024E-B58E-A6F5D829F1D9}"/>
              </a:ext>
            </a:extLst>
          </p:cNvPr>
          <p:cNvSpPr>
            <a:spLocks noGrp="1"/>
          </p:cNvSpPr>
          <p:nvPr>
            <p:ph type="sldNum" sz="quarter" idx="4"/>
          </p:nvPr>
        </p:nvSpPr>
        <p:spPr/>
        <p:txBody>
          <a:bodyPr/>
          <a:lstStyle/>
          <a:p>
            <a:fld id="{6A0E18EB-4A2D-7A41-8DA5-124442C28A6C}" type="slidenum">
              <a:rPr lang="en-AE" smtClean="0"/>
              <a:t>14</a:t>
            </a:fld>
            <a:endParaRPr lang="en-AE"/>
          </a:p>
        </p:txBody>
      </p:sp>
    </p:spTree>
    <p:extLst>
      <p:ext uri="{BB962C8B-B14F-4D97-AF65-F5344CB8AC3E}">
        <p14:creationId xmlns:p14="http://schemas.microsoft.com/office/powerpoint/2010/main" val="370571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The </a:t>
            </a:r>
            <a:r>
              <a:rPr lang="en-US" sz="3200" b="0" dirty="0" err="1">
                <a:latin typeface="Lao MN" pitchFamily="2" charset="0"/>
                <a:ea typeface="Palatino" pitchFamily="2" charset="77"/>
                <a:cs typeface="Lao MN" pitchFamily="2" charset="0"/>
              </a:rPr>
              <a:t>EtD</a:t>
            </a:r>
            <a:r>
              <a:rPr lang="en-US" sz="3200" b="0" dirty="0">
                <a:latin typeface="Lao MN" pitchFamily="2" charset="0"/>
                <a:ea typeface="Palatino" pitchFamily="2" charset="77"/>
                <a:cs typeface="Lao MN" pitchFamily="2" charset="0"/>
              </a:rPr>
              <a:t> Transform</a:t>
            </a:r>
          </a:p>
        </p:txBody>
      </p:sp>
      <mc:AlternateContent xmlns:mc="http://schemas.openxmlformats.org/markup-compatibility/2006">
        <mc:Choice xmlns:a14="http://schemas.microsoft.com/office/drawing/2010/main" Requires="a14">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515795" y="3852235"/>
                <a:ext cx="11163600" cy="2491468"/>
              </a:xfrm>
            </p:spPr>
            <p:txBody>
              <a:bodyPr/>
              <a:lstStyle/>
              <a:p>
                <a:r>
                  <a:rPr lang="en-US" sz="2400" dirty="0">
                    <a:solidFill>
                      <a:schemeClr val="tx1"/>
                    </a:solidFill>
                    <a:latin typeface="Century Schoolbook" panose="02040604050505020304"/>
                  </a:rPr>
                  <a:t>(</a:t>
                </a:r>
                <a:r>
                  <a:rPr lang="en-DE" sz="2400" b="1">
                    <a:solidFill>
                      <a:schemeClr val="tx1"/>
                    </a:solidFill>
                    <a:latin typeface="Century Schoolbook" panose="02040604050505020304"/>
                  </a:rPr>
                  <a:t>E</a:t>
                </a:r>
                <a:r>
                  <a:rPr lang="en-DE" sz="2400" i="1" baseline="-25000">
                    <a:solidFill>
                      <a:schemeClr val="tx1"/>
                    </a:solidFill>
                    <a:latin typeface="Century Schoolbook" panose="02040604050505020304"/>
                  </a:rPr>
                  <a:t>K</a:t>
                </a:r>
                <a:r>
                  <a:rPr lang="en-US" sz="2400" dirty="0">
                    <a:solidFill>
                      <a:schemeClr val="tx1"/>
                    </a:solidFill>
                    <a:latin typeface="Lao MN" pitchFamily="2" charset="0"/>
                    <a:cs typeface="Lao MN" pitchFamily="2" charset="0"/>
                  </a:rPr>
                  <a:t>, </a:t>
                </a:r>
                <a:r>
                  <a:rPr lang="en-US" sz="2400" b="1" dirty="0">
                    <a:solidFill>
                      <a:schemeClr val="tx1"/>
                    </a:solidFill>
                    <a:latin typeface="Century Schoolbook" panose="02040604050505020304"/>
                  </a:rPr>
                  <a:t>D</a:t>
                </a:r>
                <a:r>
                  <a:rPr lang="en-US" sz="2400" i="1" baseline="-25000" dirty="0">
                    <a:solidFill>
                      <a:schemeClr val="tx1"/>
                    </a:solidFill>
                    <a:latin typeface="Century Schoolbook" panose="02040604050505020304"/>
                  </a:rPr>
                  <a:t>K</a:t>
                </a:r>
                <a:r>
                  <a:rPr lang="en-US" sz="2400" dirty="0">
                    <a:solidFill>
                      <a:schemeClr val="tx1"/>
                    </a:solidFill>
                    <a:latin typeface="Lao MN" pitchFamily="2" charset="0"/>
                    <a:cs typeface="Lao MN" pitchFamily="2" charset="0"/>
                  </a:rPr>
                  <a:t>) is </a:t>
                </a:r>
                <a:r>
                  <a:rPr lang="en-US" sz="2400" b="1" dirty="0" err="1">
                    <a:solidFill>
                      <a:schemeClr val="tx1"/>
                    </a:solidFill>
                    <a:latin typeface="Lao MN" pitchFamily="2" charset="0"/>
                    <a:cs typeface="Lao MN" pitchFamily="2" charset="0"/>
                  </a:rPr>
                  <a:t>RPRPd</a:t>
                </a:r>
                <a:r>
                  <a:rPr lang="en-US" sz="2400" dirty="0">
                    <a:solidFill>
                      <a:schemeClr val="tx1"/>
                    </a:solidFill>
                    <a:latin typeface="Lao MN" pitchFamily="2" charset="0"/>
                    <a:cs typeface="Lao MN" pitchFamily="2" charset="0"/>
                  </a:rPr>
                  <a:t> secure </a:t>
                </a:r>
                <a14:m>
                  <m:oMath xmlns:m="http://schemas.openxmlformats.org/officeDocument/2006/math">
                    <m:r>
                      <a:rPr lang="en-US" sz="2600" i="1" spc="10">
                        <a:solidFill>
                          <a:srgbClr val="000000"/>
                        </a:solidFill>
                        <a:latin typeface="Cambria Math" panose="02040503050406030204" pitchFamily="18" charset="0"/>
                        <a:ea typeface="Cambria Math" panose="02040503050406030204" pitchFamily="18" charset="0"/>
                      </a:rPr>
                      <m:t>⟹</m:t>
                    </m:r>
                  </m:oMath>
                </a14:m>
                <a:r>
                  <a:rPr lang="en-US" sz="2400" dirty="0">
                    <a:solidFill>
                      <a:schemeClr val="tx1"/>
                    </a:solidFill>
                    <a:latin typeface="Lao MN" pitchFamily="2" charset="0"/>
                    <a:cs typeface="Lao MN" pitchFamily="2" charset="0"/>
                  </a:rPr>
                  <a:t> </a:t>
                </a:r>
                <a:r>
                  <a:rPr lang="en-US" sz="2400" dirty="0" err="1">
                    <a:solidFill>
                      <a:schemeClr val="tx1"/>
                    </a:solidFill>
                    <a:latin typeface="Lao MN" pitchFamily="2" charset="0"/>
                    <a:cs typeface="Lao MN" pitchFamily="2" charset="0"/>
                  </a:rPr>
                  <a:t>EtD</a:t>
                </a:r>
                <a:r>
                  <a:rPr lang="en-US" sz="2400" dirty="0">
                    <a:solidFill>
                      <a:schemeClr val="tx1"/>
                    </a:solidFill>
                    <a:latin typeface="Lao MN" pitchFamily="2" charset="0"/>
                    <a:cs typeface="Lao MN" pitchFamily="2" charset="0"/>
                  </a:rPr>
                  <a:t> yields a </a:t>
                </a:r>
                <a:r>
                  <a:rPr lang="en-US" sz="2400" b="1" dirty="0">
                    <a:solidFill>
                      <a:schemeClr val="tx1"/>
                    </a:solidFill>
                    <a:latin typeface="Lao MN" pitchFamily="2" charset="0"/>
                    <a:cs typeface="Lao MN" pitchFamily="2" charset="0"/>
                  </a:rPr>
                  <a:t>RUPAE nonce-hiding AEAD</a:t>
                </a:r>
                <a:r>
                  <a:rPr lang="en-US" sz="2400" dirty="0">
                    <a:solidFill>
                      <a:schemeClr val="tx1"/>
                    </a:solidFill>
                    <a:latin typeface="Lao MN" pitchFamily="2" charset="0"/>
                    <a:cs typeface="Lao MN" pitchFamily="2" charset="0"/>
                  </a:rPr>
                  <a:t>.</a:t>
                </a:r>
              </a:p>
              <a:p>
                <a:endParaRPr lang="en-US" sz="2000" dirty="0">
                  <a:solidFill>
                    <a:schemeClr val="tx1"/>
                  </a:solidFill>
                  <a:latin typeface="Lao MN" pitchFamily="2" charset="0"/>
                  <a:cs typeface="Lao MN" pitchFamily="2" charset="0"/>
                </a:endParaRPr>
              </a:p>
              <a:p>
                <a:endParaRPr lang="en-US" sz="20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When the tweakable cipher is GCM-UIV this instantiation of </a:t>
                </a:r>
                <a:r>
                  <a:rPr lang="en-US" sz="2400" dirty="0" err="1">
                    <a:solidFill>
                      <a:schemeClr val="tx1"/>
                    </a:solidFill>
                    <a:latin typeface="Lao MN" pitchFamily="2" charset="0"/>
                    <a:cs typeface="Lao MN" pitchFamily="2" charset="0"/>
                  </a:rPr>
                  <a:t>EtD</a:t>
                </a:r>
                <a:r>
                  <a:rPr lang="en-US" sz="2400" dirty="0">
                    <a:solidFill>
                      <a:schemeClr val="tx1"/>
                    </a:solidFill>
                    <a:latin typeface="Lao MN" pitchFamily="2" charset="0"/>
                    <a:cs typeface="Lao MN" pitchFamily="2" charset="0"/>
                  </a:rPr>
                  <a:t> corresponds to </a:t>
                </a:r>
                <a:r>
                  <a:rPr lang="en-US" sz="2400" b="1" dirty="0">
                    <a:solidFill>
                      <a:schemeClr val="tx1"/>
                    </a:solidFill>
                    <a:latin typeface="Lao MN" pitchFamily="2" charset="0"/>
                    <a:cs typeface="Lao MN" pitchFamily="2" charset="0"/>
                  </a:rPr>
                  <a:t>GCM-RUP </a:t>
                </a:r>
                <a:r>
                  <a:rPr lang="en-US" sz="2400" dirty="0">
                    <a:solidFill>
                      <a:schemeClr val="tx1"/>
                    </a:solidFill>
                    <a:latin typeface="Lao MN" pitchFamily="2" charset="0"/>
                    <a:cs typeface="Lao MN" pitchFamily="2" charset="0"/>
                  </a:rPr>
                  <a:t>[ADL17].</a:t>
                </a:r>
              </a:p>
            </p:txBody>
          </p:sp>
        </mc:Choice>
        <mc:Fallback>
          <p:sp>
            <p:nvSpPr>
              <p:cNvPr id="11" name="Text Placeholder 3">
                <a:extLst>
                  <a:ext uri="{FF2B5EF4-FFF2-40B4-BE49-F238E27FC236}">
                    <a16:creationId xmlns:a16="http://schemas.microsoft.com/office/drawing/2014/main" id="{BEA6A832-E3E6-4C4B-C1DD-1CEC2DFAF3F5}"/>
                  </a:ext>
                </a:extLst>
              </p:cNvPr>
              <p:cNvSpPr>
                <a:spLocks noGrp="1" noRot="1" noChangeAspect="1" noMove="1" noResize="1" noEditPoints="1" noAdjustHandles="1" noChangeArrowheads="1" noChangeShapeType="1" noTextEdit="1"/>
              </p:cNvSpPr>
              <p:nvPr>
                <p:ph type="body" sz="quarter" idx="10"/>
              </p:nvPr>
            </p:nvSpPr>
            <p:spPr>
              <a:xfrm>
                <a:off x="515795" y="3852235"/>
                <a:ext cx="11163600" cy="2491468"/>
              </a:xfrm>
              <a:blipFill>
                <a:blip r:embed="rId3"/>
                <a:stretch>
                  <a:fillRect l="-682" t="-4061"/>
                </a:stretch>
              </a:blipFill>
            </p:spPr>
            <p:txBody>
              <a:bodyPr/>
              <a:lstStyle/>
              <a:p>
                <a:r>
                  <a:rPr lang="en-AE">
                    <a:noFill/>
                  </a:rPr>
                  <a:t> </a:t>
                </a:r>
              </a:p>
            </p:txBody>
          </p:sp>
        </mc:Fallback>
      </mc:AlternateContent>
      <p:grpSp>
        <p:nvGrpSpPr>
          <p:cNvPr id="202" name="Group 201">
            <a:extLst>
              <a:ext uri="{FF2B5EF4-FFF2-40B4-BE49-F238E27FC236}">
                <a16:creationId xmlns:a16="http://schemas.microsoft.com/office/drawing/2014/main" id="{2093404C-9B8A-C740-B81F-DE8E8BF438E7}"/>
              </a:ext>
            </a:extLst>
          </p:cNvPr>
          <p:cNvGrpSpPr/>
          <p:nvPr/>
        </p:nvGrpSpPr>
        <p:grpSpPr>
          <a:xfrm>
            <a:off x="2238790" y="1720296"/>
            <a:ext cx="3544417" cy="1577018"/>
            <a:chOff x="2238790" y="1720296"/>
            <a:chExt cx="3544417" cy="1577018"/>
          </a:xfrm>
        </p:grpSpPr>
        <p:sp>
          <p:nvSpPr>
            <p:cNvPr id="203" name="Rounded Rectangle 202">
              <a:extLst>
                <a:ext uri="{FF2B5EF4-FFF2-40B4-BE49-F238E27FC236}">
                  <a16:creationId xmlns:a16="http://schemas.microsoft.com/office/drawing/2014/main" id="{7B6C8A6A-37C9-1747-B2B8-A06A66874D6D}"/>
                </a:ext>
              </a:extLst>
            </p:cNvPr>
            <p:cNvSpPr/>
            <p:nvPr/>
          </p:nvSpPr>
          <p:spPr>
            <a:xfrm>
              <a:off x="3349208" y="172029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04" name="Hexagon 203">
              <a:extLst>
                <a:ext uri="{FF2B5EF4-FFF2-40B4-BE49-F238E27FC236}">
                  <a16:creationId xmlns:a16="http://schemas.microsoft.com/office/drawing/2014/main" id="{41CF097C-C74E-0746-B647-6221114900AE}"/>
                </a:ext>
              </a:extLst>
            </p:cNvPr>
            <p:cNvSpPr/>
            <p:nvPr/>
          </p:nvSpPr>
          <p:spPr>
            <a:xfrm>
              <a:off x="3225537" y="2276892"/>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D</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sp>
          <p:nvSpPr>
            <p:cNvPr id="205" name="Rounded Rectangle 204">
              <a:extLst>
                <a:ext uri="{FF2B5EF4-FFF2-40B4-BE49-F238E27FC236}">
                  <a16:creationId xmlns:a16="http://schemas.microsoft.com/office/drawing/2014/main" id="{4764E001-C5A8-884C-86A9-D80DB8ABF0AE}"/>
                </a:ext>
              </a:extLst>
            </p:cNvPr>
            <p:cNvSpPr/>
            <p:nvPr/>
          </p:nvSpPr>
          <p:spPr>
            <a:xfrm>
              <a:off x="4175981" y="172029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06" name="Rounded Rectangle 205">
              <a:extLst>
                <a:ext uri="{FF2B5EF4-FFF2-40B4-BE49-F238E27FC236}">
                  <a16:creationId xmlns:a16="http://schemas.microsoft.com/office/drawing/2014/main" id="{0E6CCD37-41E3-8A4D-9BAB-A0676D1B81C6}"/>
                </a:ext>
              </a:extLst>
            </p:cNvPr>
            <p:cNvSpPr/>
            <p:nvPr/>
          </p:nvSpPr>
          <p:spPr>
            <a:xfrm>
              <a:off x="3306508" y="172029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N</a:t>
              </a:r>
              <a:endParaRPr kumimoji="0" lang="en-DE" sz="1800" b="0" i="1" u="none" strike="noStrike" kern="0" cap="none" spc="0" normalizeH="0" baseline="30000" noProof="0" dirty="0">
                <a:ln>
                  <a:noFill/>
                </a:ln>
                <a:solidFill>
                  <a:srgbClr val="000000"/>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207" name="Rounded Rectangle 206">
                  <a:extLst>
                    <a:ext uri="{FF2B5EF4-FFF2-40B4-BE49-F238E27FC236}">
                      <a16:creationId xmlns:a16="http://schemas.microsoft.com/office/drawing/2014/main" id="{BC50EE80-525E-AB4C-86C3-E225F4035A29}"/>
                    </a:ext>
                  </a:extLst>
                </p:cNvPr>
                <p:cNvSpPr/>
                <p:nvPr/>
              </p:nvSpPr>
              <p:spPr>
                <a:xfrm>
                  <a:off x="4175981" y="172029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M</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DE"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0</a:t>
                  </a:r>
                  <a:r>
                    <a:rPr kumimoji="0" lang="en-DE" sz="1800" b="0" i="1" u="none" strike="noStrike" kern="0" cap="none" spc="0" normalizeH="0" baseline="30000" noProof="0" dirty="0">
                      <a:ln>
                        <a:noFill/>
                      </a:ln>
                      <a:solidFill>
                        <a:srgbClr val="000000"/>
                      </a:solidFill>
                      <a:effectLst/>
                      <a:uLnTx/>
                      <a:uFillTx/>
                      <a:latin typeface="Century Schoolbook" panose="02040604050505020304"/>
                      <a:ea typeface="+mn-ea"/>
                      <a:cs typeface="+mn-cs"/>
                    </a:rPr>
                    <a:t>n</a:t>
                  </a:r>
                </a:p>
              </p:txBody>
            </p:sp>
          </mc:Choice>
          <mc:Fallback xmlns="">
            <p:sp>
              <p:nvSpPr>
                <p:cNvPr id="15" name="Rounded Rectangle 14">
                  <a:extLst>
                    <a:ext uri="{FF2B5EF4-FFF2-40B4-BE49-F238E27FC236}">
                      <a16:creationId xmlns:a16="http://schemas.microsoft.com/office/drawing/2014/main" id="{ACD1B5B8-2563-6C4B-904B-1020BA7E96AC}"/>
                    </a:ext>
                  </a:extLst>
                </p:cNvPr>
                <p:cNvSpPr>
                  <a:spLocks noRot="1" noChangeAspect="1" noMove="1" noResize="1" noEditPoints="1" noAdjustHandles="1" noChangeArrowheads="1" noChangeShapeType="1" noTextEdit="1"/>
                </p:cNvSpPr>
                <p:nvPr/>
              </p:nvSpPr>
              <p:spPr>
                <a:xfrm>
                  <a:off x="4175981" y="1720296"/>
                  <a:ext cx="1551302" cy="291549"/>
                </a:xfrm>
                <a:prstGeom prst="roundRect">
                  <a:avLst/>
                </a:prstGeom>
                <a:blipFill>
                  <a:blip r:embed="rId4"/>
                  <a:stretch>
                    <a:fillRect t="-16000" b="-44000"/>
                  </a:stretch>
                </a:blipFill>
              </p:spPr>
              <p:txBody>
                <a:bodyPr/>
                <a:lstStyle/>
                <a:p>
                  <a:r>
                    <a:rPr lang="en-DE">
                      <a:noFill/>
                    </a:rPr>
                    <a:t> </a:t>
                  </a:r>
                </a:p>
              </p:txBody>
            </p:sp>
          </mc:Fallback>
        </mc:AlternateContent>
        <p:cxnSp>
          <p:nvCxnSpPr>
            <p:cNvPr id="208" name="Straight Arrow Connector 207">
              <a:extLst>
                <a:ext uri="{FF2B5EF4-FFF2-40B4-BE49-F238E27FC236}">
                  <a16:creationId xmlns:a16="http://schemas.microsoft.com/office/drawing/2014/main" id="{7E7BC3BE-D812-EE4F-A514-616D3CB0BA61}"/>
                </a:ext>
              </a:extLst>
            </p:cNvPr>
            <p:cNvCxnSpPr>
              <a:stCxn id="206" idx="2"/>
            </p:cNvCxnSpPr>
            <p:nvPr/>
          </p:nvCxnSpPr>
          <p:spPr>
            <a:xfrm>
              <a:off x="3677108" y="2011845"/>
              <a:ext cx="0" cy="265047"/>
            </a:xfrm>
            <a:prstGeom prst="straightConnector1">
              <a:avLst/>
            </a:prstGeom>
            <a:noFill/>
            <a:ln w="9525" cap="flat" cmpd="sng" algn="ctr">
              <a:solidFill>
                <a:srgbClr val="000000"/>
              </a:solidFill>
              <a:prstDash val="solid"/>
              <a:tailEnd type="triangle"/>
            </a:ln>
            <a:effectLst/>
          </p:spPr>
        </p:cxnSp>
        <p:cxnSp>
          <p:nvCxnSpPr>
            <p:cNvPr id="209" name="Straight Arrow Connector 208">
              <a:extLst>
                <a:ext uri="{FF2B5EF4-FFF2-40B4-BE49-F238E27FC236}">
                  <a16:creationId xmlns:a16="http://schemas.microsoft.com/office/drawing/2014/main" id="{0340D562-895E-F44E-8039-739053AC5D87}"/>
                </a:ext>
              </a:extLst>
            </p:cNvPr>
            <p:cNvCxnSpPr/>
            <p:nvPr/>
          </p:nvCxnSpPr>
          <p:spPr>
            <a:xfrm>
              <a:off x="4928645" y="2011844"/>
              <a:ext cx="0" cy="265047"/>
            </a:xfrm>
            <a:prstGeom prst="straightConnector1">
              <a:avLst/>
            </a:prstGeom>
            <a:noFill/>
            <a:ln w="9525" cap="flat" cmpd="sng" algn="ctr">
              <a:solidFill>
                <a:srgbClr val="000000"/>
              </a:solidFill>
              <a:prstDash val="solid"/>
              <a:tailEnd type="triangle"/>
            </a:ln>
            <a:effectLst/>
          </p:spPr>
        </p:cxnSp>
        <p:sp>
          <p:nvSpPr>
            <p:cNvPr id="210" name="Rounded Rectangle 209">
              <a:extLst>
                <a:ext uri="{FF2B5EF4-FFF2-40B4-BE49-F238E27FC236}">
                  <a16:creationId xmlns:a16="http://schemas.microsoft.com/office/drawing/2014/main" id="{8D990567-6C34-D545-95F2-AB9BB1BC514A}"/>
                </a:ext>
              </a:extLst>
            </p:cNvPr>
            <p:cNvSpPr/>
            <p:nvPr/>
          </p:nvSpPr>
          <p:spPr>
            <a:xfrm>
              <a:off x="3349208" y="3005765"/>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11" name="Rounded Rectangle 210">
              <a:extLst>
                <a:ext uri="{FF2B5EF4-FFF2-40B4-BE49-F238E27FC236}">
                  <a16:creationId xmlns:a16="http://schemas.microsoft.com/office/drawing/2014/main" id="{2BEE44DF-1F06-0E48-995E-16FF65676B75}"/>
                </a:ext>
              </a:extLst>
            </p:cNvPr>
            <p:cNvSpPr/>
            <p:nvPr/>
          </p:nvSpPr>
          <p:spPr>
            <a:xfrm>
              <a:off x="4175981" y="3005765"/>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12" name="Rounded Rectangle 211">
              <a:extLst>
                <a:ext uri="{FF2B5EF4-FFF2-40B4-BE49-F238E27FC236}">
                  <a16:creationId xmlns:a16="http://schemas.microsoft.com/office/drawing/2014/main" id="{6BC32EA3-375A-EC49-A5AF-1803F3BD429C}"/>
                </a:ext>
              </a:extLst>
            </p:cNvPr>
            <p:cNvSpPr/>
            <p:nvPr/>
          </p:nvSpPr>
          <p:spPr>
            <a:xfrm>
              <a:off x="3306508" y="3005765"/>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1</a:t>
              </a:r>
            </a:p>
          </p:txBody>
        </p:sp>
        <p:sp>
          <p:nvSpPr>
            <p:cNvPr id="213" name="Rounded Rectangle 212">
              <a:extLst>
                <a:ext uri="{FF2B5EF4-FFF2-40B4-BE49-F238E27FC236}">
                  <a16:creationId xmlns:a16="http://schemas.microsoft.com/office/drawing/2014/main" id="{85BF5386-7D6D-D643-91EE-69617D2A7C2F}"/>
                </a:ext>
              </a:extLst>
            </p:cNvPr>
            <p:cNvSpPr/>
            <p:nvPr/>
          </p:nvSpPr>
          <p:spPr>
            <a:xfrm>
              <a:off x="4175981" y="3005765"/>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2</a:t>
              </a:r>
            </a:p>
          </p:txBody>
        </p:sp>
        <p:cxnSp>
          <p:nvCxnSpPr>
            <p:cNvPr id="214" name="Straight Arrow Connector 213">
              <a:extLst>
                <a:ext uri="{FF2B5EF4-FFF2-40B4-BE49-F238E27FC236}">
                  <a16:creationId xmlns:a16="http://schemas.microsoft.com/office/drawing/2014/main" id="{4D5469DB-C810-724E-AF0A-AEB6FF42B561}"/>
                </a:ext>
              </a:extLst>
            </p:cNvPr>
            <p:cNvCxnSpPr/>
            <p:nvPr/>
          </p:nvCxnSpPr>
          <p:spPr>
            <a:xfrm>
              <a:off x="4919716" y="2740718"/>
              <a:ext cx="0" cy="265047"/>
            </a:xfrm>
            <a:prstGeom prst="straightConnector1">
              <a:avLst/>
            </a:prstGeom>
            <a:noFill/>
            <a:ln w="9525" cap="flat" cmpd="sng" algn="ctr">
              <a:solidFill>
                <a:srgbClr val="000000"/>
              </a:solidFill>
              <a:prstDash val="solid"/>
              <a:tailEnd type="triangle"/>
            </a:ln>
            <a:effectLst/>
          </p:spPr>
        </p:cxnSp>
        <p:cxnSp>
          <p:nvCxnSpPr>
            <p:cNvPr id="215" name="Straight Arrow Connector 214">
              <a:extLst>
                <a:ext uri="{FF2B5EF4-FFF2-40B4-BE49-F238E27FC236}">
                  <a16:creationId xmlns:a16="http://schemas.microsoft.com/office/drawing/2014/main" id="{7907F246-2460-9A4A-9009-6850A4079F82}"/>
                </a:ext>
              </a:extLst>
            </p:cNvPr>
            <p:cNvCxnSpPr/>
            <p:nvPr/>
          </p:nvCxnSpPr>
          <p:spPr>
            <a:xfrm>
              <a:off x="3686652" y="2740718"/>
              <a:ext cx="0" cy="265047"/>
            </a:xfrm>
            <a:prstGeom prst="straightConnector1">
              <a:avLst/>
            </a:prstGeom>
            <a:noFill/>
            <a:ln w="9525" cap="flat" cmpd="sng" algn="ctr">
              <a:solidFill>
                <a:srgbClr val="000000"/>
              </a:solidFill>
              <a:prstDash val="solid"/>
              <a:tailEnd type="triangle"/>
            </a:ln>
            <a:effectLst/>
          </p:spPr>
        </p:cxnSp>
        <p:sp>
          <p:nvSpPr>
            <p:cNvPr id="216" name="Rounded Rectangle 215">
              <a:extLst>
                <a:ext uri="{FF2B5EF4-FFF2-40B4-BE49-F238E27FC236}">
                  <a16:creationId xmlns:a16="http://schemas.microsoft.com/office/drawing/2014/main" id="{D00056B8-C51A-084C-807B-F5D76B88B440}"/>
                </a:ext>
              </a:extLst>
            </p:cNvPr>
            <p:cNvSpPr/>
            <p:nvPr/>
          </p:nvSpPr>
          <p:spPr>
            <a:xfrm>
              <a:off x="2238790" y="172029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H</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217" name="Elbow Connector 216">
              <a:extLst>
                <a:ext uri="{FF2B5EF4-FFF2-40B4-BE49-F238E27FC236}">
                  <a16:creationId xmlns:a16="http://schemas.microsoft.com/office/drawing/2014/main" id="{FFC48C85-CAAC-B646-84B3-E8416B4C1651}"/>
                </a:ext>
              </a:extLst>
            </p:cNvPr>
            <p:cNvCxnSpPr>
              <a:stCxn id="216" idx="2"/>
              <a:endCxn id="204" idx="3"/>
            </p:cNvCxnSpPr>
            <p:nvPr/>
          </p:nvCxnSpPr>
          <p:spPr>
            <a:xfrm rot="16200000" flipH="1">
              <a:off x="2668983" y="1952251"/>
              <a:ext cx="496960" cy="616147"/>
            </a:xfrm>
            <a:prstGeom prst="bentConnector2">
              <a:avLst/>
            </a:prstGeom>
            <a:noFill/>
            <a:ln w="9525" cap="flat" cmpd="sng" algn="ctr">
              <a:solidFill>
                <a:srgbClr val="000000"/>
              </a:solidFill>
              <a:prstDash val="solid"/>
              <a:tailEnd type="triangle"/>
            </a:ln>
            <a:effectLst/>
          </p:spPr>
        </p:cxnSp>
      </p:grpSp>
      <p:grpSp>
        <p:nvGrpSpPr>
          <p:cNvPr id="218" name="Group 217">
            <a:extLst>
              <a:ext uri="{FF2B5EF4-FFF2-40B4-BE49-F238E27FC236}">
                <a16:creationId xmlns:a16="http://schemas.microsoft.com/office/drawing/2014/main" id="{6D6A28A5-9FD1-3240-89FE-D3AA6E979797}"/>
              </a:ext>
            </a:extLst>
          </p:cNvPr>
          <p:cNvGrpSpPr/>
          <p:nvPr/>
        </p:nvGrpSpPr>
        <p:grpSpPr>
          <a:xfrm>
            <a:off x="7248952" y="1720297"/>
            <a:ext cx="3550928" cy="1577018"/>
            <a:chOff x="7248952" y="1720297"/>
            <a:chExt cx="3550928" cy="1577018"/>
          </a:xfrm>
        </p:grpSpPr>
        <p:sp>
          <p:nvSpPr>
            <p:cNvPr id="219" name="Rounded Rectangle 218">
              <a:extLst>
                <a:ext uri="{FF2B5EF4-FFF2-40B4-BE49-F238E27FC236}">
                  <a16:creationId xmlns:a16="http://schemas.microsoft.com/office/drawing/2014/main" id="{16068065-21FD-F840-B890-08B3AC3C9F73}"/>
                </a:ext>
              </a:extLst>
            </p:cNvPr>
            <p:cNvSpPr/>
            <p:nvPr/>
          </p:nvSpPr>
          <p:spPr>
            <a:xfrm>
              <a:off x="8365881" y="1720297"/>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20" name="Hexagon 219">
              <a:extLst>
                <a:ext uri="{FF2B5EF4-FFF2-40B4-BE49-F238E27FC236}">
                  <a16:creationId xmlns:a16="http://schemas.microsoft.com/office/drawing/2014/main" id="{CCF6475B-B8E3-3646-83C1-D6F18325AB31}"/>
                </a:ext>
              </a:extLst>
            </p:cNvPr>
            <p:cNvSpPr/>
            <p:nvPr/>
          </p:nvSpPr>
          <p:spPr>
            <a:xfrm>
              <a:off x="8242210" y="2276893"/>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E</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sp>
          <p:nvSpPr>
            <p:cNvPr id="221" name="Rounded Rectangle 220">
              <a:extLst>
                <a:ext uri="{FF2B5EF4-FFF2-40B4-BE49-F238E27FC236}">
                  <a16:creationId xmlns:a16="http://schemas.microsoft.com/office/drawing/2014/main" id="{470A108F-766C-D541-BE9D-E251DC7834F6}"/>
                </a:ext>
              </a:extLst>
            </p:cNvPr>
            <p:cNvSpPr/>
            <p:nvPr/>
          </p:nvSpPr>
          <p:spPr>
            <a:xfrm>
              <a:off x="9192654" y="1720297"/>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22" name="Rounded Rectangle 221">
              <a:extLst>
                <a:ext uri="{FF2B5EF4-FFF2-40B4-BE49-F238E27FC236}">
                  <a16:creationId xmlns:a16="http://schemas.microsoft.com/office/drawing/2014/main" id="{20CB2C18-9151-1145-BCCF-0DBB25BA6A8B}"/>
                </a:ext>
              </a:extLst>
            </p:cNvPr>
            <p:cNvSpPr/>
            <p:nvPr/>
          </p:nvSpPr>
          <p:spPr>
            <a:xfrm>
              <a:off x="8323181" y="1720297"/>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N’</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sp>
          <p:nvSpPr>
            <p:cNvPr id="223" name="Rounded Rectangle 222">
              <a:extLst>
                <a:ext uri="{FF2B5EF4-FFF2-40B4-BE49-F238E27FC236}">
                  <a16:creationId xmlns:a16="http://schemas.microsoft.com/office/drawing/2014/main" id="{B5B1EB98-4E17-7044-BBFD-F501923480D8}"/>
                </a:ext>
              </a:extLst>
            </p:cNvPr>
            <p:cNvSpPr/>
            <p:nvPr/>
          </p:nvSpPr>
          <p:spPr>
            <a:xfrm>
              <a:off x="9192654" y="1720297"/>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M’</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224" name="Straight Arrow Connector 223">
              <a:extLst>
                <a:ext uri="{FF2B5EF4-FFF2-40B4-BE49-F238E27FC236}">
                  <a16:creationId xmlns:a16="http://schemas.microsoft.com/office/drawing/2014/main" id="{ADF1335F-75DF-B548-AAAF-E3752548B233}"/>
                </a:ext>
              </a:extLst>
            </p:cNvPr>
            <p:cNvCxnSpPr>
              <a:stCxn id="222" idx="2"/>
            </p:cNvCxnSpPr>
            <p:nvPr/>
          </p:nvCxnSpPr>
          <p:spPr>
            <a:xfrm>
              <a:off x="8693781" y="2011846"/>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225" name="Straight Arrow Connector 224">
              <a:extLst>
                <a:ext uri="{FF2B5EF4-FFF2-40B4-BE49-F238E27FC236}">
                  <a16:creationId xmlns:a16="http://schemas.microsoft.com/office/drawing/2014/main" id="{A3CA4C47-1663-D742-96BA-DA79DBDC9790}"/>
                </a:ext>
              </a:extLst>
            </p:cNvPr>
            <p:cNvCxnSpPr/>
            <p:nvPr/>
          </p:nvCxnSpPr>
          <p:spPr>
            <a:xfrm>
              <a:off x="9945318" y="2011845"/>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226" name="Rounded Rectangle 225">
              <a:extLst>
                <a:ext uri="{FF2B5EF4-FFF2-40B4-BE49-F238E27FC236}">
                  <a16:creationId xmlns:a16="http://schemas.microsoft.com/office/drawing/2014/main" id="{445EADEE-EC98-D54E-9692-7B9FFD75A774}"/>
                </a:ext>
              </a:extLst>
            </p:cNvPr>
            <p:cNvSpPr/>
            <p:nvPr/>
          </p:nvSpPr>
          <p:spPr>
            <a:xfrm>
              <a:off x="8365881" y="300576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27" name="Rounded Rectangle 226">
              <a:extLst>
                <a:ext uri="{FF2B5EF4-FFF2-40B4-BE49-F238E27FC236}">
                  <a16:creationId xmlns:a16="http://schemas.microsoft.com/office/drawing/2014/main" id="{FC4C6007-09E7-7349-A7DC-92F18F0DEF24}"/>
                </a:ext>
              </a:extLst>
            </p:cNvPr>
            <p:cNvSpPr/>
            <p:nvPr/>
          </p:nvSpPr>
          <p:spPr>
            <a:xfrm>
              <a:off x="9192654" y="300576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28" name="Rounded Rectangle 227">
              <a:extLst>
                <a:ext uri="{FF2B5EF4-FFF2-40B4-BE49-F238E27FC236}">
                  <a16:creationId xmlns:a16="http://schemas.microsoft.com/office/drawing/2014/main" id="{A80C67DA-736D-2C4B-A6C9-824904FEAAE8}"/>
                </a:ext>
              </a:extLst>
            </p:cNvPr>
            <p:cNvSpPr/>
            <p:nvPr/>
          </p:nvSpPr>
          <p:spPr>
            <a:xfrm>
              <a:off x="8323181" y="300576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1</a:t>
              </a:r>
            </a:p>
          </p:txBody>
        </p:sp>
        <p:sp>
          <p:nvSpPr>
            <p:cNvPr id="229" name="Rounded Rectangle 228">
              <a:extLst>
                <a:ext uri="{FF2B5EF4-FFF2-40B4-BE49-F238E27FC236}">
                  <a16:creationId xmlns:a16="http://schemas.microsoft.com/office/drawing/2014/main" id="{76E496E4-D1FC-214E-82DD-2CFF4BBCDC01}"/>
                </a:ext>
              </a:extLst>
            </p:cNvPr>
            <p:cNvSpPr/>
            <p:nvPr/>
          </p:nvSpPr>
          <p:spPr>
            <a:xfrm>
              <a:off x="9192654" y="300576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2</a:t>
              </a:r>
            </a:p>
          </p:txBody>
        </p:sp>
        <p:cxnSp>
          <p:nvCxnSpPr>
            <p:cNvPr id="230" name="Straight Arrow Connector 229">
              <a:extLst>
                <a:ext uri="{FF2B5EF4-FFF2-40B4-BE49-F238E27FC236}">
                  <a16:creationId xmlns:a16="http://schemas.microsoft.com/office/drawing/2014/main" id="{2B24BAC8-73FD-084D-BB4A-4CF5A59DA859}"/>
                </a:ext>
              </a:extLst>
            </p:cNvPr>
            <p:cNvCxnSpPr/>
            <p:nvPr/>
          </p:nvCxnSpPr>
          <p:spPr>
            <a:xfrm>
              <a:off x="9936389" y="2740719"/>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231" name="Straight Arrow Connector 230">
              <a:extLst>
                <a:ext uri="{FF2B5EF4-FFF2-40B4-BE49-F238E27FC236}">
                  <a16:creationId xmlns:a16="http://schemas.microsoft.com/office/drawing/2014/main" id="{B442A847-B97A-0F44-99DD-89D06FD50A1A}"/>
                </a:ext>
              </a:extLst>
            </p:cNvPr>
            <p:cNvCxnSpPr/>
            <p:nvPr/>
          </p:nvCxnSpPr>
          <p:spPr>
            <a:xfrm>
              <a:off x="8703325" y="2740719"/>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232" name="Rounded Rectangle 231">
              <a:extLst>
                <a:ext uri="{FF2B5EF4-FFF2-40B4-BE49-F238E27FC236}">
                  <a16:creationId xmlns:a16="http://schemas.microsoft.com/office/drawing/2014/main" id="{4897EB04-0EAF-4C41-896C-DA0CC72AE104}"/>
                </a:ext>
              </a:extLst>
            </p:cNvPr>
            <p:cNvSpPr/>
            <p:nvPr/>
          </p:nvSpPr>
          <p:spPr>
            <a:xfrm>
              <a:off x="7248952" y="3005765"/>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H</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233" name="Elbow Connector 232">
              <a:extLst>
                <a:ext uri="{FF2B5EF4-FFF2-40B4-BE49-F238E27FC236}">
                  <a16:creationId xmlns:a16="http://schemas.microsoft.com/office/drawing/2014/main" id="{147C531C-F675-B84B-8841-C52D63D0C38C}"/>
                </a:ext>
              </a:extLst>
            </p:cNvPr>
            <p:cNvCxnSpPr>
              <a:cxnSpLocks/>
              <a:stCxn id="232" idx="0"/>
              <a:endCxn id="220" idx="3"/>
            </p:cNvCxnSpPr>
            <p:nvPr/>
          </p:nvCxnSpPr>
          <p:spPr>
            <a:xfrm rot="5400000" flipH="1" flipV="1">
              <a:off x="7682402" y="2445957"/>
              <a:ext cx="496959" cy="622658"/>
            </a:xfrm>
            <a:prstGeom prst="bentConnector2">
              <a:avLst/>
            </a:prstGeom>
            <a:noFill/>
            <a:ln w="9525" cap="flat" cmpd="sng" algn="ctr">
              <a:solidFill>
                <a:srgbClr val="000000"/>
              </a:solidFill>
              <a:prstDash val="solid"/>
              <a:tailEnd type="triangle"/>
            </a:ln>
            <a:effectLst/>
          </p:spPr>
        </p:cxnSp>
      </p:grpSp>
      <p:grpSp>
        <p:nvGrpSpPr>
          <p:cNvPr id="234" name="Group 233">
            <a:extLst>
              <a:ext uri="{FF2B5EF4-FFF2-40B4-BE49-F238E27FC236}">
                <a16:creationId xmlns:a16="http://schemas.microsoft.com/office/drawing/2014/main" id="{F33F62C4-04AE-0F4A-8BD5-81BCF79E4144}"/>
              </a:ext>
            </a:extLst>
          </p:cNvPr>
          <p:cNvGrpSpPr/>
          <p:nvPr/>
        </p:nvGrpSpPr>
        <p:grpSpPr>
          <a:xfrm>
            <a:off x="7248952" y="1425645"/>
            <a:ext cx="1115688" cy="589297"/>
            <a:chOff x="4300406" y="4956270"/>
            <a:chExt cx="1115688" cy="589297"/>
          </a:xfrm>
        </p:grpSpPr>
        <p:sp>
          <p:nvSpPr>
            <p:cNvPr id="235" name="Rounded Rectangle 234">
              <a:extLst>
                <a:ext uri="{FF2B5EF4-FFF2-40B4-BE49-F238E27FC236}">
                  <a16:creationId xmlns:a16="http://schemas.microsoft.com/office/drawing/2014/main" id="{B1218810-8C30-1241-8179-B617FDC53B8F}"/>
                </a:ext>
              </a:extLst>
            </p:cNvPr>
            <p:cNvSpPr/>
            <p:nvPr/>
          </p:nvSpPr>
          <p:spPr>
            <a:xfrm>
              <a:off x="4300406" y="5254018"/>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N</a:t>
              </a:r>
              <a:endParaRPr kumimoji="0" lang="en-DE" sz="1800" b="0" i="1" u="none" strike="noStrike" kern="0" cap="none" spc="0" normalizeH="0" baseline="30000" noProof="0" dirty="0">
                <a:ln>
                  <a:noFill/>
                </a:ln>
                <a:solidFill>
                  <a:srgbClr val="000000"/>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236" name="TextBox 235">
                  <a:extLst>
                    <a:ext uri="{FF2B5EF4-FFF2-40B4-BE49-F238E27FC236}">
                      <a16:creationId xmlns:a16="http://schemas.microsoft.com/office/drawing/2014/main" id="{D3C08FEE-0F3C-E442-8EDB-D9A70B4A759E}"/>
                    </a:ext>
                  </a:extLst>
                </p:cNvPr>
                <p:cNvSpPr txBox="1"/>
                <p:nvPr/>
              </p:nvSpPr>
              <p:spPr>
                <a:xfrm>
                  <a:off x="4994184" y="4956270"/>
                  <a:ext cx="421910" cy="55245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kumimoji="0" lang="en-DE" sz="1800" b="0"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
                      </m:oMath>
                    </m:oMathPara>
                  </a14:m>
                  <a:endParaRPr kumimoji="0" lang="en-DE" sz="1800" b="0" i="0" u="none" strike="noStrike" kern="0" cap="none" spc="0" normalizeH="0" baseline="0" noProof="0" dirty="0">
                    <a:ln>
                      <a:noFill/>
                    </a:ln>
                    <a:solidFill>
                      <a:srgbClr val="000000"/>
                    </a:solidFill>
                    <a:effectLst/>
                    <a:uLnTx/>
                    <a:uFillTx/>
                    <a:latin typeface="Century Schoolbook" panose="02040604050505020304"/>
                  </a:endParaRPr>
                </a:p>
              </p:txBody>
            </p:sp>
          </mc:Choice>
          <mc:Fallback xmlns="">
            <p:sp>
              <p:nvSpPr>
                <p:cNvPr id="49" name="TextBox 48">
                  <a:extLst>
                    <a:ext uri="{FF2B5EF4-FFF2-40B4-BE49-F238E27FC236}">
                      <a16:creationId xmlns:a16="http://schemas.microsoft.com/office/drawing/2014/main" id="{92A7FAD4-D70B-684C-9EB3-97A5FFF1446B}"/>
                    </a:ext>
                  </a:extLst>
                </p:cNvPr>
                <p:cNvSpPr txBox="1">
                  <a:spLocks noRot="1" noChangeAspect="1" noMove="1" noResize="1" noEditPoints="1" noAdjustHandles="1" noChangeArrowheads="1" noChangeShapeType="1" noTextEdit="1"/>
                </p:cNvSpPr>
                <p:nvPr/>
              </p:nvSpPr>
              <p:spPr>
                <a:xfrm>
                  <a:off x="4994184" y="4956270"/>
                  <a:ext cx="421910" cy="552459"/>
                </a:xfrm>
                <a:prstGeom prst="rect">
                  <a:avLst/>
                </a:prstGeom>
                <a:blipFill>
                  <a:blip r:embed="rId5"/>
                  <a:stretch>
                    <a:fillRect/>
                  </a:stretch>
                </a:blipFill>
              </p:spPr>
              <p:txBody>
                <a:bodyPr/>
                <a:lstStyle/>
                <a:p>
                  <a:r>
                    <a:rPr lang="en-DE">
                      <a:noFill/>
                    </a:rPr>
                    <a:t> </a:t>
                  </a:r>
                </a:p>
              </p:txBody>
            </p:sp>
          </mc:Fallback>
        </mc:AlternateContent>
      </p:grpSp>
      <p:sp>
        <p:nvSpPr>
          <p:cNvPr id="237" name="TextBox 236">
            <a:extLst>
              <a:ext uri="{FF2B5EF4-FFF2-40B4-BE49-F238E27FC236}">
                <a16:creationId xmlns:a16="http://schemas.microsoft.com/office/drawing/2014/main" id="{F828D484-9F8F-CD4C-A0C4-75D226F15FF8}"/>
              </a:ext>
            </a:extLst>
          </p:cNvPr>
          <p:cNvSpPr txBox="1"/>
          <p:nvPr/>
        </p:nvSpPr>
        <p:spPr>
          <a:xfrm>
            <a:off x="322877" y="3184764"/>
            <a:ext cx="2650602" cy="369332"/>
          </a:xfrm>
          <a:prstGeom prst="rect">
            <a:avLst/>
          </a:prstGeom>
          <a:noFill/>
          <a:ln w="28575">
            <a:noFill/>
          </a:ln>
        </p:spPr>
        <p:txBody>
          <a:bodyPr wrap="square" rtlCol="0">
            <a:spAutoFit/>
          </a:bodyPr>
          <a:lstStyle/>
          <a:p>
            <a:pPr defTabSz="457200"/>
            <a:r>
              <a:rPr lang="en-DE" b="1" dirty="0">
                <a:solidFill>
                  <a:srgbClr val="000000"/>
                </a:solidFill>
                <a:latin typeface="Century Schoolbook" panose="02040604050505020304"/>
              </a:rPr>
              <a:t>EtD instantiation 1</a:t>
            </a:r>
          </a:p>
        </p:txBody>
      </p:sp>
      <p:sp>
        <p:nvSpPr>
          <p:cNvPr id="238" name="TextBox 237">
            <a:extLst>
              <a:ext uri="{FF2B5EF4-FFF2-40B4-BE49-F238E27FC236}">
                <a16:creationId xmlns:a16="http://schemas.microsoft.com/office/drawing/2014/main" id="{3DB57016-75A0-FE48-B414-67A17F5E825E}"/>
              </a:ext>
            </a:extLst>
          </p:cNvPr>
          <p:cNvSpPr txBox="1"/>
          <p:nvPr/>
        </p:nvSpPr>
        <p:spPr>
          <a:xfrm>
            <a:off x="967495" y="2089391"/>
            <a:ext cx="1526380" cy="369332"/>
          </a:xfrm>
          <a:prstGeom prst="rect">
            <a:avLst/>
          </a:prstGeom>
          <a:noFill/>
        </p:spPr>
        <p:txBody>
          <a:bodyPr wrap="none" rtlCol="0">
            <a:spAutoFit/>
          </a:bodyPr>
          <a:lstStyle/>
          <a:p>
            <a:pPr defTabSz="457200"/>
            <a:r>
              <a:rPr lang="en-DE" b="1" dirty="0">
                <a:solidFill>
                  <a:srgbClr val="000000"/>
                </a:solidFill>
                <a:latin typeface="Century Schoolbook" panose="02040604050505020304"/>
              </a:rPr>
              <a:t>Enc</a:t>
            </a:r>
            <a:r>
              <a:rPr lang="en-DE" dirty="0">
                <a:solidFill>
                  <a:srgbClr val="000000"/>
                </a:solidFill>
                <a:latin typeface="Century Schoolbook" panose="02040604050505020304"/>
              </a:rPr>
              <a:t>(</a:t>
            </a:r>
            <a:r>
              <a:rPr lang="en-DE" i="1" dirty="0">
                <a:solidFill>
                  <a:srgbClr val="000000"/>
                </a:solidFill>
                <a:latin typeface="Century Schoolbook" panose="02040604050505020304"/>
              </a:rPr>
              <a:t>N,H,M</a:t>
            </a:r>
            <a:r>
              <a:rPr lang="en-DE" dirty="0">
                <a:solidFill>
                  <a:srgbClr val="000000"/>
                </a:solidFill>
                <a:latin typeface="Century Schoolbook" panose="02040604050505020304"/>
              </a:rPr>
              <a:t>)</a:t>
            </a:r>
            <a:endParaRPr lang="en-DE" i="1" dirty="0">
              <a:solidFill>
                <a:srgbClr val="000000"/>
              </a:solidFill>
              <a:latin typeface="Century Schoolbook" panose="02040604050505020304"/>
            </a:endParaRPr>
          </a:p>
        </p:txBody>
      </p:sp>
      <p:sp>
        <p:nvSpPr>
          <p:cNvPr id="239" name="TextBox 238">
            <a:extLst>
              <a:ext uri="{FF2B5EF4-FFF2-40B4-BE49-F238E27FC236}">
                <a16:creationId xmlns:a16="http://schemas.microsoft.com/office/drawing/2014/main" id="{823C04E6-F6E0-4147-AB42-11C6D8AC07A5}"/>
              </a:ext>
            </a:extLst>
          </p:cNvPr>
          <p:cNvSpPr txBox="1"/>
          <p:nvPr/>
        </p:nvSpPr>
        <p:spPr>
          <a:xfrm>
            <a:off x="6043576" y="2092224"/>
            <a:ext cx="1492716" cy="369332"/>
          </a:xfrm>
          <a:prstGeom prst="rect">
            <a:avLst/>
          </a:prstGeom>
          <a:noFill/>
        </p:spPr>
        <p:txBody>
          <a:bodyPr wrap="none" rtlCol="0">
            <a:spAutoFit/>
          </a:bodyPr>
          <a:lstStyle/>
          <a:p>
            <a:pPr defTabSz="457200"/>
            <a:r>
              <a:rPr lang="en-DE" b="1" dirty="0">
                <a:solidFill>
                  <a:srgbClr val="000000"/>
                </a:solidFill>
                <a:latin typeface="Century Schoolbook" panose="02040604050505020304"/>
              </a:rPr>
              <a:t>Dec</a:t>
            </a:r>
            <a:r>
              <a:rPr lang="en-DE" dirty="0">
                <a:solidFill>
                  <a:srgbClr val="000000"/>
                </a:solidFill>
                <a:latin typeface="Century Schoolbook" panose="02040604050505020304"/>
              </a:rPr>
              <a:t>(</a:t>
            </a:r>
            <a:r>
              <a:rPr lang="en-DE" i="1" dirty="0">
                <a:solidFill>
                  <a:srgbClr val="000000"/>
                </a:solidFill>
                <a:latin typeface="Century Schoolbook" panose="02040604050505020304"/>
              </a:rPr>
              <a:t>N,H,C</a:t>
            </a:r>
            <a:r>
              <a:rPr lang="en-DE" dirty="0">
                <a:solidFill>
                  <a:srgbClr val="000000"/>
                </a:solidFill>
                <a:latin typeface="Century Schoolbook" panose="02040604050505020304"/>
              </a:rPr>
              <a:t>)</a:t>
            </a:r>
            <a:endParaRPr lang="en-DE" i="1" dirty="0">
              <a:solidFill>
                <a:srgbClr val="000000"/>
              </a:solidFill>
              <a:latin typeface="Century Schoolbook" panose="02040604050505020304"/>
            </a:endParaRPr>
          </a:p>
        </p:txBody>
      </p:sp>
      <p:grpSp>
        <p:nvGrpSpPr>
          <p:cNvPr id="240" name="Group 239">
            <a:extLst>
              <a:ext uri="{FF2B5EF4-FFF2-40B4-BE49-F238E27FC236}">
                <a16:creationId xmlns:a16="http://schemas.microsoft.com/office/drawing/2014/main" id="{59754F41-9AB7-E24B-98A5-91B6FC7B0DF4}"/>
              </a:ext>
            </a:extLst>
          </p:cNvPr>
          <p:cNvGrpSpPr/>
          <p:nvPr/>
        </p:nvGrpSpPr>
        <p:grpSpPr>
          <a:xfrm>
            <a:off x="9192654" y="1427906"/>
            <a:ext cx="1551302" cy="584776"/>
            <a:chOff x="6097477" y="3294866"/>
            <a:chExt cx="1551302" cy="584776"/>
          </a:xfrm>
        </p:grpSpPr>
        <mc:AlternateContent xmlns:mc="http://schemas.openxmlformats.org/markup-compatibility/2006" xmlns:a14="http://schemas.microsoft.com/office/drawing/2010/main">
          <mc:Choice Requires="a14">
            <p:sp>
              <p:nvSpPr>
                <p:cNvPr id="241" name="Rounded Rectangle 240">
                  <a:extLst>
                    <a:ext uri="{FF2B5EF4-FFF2-40B4-BE49-F238E27FC236}">
                      <a16:creationId xmlns:a16="http://schemas.microsoft.com/office/drawing/2014/main" id="{122BA2E4-5E91-B547-A190-E0C6F5A6E014}"/>
                    </a:ext>
                  </a:extLst>
                </p:cNvPr>
                <p:cNvSpPr/>
                <p:nvPr/>
              </p:nvSpPr>
              <p:spPr>
                <a:xfrm>
                  <a:off x="6097477" y="3588093"/>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   M’</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DE"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𝑍</m:t>
                      </m:r>
                    </m:oMath>
                  </a14:m>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    0</a:t>
                  </a:r>
                  <a:r>
                    <a:rPr kumimoji="0" lang="en-DE" sz="1800" b="0" i="1" u="none" strike="noStrike" kern="0" cap="none" spc="0" normalizeH="0" baseline="30000" noProof="0" dirty="0">
                      <a:ln>
                        <a:noFill/>
                      </a:ln>
                      <a:solidFill>
                        <a:srgbClr val="000000"/>
                      </a:solidFill>
                      <a:effectLst/>
                      <a:uLnTx/>
                      <a:uFillTx/>
                      <a:latin typeface="Century Schoolbook" panose="02040604050505020304"/>
                      <a:ea typeface="+mn-ea"/>
                      <a:cs typeface="+mn-cs"/>
                    </a:rPr>
                    <a:t>n</a:t>
                  </a:r>
                </a:p>
              </p:txBody>
            </p:sp>
          </mc:Choice>
          <mc:Fallback xmlns="">
            <p:sp>
              <p:nvSpPr>
                <p:cNvPr id="69" name="Rounded Rectangle 68">
                  <a:extLst>
                    <a:ext uri="{FF2B5EF4-FFF2-40B4-BE49-F238E27FC236}">
                      <a16:creationId xmlns:a16="http://schemas.microsoft.com/office/drawing/2014/main" id="{4D5A6E2A-6435-A342-BE31-F233D60FC9F5}"/>
                    </a:ext>
                  </a:extLst>
                </p:cNvPr>
                <p:cNvSpPr>
                  <a:spLocks noRot="1" noChangeAspect="1" noMove="1" noResize="1" noEditPoints="1" noAdjustHandles="1" noChangeArrowheads="1" noChangeShapeType="1" noTextEdit="1"/>
                </p:cNvSpPr>
                <p:nvPr/>
              </p:nvSpPr>
              <p:spPr>
                <a:xfrm>
                  <a:off x="6097477" y="3588093"/>
                  <a:ext cx="1551302" cy="291549"/>
                </a:xfrm>
                <a:prstGeom prst="roundRect">
                  <a:avLst/>
                </a:prstGeom>
                <a:blipFill>
                  <a:blip r:embed="rId6"/>
                  <a:stretch>
                    <a:fillRect t="-16000" b="-4400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42" name="TextBox 241">
                  <a:extLst>
                    <a:ext uri="{FF2B5EF4-FFF2-40B4-BE49-F238E27FC236}">
                      <a16:creationId xmlns:a16="http://schemas.microsoft.com/office/drawing/2014/main" id="{6018E3B3-BDF5-0844-BD34-9B3543FB3310}"/>
                    </a:ext>
                  </a:extLst>
                </p:cNvPr>
                <p:cNvSpPr txBox="1"/>
                <p:nvPr/>
              </p:nvSpPr>
              <p:spPr>
                <a:xfrm>
                  <a:off x="6973861" y="3294866"/>
                  <a:ext cx="421910" cy="55245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kumimoji="0" lang="en-DE" sz="1800" b="0"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
                      </m:oMath>
                    </m:oMathPara>
                  </a14:m>
                  <a:endParaRPr kumimoji="0" lang="en-DE" sz="1800" b="0" i="0" u="none" strike="noStrike" kern="0" cap="none" spc="0" normalizeH="0" baseline="0" noProof="0" dirty="0">
                    <a:ln>
                      <a:noFill/>
                    </a:ln>
                    <a:solidFill>
                      <a:srgbClr val="000000"/>
                    </a:solidFill>
                    <a:effectLst/>
                    <a:uLnTx/>
                    <a:uFillTx/>
                    <a:latin typeface="Century Schoolbook" panose="02040604050505020304"/>
                  </a:endParaRPr>
                </a:p>
              </p:txBody>
            </p:sp>
          </mc:Choice>
          <mc:Fallback xmlns="">
            <p:sp>
              <p:nvSpPr>
                <p:cNvPr id="70" name="TextBox 69">
                  <a:extLst>
                    <a:ext uri="{FF2B5EF4-FFF2-40B4-BE49-F238E27FC236}">
                      <a16:creationId xmlns:a16="http://schemas.microsoft.com/office/drawing/2014/main" id="{62EB92AB-845E-F34B-870F-BB6D2A0CE9C2}"/>
                    </a:ext>
                  </a:extLst>
                </p:cNvPr>
                <p:cNvSpPr txBox="1">
                  <a:spLocks noRot="1" noChangeAspect="1" noMove="1" noResize="1" noEditPoints="1" noAdjustHandles="1" noChangeArrowheads="1" noChangeShapeType="1" noTextEdit="1"/>
                </p:cNvSpPr>
                <p:nvPr/>
              </p:nvSpPr>
              <p:spPr>
                <a:xfrm>
                  <a:off x="6973861" y="3294866"/>
                  <a:ext cx="421910" cy="552459"/>
                </a:xfrm>
                <a:prstGeom prst="rect">
                  <a:avLst/>
                </a:prstGeom>
                <a:blipFill>
                  <a:blip r:embed="rId7"/>
                  <a:stretch>
                    <a:fillRect/>
                  </a:stretch>
                </a:blipFill>
              </p:spPr>
              <p:txBody>
                <a:bodyPr/>
                <a:lstStyle/>
                <a:p>
                  <a:r>
                    <a:rPr lang="en-DE">
                      <a:noFill/>
                    </a:rPr>
                    <a:t> </a:t>
                  </a:r>
                </a:p>
              </p:txBody>
            </p:sp>
          </mc:Fallback>
        </mc:AlternateContent>
      </p:grpSp>
      <p:sp>
        <p:nvSpPr>
          <p:cNvPr id="243" name="Rounded Rectangle 242">
            <a:extLst>
              <a:ext uri="{FF2B5EF4-FFF2-40B4-BE49-F238E27FC236}">
                <a16:creationId xmlns:a16="http://schemas.microsoft.com/office/drawing/2014/main" id="{DAA576B9-A36E-6643-90A8-AA0BFD6E00D3}"/>
              </a:ext>
            </a:extLst>
          </p:cNvPr>
          <p:cNvSpPr/>
          <p:nvPr/>
        </p:nvSpPr>
        <p:spPr>
          <a:xfrm>
            <a:off x="7248952" y="3005765"/>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N,H</a:t>
            </a:r>
          </a:p>
        </p:txBody>
      </p:sp>
      <p:sp>
        <p:nvSpPr>
          <p:cNvPr id="244" name="Rounded Rectangle 243">
            <a:extLst>
              <a:ext uri="{FF2B5EF4-FFF2-40B4-BE49-F238E27FC236}">
                <a16:creationId xmlns:a16="http://schemas.microsoft.com/office/drawing/2014/main" id="{96E45227-261B-BF4E-9000-F25BF03A399C}"/>
              </a:ext>
            </a:extLst>
          </p:cNvPr>
          <p:cNvSpPr/>
          <p:nvPr/>
        </p:nvSpPr>
        <p:spPr>
          <a:xfrm>
            <a:off x="2238242" y="1720295"/>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N,H</a:t>
            </a:r>
          </a:p>
        </p:txBody>
      </p:sp>
      <p:sp>
        <p:nvSpPr>
          <p:cNvPr id="245" name="TextBox 244">
            <a:extLst>
              <a:ext uri="{FF2B5EF4-FFF2-40B4-BE49-F238E27FC236}">
                <a16:creationId xmlns:a16="http://schemas.microsoft.com/office/drawing/2014/main" id="{97AF95E9-36D1-9849-BC79-8DF49034E444}"/>
              </a:ext>
            </a:extLst>
          </p:cNvPr>
          <p:cNvSpPr txBox="1"/>
          <p:nvPr/>
        </p:nvSpPr>
        <p:spPr>
          <a:xfrm>
            <a:off x="6042783" y="2092744"/>
            <a:ext cx="1215397" cy="369332"/>
          </a:xfrm>
          <a:prstGeom prst="rect">
            <a:avLst/>
          </a:prstGeom>
          <a:noFill/>
        </p:spPr>
        <p:txBody>
          <a:bodyPr wrap="none" rtlCol="0">
            <a:spAutoFit/>
          </a:bodyPr>
          <a:lstStyle/>
          <a:p>
            <a:pPr defTabSz="457200"/>
            <a:r>
              <a:rPr lang="en-DE" b="1" dirty="0">
                <a:solidFill>
                  <a:srgbClr val="000000"/>
                </a:solidFill>
                <a:latin typeface="Century Schoolbook" panose="02040604050505020304"/>
              </a:rPr>
              <a:t>Dec</a:t>
            </a:r>
            <a:r>
              <a:rPr lang="en-DE" dirty="0">
                <a:solidFill>
                  <a:srgbClr val="000000"/>
                </a:solidFill>
                <a:latin typeface="Century Schoolbook" panose="02040604050505020304"/>
              </a:rPr>
              <a:t>(</a:t>
            </a:r>
            <a:r>
              <a:rPr lang="en-DE" i="1" dirty="0">
                <a:solidFill>
                  <a:srgbClr val="000000"/>
                </a:solidFill>
                <a:latin typeface="Century Schoolbook" panose="02040604050505020304"/>
              </a:rPr>
              <a:t>H,C</a:t>
            </a:r>
            <a:r>
              <a:rPr lang="en-DE" dirty="0">
                <a:solidFill>
                  <a:srgbClr val="000000"/>
                </a:solidFill>
                <a:latin typeface="Century Schoolbook" panose="02040604050505020304"/>
              </a:rPr>
              <a:t>)</a:t>
            </a:r>
            <a:endParaRPr lang="en-DE" i="1" dirty="0">
              <a:solidFill>
                <a:srgbClr val="000000"/>
              </a:solidFill>
              <a:latin typeface="Century Schoolbook" panose="02040604050505020304"/>
            </a:endParaRPr>
          </a:p>
        </p:txBody>
      </p:sp>
      <p:sp>
        <p:nvSpPr>
          <p:cNvPr id="246" name="TextBox 245">
            <a:extLst>
              <a:ext uri="{FF2B5EF4-FFF2-40B4-BE49-F238E27FC236}">
                <a16:creationId xmlns:a16="http://schemas.microsoft.com/office/drawing/2014/main" id="{969CE761-7E13-0E47-B7A0-C573A54C2DFC}"/>
              </a:ext>
            </a:extLst>
          </p:cNvPr>
          <p:cNvSpPr txBox="1"/>
          <p:nvPr/>
        </p:nvSpPr>
        <p:spPr>
          <a:xfrm>
            <a:off x="322877" y="3184763"/>
            <a:ext cx="2650602" cy="369332"/>
          </a:xfrm>
          <a:prstGeom prst="rect">
            <a:avLst/>
          </a:prstGeom>
          <a:noFill/>
          <a:ln w="28575">
            <a:noFill/>
          </a:ln>
        </p:spPr>
        <p:txBody>
          <a:bodyPr wrap="square" rtlCol="0">
            <a:spAutoFit/>
          </a:bodyPr>
          <a:lstStyle/>
          <a:p>
            <a:pPr defTabSz="457200"/>
            <a:r>
              <a:rPr lang="en-DE" b="1" dirty="0">
                <a:solidFill>
                  <a:srgbClr val="000000"/>
                </a:solidFill>
                <a:latin typeface="Century Schoolbook" panose="02040604050505020304"/>
              </a:rPr>
              <a:t>EtD instantiation 2</a:t>
            </a:r>
          </a:p>
        </p:txBody>
      </p:sp>
      <p:sp>
        <p:nvSpPr>
          <p:cNvPr id="247" name="Rounded Rectangle 246">
            <a:extLst>
              <a:ext uri="{FF2B5EF4-FFF2-40B4-BE49-F238E27FC236}">
                <a16:creationId xmlns:a16="http://schemas.microsoft.com/office/drawing/2014/main" id="{845EA677-D149-1446-AA4F-84E2A7370098}"/>
              </a:ext>
            </a:extLst>
          </p:cNvPr>
          <p:cNvSpPr/>
          <p:nvPr/>
        </p:nvSpPr>
        <p:spPr>
          <a:xfrm>
            <a:off x="4175981" y="1720295"/>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M</a:t>
            </a:r>
            <a:endParaRPr kumimoji="0" lang="en-DE" sz="1800" b="0" i="1" u="none" strike="noStrike" kern="0" cap="none" spc="0" normalizeH="0" baseline="30000" noProof="0" dirty="0">
              <a:ln>
                <a:noFill/>
              </a:ln>
              <a:solidFill>
                <a:srgbClr val="000000"/>
              </a:solidFill>
              <a:effectLst/>
              <a:uLnTx/>
              <a:uFillTx/>
              <a:latin typeface="Century Schoolbook" panose="02040604050505020304"/>
              <a:ea typeface="+mn-ea"/>
              <a:cs typeface="+mn-cs"/>
            </a:endParaRPr>
          </a:p>
        </p:txBody>
      </p:sp>
      <mc:AlternateContent xmlns:mc="http://schemas.openxmlformats.org/markup-compatibility/2006">
        <mc:Choice xmlns:a14="http://schemas.microsoft.com/office/drawing/2010/main" Requires="a14">
          <p:sp>
            <p:nvSpPr>
              <p:cNvPr id="248" name="Text Placeholder 3">
                <a:extLst>
                  <a:ext uri="{FF2B5EF4-FFF2-40B4-BE49-F238E27FC236}">
                    <a16:creationId xmlns:a16="http://schemas.microsoft.com/office/drawing/2014/main" id="{3CB549A6-A8CB-C34E-8606-7AAF09D38458}"/>
                  </a:ext>
                </a:extLst>
              </p:cNvPr>
              <p:cNvSpPr txBox="1">
                <a:spLocks/>
              </p:cNvSpPr>
              <p:nvPr/>
            </p:nvSpPr>
            <p:spPr>
              <a:xfrm>
                <a:off x="514200" y="3848056"/>
                <a:ext cx="11163600" cy="249146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Century Schoolbook" panose="02040604050505020304"/>
                  </a:rPr>
                  <a:t>However we can instantiate it differently to reduce the ciphertext expansion by using the </a:t>
                </a:r>
                <a:r>
                  <a:rPr lang="en-US" sz="2400" b="1" dirty="0">
                    <a:solidFill>
                      <a:schemeClr val="tx1"/>
                    </a:solidFill>
                    <a:latin typeface="Century Schoolbook" panose="02040604050505020304"/>
                  </a:rPr>
                  <a:t>nonce to authenticate </a:t>
                </a:r>
                <a:r>
                  <a:rPr lang="en-US" sz="2400" dirty="0">
                    <a:solidFill>
                      <a:schemeClr val="tx1"/>
                    </a:solidFill>
                    <a:latin typeface="Century Schoolbook" panose="02040604050505020304"/>
                  </a:rPr>
                  <a:t>the ciphertext</a:t>
                </a:r>
                <a:r>
                  <a:rPr lang="en-US" sz="2400" dirty="0">
                    <a:solidFill>
                      <a:schemeClr val="tx1"/>
                    </a:solidFill>
                    <a:latin typeface="Lao MN" pitchFamily="2" charset="0"/>
                    <a:cs typeface="Lao MN" pitchFamily="2" charset="0"/>
                  </a:rPr>
                  <a:t>.</a:t>
                </a:r>
              </a:p>
              <a:p>
                <a:endParaRPr lang="en-US" sz="2500" dirty="0">
                  <a:solidFill>
                    <a:schemeClr val="tx1"/>
                  </a:solidFill>
                  <a:latin typeface="Lao MN" pitchFamily="2" charset="0"/>
                  <a:cs typeface="Lao MN" pitchFamily="2" charset="0"/>
                </a:endParaRPr>
              </a:p>
              <a:p>
                <a:r>
                  <a:rPr lang="en-US" sz="2400" dirty="0">
                    <a:solidFill>
                      <a:schemeClr val="tx1"/>
                    </a:solidFill>
                    <a:latin typeface="Century Schoolbook" panose="02040604050505020304"/>
                  </a:rPr>
                  <a:t>(</a:t>
                </a:r>
                <a:r>
                  <a:rPr lang="en-DE" sz="2400" b="1">
                    <a:solidFill>
                      <a:schemeClr val="tx1"/>
                    </a:solidFill>
                    <a:latin typeface="Century Schoolbook" panose="02040604050505020304"/>
                  </a:rPr>
                  <a:t>E</a:t>
                </a:r>
                <a:r>
                  <a:rPr lang="en-DE" sz="2400" i="1" baseline="-25000">
                    <a:solidFill>
                      <a:schemeClr val="tx1"/>
                    </a:solidFill>
                    <a:latin typeface="Century Schoolbook" panose="02040604050505020304"/>
                  </a:rPr>
                  <a:t>K</a:t>
                </a:r>
                <a:r>
                  <a:rPr lang="en-US" sz="2400" dirty="0">
                    <a:solidFill>
                      <a:schemeClr val="tx1"/>
                    </a:solidFill>
                    <a:latin typeface="Lao MN" pitchFamily="2" charset="0"/>
                    <a:cs typeface="Lao MN" pitchFamily="2" charset="0"/>
                  </a:rPr>
                  <a:t>, </a:t>
                </a:r>
                <a:r>
                  <a:rPr lang="en-US" sz="2400" b="1" dirty="0">
                    <a:solidFill>
                      <a:schemeClr val="tx1"/>
                    </a:solidFill>
                    <a:latin typeface="Century Schoolbook" panose="02040604050505020304"/>
                  </a:rPr>
                  <a:t>D</a:t>
                </a:r>
                <a:r>
                  <a:rPr lang="en-US" sz="2400" i="1" baseline="-25000" dirty="0">
                    <a:solidFill>
                      <a:schemeClr val="tx1"/>
                    </a:solidFill>
                    <a:latin typeface="Century Schoolbook" panose="02040604050505020304"/>
                  </a:rPr>
                  <a:t>K</a:t>
                </a:r>
                <a:r>
                  <a:rPr lang="en-US" sz="2400" dirty="0">
                    <a:solidFill>
                      <a:schemeClr val="tx1"/>
                    </a:solidFill>
                    <a:latin typeface="Lao MN" pitchFamily="2" charset="0"/>
                    <a:cs typeface="Lao MN" pitchFamily="2" charset="0"/>
                  </a:rPr>
                  <a:t>) is RPRP secure </a:t>
                </a:r>
                <a14:m>
                  <m:oMath xmlns:m="http://schemas.openxmlformats.org/officeDocument/2006/math">
                    <m:r>
                      <a:rPr lang="en-US" sz="2600" i="1" spc="10">
                        <a:solidFill>
                          <a:srgbClr val="000000"/>
                        </a:solidFill>
                        <a:latin typeface="Cambria Math" panose="02040503050406030204" pitchFamily="18" charset="0"/>
                        <a:ea typeface="Cambria Math" panose="02040503050406030204" pitchFamily="18" charset="0"/>
                      </a:rPr>
                      <m:t>⟹</m:t>
                    </m:r>
                  </m:oMath>
                </a14:m>
                <a:r>
                  <a:rPr lang="en-US" sz="2400" dirty="0">
                    <a:solidFill>
                      <a:schemeClr val="tx1"/>
                    </a:solidFill>
                    <a:latin typeface="Lao MN" pitchFamily="2" charset="0"/>
                    <a:cs typeface="Lao MN" pitchFamily="2" charset="0"/>
                  </a:rPr>
                  <a:t> </a:t>
                </a:r>
                <a:r>
                  <a:rPr lang="en-US" sz="2400" dirty="0" err="1">
                    <a:solidFill>
                      <a:schemeClr val="tx1"/>
                    </a:solidFill>
                    <a:latin typeface="Lao MN" pitchFamily="2" charset="0"/>
                    <a:cs typeface="Lao MN" pitchFamily="2" charset="0"/>
                  </a:rPr>
                  <a:t>EtD</a:t>
                </a:r>
                <a:r>
                  <a:rPr lang="en-US" sz="2400" dirty="0">
                    <a:solidFill>
                      <a:schemeClr val="tx1"/>
                    </a:solidFill>
                    <a:latin typeface="Lao MN" pitchFamily="2" charset="0"/>
                    <a:cs typeface="Lao MN" pitchFamily="2" charset="0"/>
                  </a:rPr>
                  <a:t> is a (standard) </a:t>
                </a:r>
                <a:r>
                  <a:rPr lang="en-US" sz="2400" b="1" dirty="0">
                    <a:solidFill>
                      <a:schemeClr val="tx1"/>
                    </a:solidFill>
                    <a:latin typeface="Lao MN" pitchFamily="2" charset="0"/>
                    <a:cs typeface="Lao MN" pitchFamily="2" charset="0"/>
                  </a:rPr>
                  <a:t>AEAD </a:t>
                </a:r>
                <a:r>
                  <a:rPr lang="en-US" sz="2400" dirty="0">
                    <a:solidFill>
                      <a:schemeClr val="tx1"/>
                    </a:solidFill>
                    <a:latin typeface="Lao MN" pitchFamily="2" charset="0"/>
                    <a:cs typeface="Lao MN" pitchFamily="2" charset="0"/>
                  </a:rPr>
                  <a:t>that is </a:t>
                </a:r>
                <a:r>
                  <a:rPr lang="en-US" sz="2400" b="1" dirty="0">
                    <a:solidFill>
                      <a:schemeClr val="tx1"/>
                    </a:solidFill>
                    <a:latin typeface="Lao MN" pitchFamily="2" charset="0"/>
                    <a:cs typeface="Lao MN" pitchFamily="2" charset="0"/>
                  </a:rPr>
                  <a:t>RUPAE </a:t>
                </a:r>
                <a:r>
                  <a:rPr lang="en-US" sz="2400" dirty="0">
                    <a:solidFill>
                      <a:schemeClr val="tx1"/>
                    </a:solidFill>
                    <a:latin typeface="Lao MN" pitchFamily="2" charset="0"/>
                    <a:cs typeface="Lao MN" pitchFamily="2" charset="0"/>
                  </a:rPr>
                  <a:t>secure</a:t>
                </a:r>
                <a:r>
                  <a:rPr lang="en-US" sz="2400" b="1" dirty="0">
                    <a:solidFill>
                      <a:schemeClr val="tx1"/>
                    </a:solidFill>
                    <a:latin typeface="Lao MN" pitchFamily="2" charset="0"/>
                    <a:cs typeface="Lao MN" pitchFamily="2" charset="0"/>
                  </a:rPr>
                  <a:t>.</a:t>
                </a:r>
              </a:p>
            </p:txBody>
          </p:sp>
        </mc:Choice>
        <mc:Fallback>
          <p:sp>
            <p:nvSpPr>
              <p:cNvPr id="248" name="Text Placeholder 3">
                <a:extLst>
                  <a:ext uri="{FF2B5EF4-FFF2-40B4-BE49-F238E27FC236}">
                    <a16:creationId xmlns:a16="http://schemas.microsoft.com/office/drawing/2014/main" id="{3CB549A6-A8CB-C34E-8606-7AAF09D38458}"/>
                  </a:ext>
                </a:extLst>
              </p:cNvPr>
              <p:cNvSpPr txBox="1">
                <a:spLocks noRot="1" noChangeAspect="1" noMove="1" noResize="1" noEditPoints="1" noAdjustHandles="1" noChangeArrowheads="1" noChangeShapeType="1" noTextEdit="1"/>
              </p:cNvSpPr>
              <p:nvPr/>
            </p:nvSpPr>
            <p:spPr>
              <a:xfrm>
                <a:off x="514200" y="3848056"/>
                <a:ext cx="11163600" cy="2491468"/>
              </a:xfrm>
              <a:prstGeom prst="rect">
                <a:avLst/>
              </a:prstGeom>
              <a:blipFill>
                <a:blip r:embed="rId8"/>
                <a:stretch>
                  <a:fillRect l="-682" t="-3030" r="-1364"/>
                </a:stretch>
              </a:blipFill>
            </p:spPr>
            <p:txBody>
              <a:bodyPr/>
              <a:lstStyle/>
              <a:p>
                <a:r>
                  <a:rPr lang="en-AE">
                    <a:noFill/>
                  </a:rPr>
                  <a:t> </a:t>
                </a:r>
              </a:p>
            </p:txBody>
          </p:sp>
        </mc:Fallback>
      </mc:AlternateContent>
      <p:sp>
        <p:nvSpPr>
          <p:cNvPr id="2" name="Slide Number Placeholder 1">
            <a:extLst>
              <a:ext uri="{FF2B5EF4-FFF2-40B4-BE49-F238E27FC236}">
                <a16:creationId xmlns:a16="http://schemas.microsoft.com/office/drawing/2014/main" id="{6AF0FE10-8D52-FA4A-84C8-E60EE816C69B}"/>
              </a:ext>
            </a:extLst>
          </p:cNvPr>
          <p:cNvSpPr>
            <a:spLocks noGrp="1"/>
          </p:cNvSpPr>
          <p:nvPr>
            <p:ph type="sldNum" sz="quarter" idx="4"/>
          </p:nvPr>
        </p:nvSpPr>
        <p:spPr/>
        <p:txBody>
          <a:bodyPr/>
          <a:lstStyle/>
          <a:p>
            <a:fld id="{6A0E18EB-4A2D-7A41-8DA5-124442C28A6C}" type="slidenum">
              <a:rPr lang="en-AE" smtClean="0"/>
              <a:t>15</a:t>
            </a:fld>
            <a:endParaRPr lang="en-AE"/>
          </a:p>
        </p:txBody>
      </p:sp>
    </p:spTree>
    <p:extLst>
      <p:ext uri="{BB962C8B-B14F-4D97-AF65-F5344CB8AC3E}">
        <p14:creationId xmlns:p14="http://schemas.microsoft.com/office/powerpoint/2010/main" val="74413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4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3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4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9"/>
                                        </p:tgtEl>
                                        <p:attrNameLst>
                                          <p:attrName>style.visibility</p:attrName>
                                        </p:attrNameLst>
                                      </p:cBhvr>
                                      <p:to>
                                        <p:strVal val="visible"/>
                                      </p:to>
                                    </p:set>
                                  </p:childTnLst>
                                </p:cTn>
                              </p:par>
                              <p:par>
                                <p:cTn id="45" presetID="1" presetClass="exit" presetSubtype="0" fill="hold" grpId="0" nodeType="withEffect">
                                  <p:stCondLst>
                                    <p:cond delay="0"/>
                                  </p:stCondLst>
                                  <p:childTnLst>
                                    <p:set>
                                      <p:cBhvr>
                                        <p:cTn id="46" dur="1" fill="hold">
                                          <p:stCondLst>
                                            <p:cond delay="0"/>
                                          </p:stCondLst>
                                        </p:cTn>
                                        <p:tgtEl>
                                          <p:spTgt spid="24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37" grpId="0"/>
      <p:bldP spid="239" grpId="0"/>
      <p:bldP spid="243" grpId="0" animBg="1"/>
      <p:bldP spid="244" grpId="0" animBg="1"/>
      <p:bldP spid="245" grpId="0"/>
      <p:bldP spid="245" grpId="1"/>
      <p:bldP spid="246" grpId="0"/>
      <p:bldP spid="2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C09CB0C-2801-CBB9-3690-B5ED328A15C3}"/>
              </a:ext>
            </a:extLst>
          </p:cNvPr>
          <p:cNvSpPr>
            <a:spLocks noGrp="1"/>
          </p:cNvSpPr>
          <p:nvPr>
            <p:ph type="ctrTitle"/>
          </p:nvPr>
        </p:nvSpPr>
        <p:spPr>
          <a:xfrm>
            <a:off x="523195" y="3135494"/>
            <a:ext cx="5572805" cy="444969"/>
          </a:xfrm>
        </p:spPr>
        <p:txBody>
          <a:bodyPr/>
          <a:lstStyle/>
          <a:p>
            <a:r>
              <a:rPr lang="en-US" sz="3200" b="0" dirty="0">
                <a:latin typeface="Lao MN" pitchFamily="2" charset="0"/>
                <a:cs typeface="Lao MN" pitchFamily="2" charset="0"/>
              </a:rPr>
              <a:t>Application to Tor: CGO</a:t>
            </a:r>
          </a:p>
        </p:txBody>
      </p:sp>
      <p:sp>
        <p:nvSpPr>
          <p:cNvPr id="2" name="Slide Number Placeholder 1">
            <a:extLst>
              <a:ext uri="{FF2B5EF4-FFF2-40B4-BE49-F238E27FC236}">
                <a16:creationId xmlns:a16="http://schemas.microsoft.com/office/drawing/2014/main" id="{A0028813-CB66-EC46-B61B-B17BC961CE5A}"/>
              </a:ext>
            </a:extLst>
          </p:cNvPr>
          <p:cNvSpPr>
            <a:spLocks noGrp="1"/>
          </p:cNvSpPr>
          <p:nvPr>
            <p:ph type="sldNum" sz="quarter" idx="4"/>
          </p:nvPr>
        </p:nvSpPr>
        <p:spPr/>
        <p:txBody>
          <a:bodyPr/>
          <a:lstStyle/>
          <a:p>
            <a:fld id="{6A0E18EB-4A2D-7A41-8DA5-124442C28A6C}" type="slidenum">
              <a:rPr lang="en-AE" smtClean="0"/>
              <a:t>16</a:t>
            </a:fld>
            <a:endParaRPr lang="en-AE"/>
          </a:p>
        </p:txBody>
      </p:sp>
    </p:spTree>
    <p:extLst>
      <p:ext uri="{BB962C8B-B14F-4D97-AF65-F5344CB8AC3E}">
        <p14:creationId xmlns:p14="http://schemas.microsoft.com/office/powerpoint/2010/main" val="2901385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Tor Overview</a:t>
            </a:r>
          </a:p>
        </p:txBody>
      </p:sp>
      <p:sp>
        <p:nvSpPr>
          <p:cNvPr id="2" name="Slide Number Placeholder 1">
            <a:extLst>
              <a:ext uri="{FF2B5EF4-FFF2-40B4-BE49-F238E27FC236}">
                <a16:creationId xmlns:a16="http://schemas.microsoft.com/office/drawing/2014/main" id="{B02DD2DD-C0D6-C849-9511-7317EFD6361D}"/>
              </a:ext>
            </a:extLst>
          </p:cNvPr>
          <p:cNvSpPr>
            <a:spLocks noGrp="1"/>
          </p:cNvSpPr>
          <p:nvPr>
            <p:ph type="sldNum" sz="quarter" idx="4"/>
          </p:nvPr>
        </p:nvSpPr>
        <p:spPr/>
        <p:txBody>
          <a:bodyPr/>
          <a:lstStyle/>
          <a:p>
            <a:fld id="{6A0E18EB-4A2D-7A41-8DA5-124442C28A6C}" type="slidenum">
              <a:rPr lang="en-AE" smtClean="0"/>
              <a:t>17</a:t>
            </a:fld>
            <a:endParaRPr lang="en-AE"/>
          </a:p>
        </p:txBody>
      </p:sp>
      <p:cxnSp>
        <p:nvCxnSpPr>
          <p:cNvPr id="3" name="Straight Connector 2">
            <a:extLst>
              <a:ext uri="{FF2B5EF4-FFF2-40B4-BE49-F238E27FC236}">
                <a16:creationId xmlns:a16="http://schemas.microsoft.com/office/drawing/2014/main" id="{5357470F-7C01-0B95-A1F9-F312BA2218FD}"/>
              </a:ext>
            </a:extLst>
          </p:cNvPr>
          <p:cNvCxnSpPr>
            <a:stCxn id="25" idx="5"/>
            <a:endCxn id="26" idx="1"/>
          </p:cNvCxnSpPr>
          <p:nvPr/>
        </p:nvCxnSpPr>
        <p:spPr>
          <a:xfrm flipH="1">
            <a:off x="7835902" y="2062670"/>
            <a:ext cx="748528" cy="100334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89F398F-D835-B35C-29F8-182F641B3654}"/>
              </a:ext>
            </a:extLst>
          </p:cNvPr>
          <p:cNvCxnSpPr>
            <a:stCxn id="26" idx="3"/>
            <a:endCxn id="27" idx="7"/>
          </p:cNvCxnSpPr>
          <p:nvPr/>
        </p:nvCxnSpPr>
        <p:spPr>
          <a:xfrm flipH="1" flipV="1">
            <a:off x="7067071" y="2606067"/>
            <a:ext cx="525785" cy="45994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E747797-FCD4-5CD4-26C9-B6C1AF518F17}"/>
              </a:ext>
            </a:extLst>
          </p:cNvPr>
          <p:cNvCxnSpPr>
            <a:stCxn id="29" idx="4"/>
            <a:endCxn id="26" idx="0"/>
          </p:cNvCxnSpPr>
          <p:nvPr/>
        </p:nvCxnSpPr>
        <p:spPr>
          <a:xfrm flipH="1" flipV="1">
            <a:off x="7886239" y="3187540"/>
            <a:ext cx="1141399" cy="17749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34A4902-B07C-7C23-EA23-B94031C23EFA}"/>
              </a:ext>
            </a:extLst>
          </p:cNvPr>
          <p:cNvGrpSpPr/>
          <p:nvPr/>
        </p:nvGrpSpPr>
        <p:grpSpPr>
          <a:xfrm>
            <a:off x="6878018" y="1666085"/>
            <a:ext cx="2334688" cy="3372569"/>
            <a:chOff x="6858478" y="1900673"/>
            <a:chExt cx="1945569" cy="2810472"/>
          </a:xfrm>
        </p:grpSpPr>
        <p:cxnSp>
          <p:nvCxnSpPr>
            <p:cNvPr id="8" name="Straight Connector 7">
              <a:extLst>
                <a:ext uri="{FF2B5EF4-FFF2-40B4-BE49-F238E27FC236}">
                  <a16:creationId xmlns:a16="http://schemas.microsoft.com/office/drawing/2014/main" id="{5D281E54-4A57-D649-A5AA-3FD74CDD16CD}"/>
                </a:ext>
              </a:extLst>
            </p:cNvPr>
            <p:cNvCxnSpPr>
              <a:stCxn id="31" idx="3"/>
              <a:endCxn id="26" idx="7"/>
            </p:cNvCxnSpPr>
            <p:nvPr/>
          </p:nvCxnSpPr>
          <p:spPr>
            <a:xfrm flipH="1" flipV="1">
              <a:off x="7656714" y="3269819"/>
              <a:ext cx="1046063" cy="105484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633A517-70C8-ABEC-A5FC-9646FB73C6AA}"/>
                </a:ext>
              </a:extLst>
            </p:cNvPr>
            <p:cNvCxnSpPr>
              <a:stCxn id="32" idx="7"/>
              <a:endCxn id="29" idx="3"/>
            </p:cNvCxnSpPr>
            <p:nvPr/>
          </p:nvCxnSpPr>
          <p:spPr>
            <a:xfrm>
              <a:off x="7770526" y="2001944"/>
              <a:ext cx="921246" cy="12132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29A82E-8162-504A-A4FF-0392203FA80F}"/>
                </a:ext>
              </a:extLst>
            </p:cNvPr>
            <p:cNvCxnSpPr>
              <a:stCxn id="31" idx="4"/>
              <a:endCxn id="33" idx="0"/>
            </p:cNvCxnSpPr>
            <p:nvPr/>
          </p:nvCxnSpPr>
          <p:spPr>
            <a:xfrm flipH="1" flipV="1">
              <a:off x="6900426" y="3913436"/>
              <a:ext cx="1760401" cy="51249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1010F18-5A25-5230-9ADC-E9A153C46517}"/>
                </a:ext>
              </a:extLst>
            </p:cNvPr>
            <p:cNvCxnSpPr>
              <a:stCxn id="32" idx="5"/>
              <a:endCxn id="27" idx="1"/>
            </p:cNvCxnSpPr>
            <p:nvPr/>
          </p:nvCxnSpPr>
          <p:spPr>
            <a:xfrm flipH="1">
              <a:off x="7016022" y="2001944"/>
              <a:ext cx="551962" cy="47950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DDEAFF-AD60-C6B3-3826-755C88BEC6CF}"/>
                </a:ext>
              </a:extLst>
            </p:cNvPr>
            <p:cNvCxnSpPr>
              <a:stCxn id="27" idx="0"/>
              <a:endCxn id="25" idx="4"/>
            </p:cNvCxnSpPr>
            <p:nvPr/>
          </p:nvCxnSpPr>
          <p:spPr>
            <a:xfrm flipV="1">
              <a:off x="7057971" y="2129891"/>
              <a:ext cx="1180568" cy="45283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FF37D0-BBAE-4A39-CCEC-CC1383BFDD04}"/>
                </a:ext>
              </a:extLst>
            </p:cNvPr>
            <p:cNvCxnSpPr>
              <a:stCxn id="30" idx="1"/>
              <a:endCxn id="29" idx="5"/>
            </p:cNvCxnSpPr>
            <p:nvPr/>
          </p:nvCxnSpPr>
          <p:spPr>
            <a:xfrm flipV="1">
              <a:off x="7728579" y="3417734"/>
              <a:ext cx="963195" cy="119213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889F6F3-DDE9-9C82-0D24-7411F51E61D6}"/>
                </a:ext>
              </a:extLst>
            </p:cNvPr>
            <p:cNvCxnSpPr>
              <a:stCxn id="33" idx="7"/>
              <a:endCxn id="30" idx="4"/>
            </p:cNvCxnSpPr>
            <p:nvPr/>
          </p:nvCxnSpPr>
          <p:spPr>
            <a:xfrm>
              <a:off x="6858478" y="4014707"/>
              <a:ext cx="625609" cy="69643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7AE157E-BD5A-04E4-4CA1-59FB64340808}"/>
                </a:ext>
              </a:extLst>
            </p:cNvPr>
            <p:cNvCxnSpPr>
              <a:stCxn id="26" idx="5"/>
              <a:endCxn id="33" idx="1"/>
            </p:cNvCxnSpPr>
            <p:nvPr/>
          </p:nvCxnSpPr>
          <p:spPr>
            <a:xfrm flipH="1">
              <a:off x="6858478" y="3269820"/>
              <a:ext cx="595697" cy="54234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A19E9AF-A8F3-E2C6-7344-09F5B8B4900F}"/>
                </a:ext>
              </a:extLst>
            </p:cNvPr>
            <p:cNvCxnSpPr>
              <a:stCxn id="27" idx="6"/>
              <a:endCxn id="30" idx="3"/>
            </p:cNvCxnSpPr>
            <p:nvPr/>
          </p:nvCxnSpPr>
          <p:spPr>
            <a:xfrm>
              <a:off x="6914754" y="2725938"/>
              <a:ext cx="611283" cy="188393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B39F3F0-5903-E2BA-7998-3D6ADFCDCBD4}"/>
                </a:ext>
              </a:extLst>
            </p:cNvPr>
            <p:cNvCxnSpPr>
              <a:stCxn id="30" idx="0"/>
              <a:endCxn id="31" idx="5"/>
            </p:cNvCxnSpPr>
            <p:nvPr/>
          </p:nvCxnSpPr>
          <p:spPr>
            <a:xfrm flipV="1">
              <a:off x="7770526" y="4527203"/>
              <a:ext cx="932250" cy="18394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A901F8-CA5C-36ED-D9BF-087017C08EE8}"/>
                </a:ext>
              </a:extLst>
            </p:cNvPr>
            <p:cNvCxnSpPr>
              <a:stCxn id="32" idx="6"/>
              <a:endCxn id="26" idx="2"/>
            </p:cNvCxnSpPr>
            <p:nvPr/>
          </p:nvCxnSpPr>
          <p:spPr>
            <a:xfrm flipH="1">
              <a:off x="7555444" y="2043892"/>
              <a:ext cx="113811" cy="98144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6FCA64-7FBF-2DDB-6BD1-639706183A93}"/>
                </a:ext>
              </a:extLst>
            </p:cNvPr>
            <p:cNvCxnSpPr>
              <a:stCxn id="30" idx="2"/>
              <a:endCxn id="26" idx="6"/>
            </p:cNvCxnSpPr>
            <p:nvPr/>
          </p:nvCxnSpPr>
          <p:spPr>
            <a:xfrm flipH="1" flipV="1">
              <a:off x="7555445" y="3311767"/>
              <a:ext cx="71862" cy="125615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74499F3-74E3-C4BB-6CCC-33566D864C7F}"/>
                </a:ext>
              </a:extLst>
            </p:cNvPr>
            <p:cNvCxnSpPr>
              <a:stCxn id="29" idx="6"/>
              <a:endCxn id="31" idx="2"/>
            </p:cNvCxnSpPr>
            <p:nvPr/>
          </p:nvCxnSpPr>
          <p:spPr>
            <a:xfrm>
              <a:off x="8793044" y="3459683"/>
              <a:ext cx="11003" cy="8230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020545-EC08-952C-0396-7E761A565AF7}"/>
                </a:ext>
              </a:extLst>
            </p:cNvPr>
            <p:cNvCxnSpPr>
              <a:stCxn id="25" idx="3"/>
              <a:endCxn id="32" idx="0"/>
            </p:cNvCxnSpPr>
            <p:nvPr/>
          </p:nvCxnSpPr>
          <p:spPr>
            <a:xfrm flipH="1" flipV="1">
              <a:off x="7812474" y="1900673"/>
              <a:ext cx="468011" cy="12794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4C12B420-5A51-32D7-C31B-BFD73A56BF6B}"/>
              </a:ext>
            </a:extLst>
          </p:cNvPr>
          <p:cNvCxnSpPr>
            <a:stCxn id="39" idx="7"/>
            <a:endCxn id="27" idx="4"/>
          </p:cNvCxnSpPr>
          <p:nvPr/>
        </p:nvCxnSpPr>
        <p:spPr>
          <a:xfrm flipV="1">
            <a:off x="6079178" y="2484544"/>
            <a:ext cx="694510" cy="2457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73E3B5B-1643-73CD-FB0F-364806782ABE}"/>
              </a:ext>
            </a:extLst>
          </p:cNvPr>
          <p:cNvCxnSpPr>
            <a:cxnSpLocks/>
            <a:stCxn id="36" idx="1"/>
            <a:endCxn id="25" idx="0"/>
          </p:cNvCxnSpPr>
          <p:nvPr/>
        </p:nvCxnSpPr>
        <p:spPr>
          <a:xfrm flipH="1" flipV="1">
            <a:off x="8877813" y="1941147"/>
            <a:ext cx="1109598" cy="684055"/>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AA3F57B-A969-AFDE-5FD5-B6D2CB09A806}"/>
              </a:ext>
            </a:extLst>
          </p:cNvPr>
          <p:cNvSpPr/>
          <p:nvPr/>
        </p:nvSpPr>
        <p:spPr>
          <a:xfrm rot="5400000">
            <a:off x="8534092" y="1769286"/>
            <a:ext cx="343721" cy="3437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EDB081F-7754-0A38-81AB-DD7553BF9A1D}"/>
              </a:ext>
            </a:extLst>
          </p:cNvPr>
          <p:cNvSpPr/>
          <p:nvPr/>
        </p:nvSpPr>
        <p:spPr>
          <a:xfrm rot="5400000">
            <a:off x="7542518" y="3015679"/>
            <a:ext cx="343721" cy="3437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28D1C38-66F9-AC26-437F-CC87A4846244}"/>
              </a:ext>
            </a:extLst>
          </p:cNvPr>
          <p:cNvSpPr/>
          <p:nvPr/>
        </p:nvSpPr>
        <p:spPr>
          <a:xfrm rot="5400000">
            <a:off x="6773687" y="2312683"/>
            <a:ext cx="343721" cy="3437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BB590B63-F332-6403-C6C0-113226D314A8}"/>
              </a:ext>
            </a:extLst>
          </p:cNvPr>
          <p:cNvGrpSpPr/>
          <p:nvPr/>
        </p:nvGrpSpPr>
        <p:grpSpPr>
          <a:xfrm>
            <a:off x="4514249" y="1494222"/>
            <a:ext cx="6968690" cy="4458826"/>
            <a:chOff x="4807985" y="1731464"/>
            <a:chExt cx="5807241" cy="3715688"/>
          </a:xfrm>
        </p:grpSpPr>
        <p:sp>
          <p:nvSpPr>
            <p:cNvPr id="29" name="Oval 28">
              <a:extLst>
                <a:ext uri="{FF2B5EF4-FFF2-40B4-BE49-F238E27FC236}">
                  <a16:creationId xmlns:a16="http://schemas.microsoft.com/office/drawing/2014/main" id="{4639BD49-82F9-D600-A91C-A5FCD3AA1667}"/>
                </a:ext>
              </a:extLst>
            </p:cNvPr>
            <p:cNvSpPr/>
            <p:nvPr/>
          </p:nvSpPr>
          <p:spPr>
            <a:xfrm rot="5400000">
              <a:off x="8569143" y="3147256"/>
              <a:ext cx="286439" cy="28643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E83C70F-8F15-FE30-AF0E-67AA19F89B40}"/>
                </a:ext>
              </a:extLst>
            </p:cNvPr>
            <p:cNvSpPr/>
            <p:nvPr/>
          </p:nvSpPr>
          <p:spPr>
            <a:xfrm rot="5400000">
              <a:off x="7403404" y="4541938"/>
              <a:ext cx="286439" cy="28643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B0E0D11-DBC3-CB66-CA0D-E6282C0B5704}"/>
                </a:ext>
              </a:extLst>
            </p:cNvPr>
            <p:cNvSpPr/>
            <p:nvPr/>
          </p:nvSpPr>
          <p:spPr>
            <a:xfrm rot="5400000">
              <a:off x="8580146" y="4256726"/>
              <a:ext cx="286439" cy="28643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1B37B0A-4D24-FBC2-BF8E-A4F2EC67A538}"/>
                </a:ext>
              </a:extLst>
            </p:cNvPr>
            <p:cNvSpPr/>
            <p:nvPr/>
          </p:nvSpPr>
          <p:spPr>
            <a:xfrm rot="5400000">
              <a:off x="7445352" y="1731464"/>
              <a:ext cx="286439" cy="28643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E214CBB-4999-1374-678C-EE6DD4E5BED2}"/>
                </a:ext>
              </a:extLst>
            </p:cNvPr>
            <p:cNvSpPr/>
            <p:nvPr/>
          </p:nvSpPr>
          <p:spPr>
            <a:xfrm rot="5400000">
              <a:off x="6533302" y="3744228"/>
              <a:ext cx="286439" cy="28643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5202EAE-A89C-83C4-E24C-D47D011A4323}"/>
                </a:ext>
              </a:extLst>
            </p:cNvPr>
            <p:cNvSpPr txBox="1"/>
            <p:nvPr/>
          </p:nvSpPr>
          <p:spPr>
            <a:xfrm>
              <a:off x="4807985" y="5139375"/>
              <a:ext cx="5807241" cy="307777"/>
            </a:xfrm>
            <a:prstGeom prst="rect">
              <a:avLst/>
            </a:prstGeom>
            <a:noFill/>
          </p:spPr>
          <p:txBody>
            <a:bodyPr wrap="square" rtlCol="0">
              <a:spAutoFit/>
            </a:bodyPr>
            <a:lstStyle/>
            <a:p>
              <a:pPr algn="ctr"/>
              <a:r>
                <a:rPr lang="en-US" dirty="0"/>
                <a:t>Tor network composed of Onion Routers</a:t>
              </a:r>
            </a:p>
          </p:txBody>
        </p:sp>
      </p:grpSp>
      <p:grpSp>
        <p:nvGrpSpPr>
          <p:cNvPr id="35" name="Group 34">
            <a:extLst>
              <a:ext uri="{FF2B5EF4-FFF2-40B4-BE49-F238E27FC236}">
                <a16:creationId xmlns:a16="http://schemas.microsoft.com/office/drawing/2014/main" id="{91FFB267-E79B-C958-64E2-EB7D471D72DC}"/>
              </a:ext>
            </a:extLst>
          </p:cNvPr>
          <p:cNvGrpSpPr/>
          <p:nvPr/>
        </p:nvGrpSpPr>
        <p:grpSpPr>
          <a:xfrm>
            <a:off x="9937073" y="2475395"/>
            <a:ext cx="1619660" cy="443193"/>
            <a:chOff x="9646722" y="3165634"/>
            <a:chExt cx="1349719" cy="369332"/>
          </a:xfrm>
        </p:grpSpPr>
        <p:sp>
          <p:nvSpPr>
            <p:cNvPr id="36" name="Oval 35">
              <a:extLst>
                <a:ext uri="{FF2B5EF4-FFF2-40B4-BE49-F238E27FC236}">
                  <a16:creationId xmlns:a16="http://schemas.microsoft.com/office/drawing/2014/main" id="{4D813C14-19DE-C7C4-E37B-16316B738BC9}"/>
                </a:ext>
              </a:extLst>
            </p:cNvPr>
            <p:cNvSpPr/>
            <p:nvPr/>
          </p:nvSpPr>
          <p:spPr>
            <a:xfrm>
              <a:off x="9646722" y="3248527"/>
              <a:ext cx="286439" cy="286439"/>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9764E52-56E7-4342-FE59-200512CB6B17}"/>
                </a:ext>
              </a:extLst>
            </p:cNvPr>
            <p:cNvSpPr txBox="1"/>
            <p:nvPr/>
          </p:nvSpPr>
          <p:spPr>
            <a:xfrm>
              <a:off x="9966992" y="3165634"/>
              <a:ext cx="1029449" cy="369332"/>
            </a:xfrm>
            <a:prstGeom prst="rect">
              <a:avLst/>
            </a:prstGeom>
            <a:noFill/>
          </p:spPr>
          <p:txBody>
            <a:bodyPr wrap="none" rtlCol="0">
              <a:spAutoFit/>
            </a:bodyPr>
            <a:lstStyle/>
            <a:p>
              <a:r>
                <a:rPr lang="en-US" dirty="0" err="1"/>
                <a:t>xyz.com</a:t>
              </a:r>
              <a:endParaRPr lang="en-US" dirty="0"/>
            </a:p>
          </p:txBody>
        </p:sp>
      </p:grpSp>
      <p:grpSp>
        <p:nvGrpSpPr>
          <p:cNvPr id="38" name="Group 37">
            <a:extLst>
              <a:ext uri="{FF2B5EF4-FFF2-40B4-BE49-F238E27FC236}">
                <a16:creationId xmlns:a16="http://schemas.microsoft.com/office/drawing/2014/main" id="{42E66744-48B2-37CA-166A-1E7BB84A2322}"/>
              </a:ext>
            </a:extLst>
          </p:cNvPr>
          <p:cNvGrpSpPr/>
          <p:nvPr/>
        </p:nvGrpSpPr>
        <p:grpSpPr>
          <a:xfrm>
            <a:off x="4423849" y="2310107"/>
            <a:ext cx="1820120" cy="713575"/>
            <a:chOff x="4417740" y="2528151"/>
            <a:chExt cx="1516762" cy="594649"/>
          </a:xfrm>
        </p:grpSpPr>
        <p:sp>
          <p:nvSpPr>
            <p:cNvPr id="39" name="Oval 38">
              <a:extLst>
                <a:ext uri="{FF2B5EF4-FFF2-40B4-BE49-F238E27FC236}">
                  <a16:creationId xmlns:a16="http://schemas.microsoft.com/office/drawing/2014/main" id="{D7D85D4E-4945-7BA4-C2C1-15B3D85D554C}"/>
                </a:ext>
              </a:extLst>
            </p:cNvPr>
            <p:cNvSpPr/>
            <p:nvPr/>
          </p:nvSpPr>
          <p:spPr>
            <a:xfrm>
              <a:off x="5552686" y="2836361"/>
              <a:ext cx="286439" cy="28643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66D11E1F-ED86-0C23-D71B-599979E530E4}"/>
                </a:ext>
              </a:extLst>
            </p:cNvPr>
            <p:cNvSpPr txBox="1"/>
            <p:nvPr/>
          </p:nvSpPr>
          <p:spPr>
            <a:xfrm>
              <a:off x="4417740" y="2528151"/>
              <a:ext cx="1516762" cy="369332"/>
            </a:xfrm>
            <a:prstGeom prst="rect">
              <a:avLst/>
            </a:prstGeom>
            <a:noFill/>
          </p:spPr>
          <p:txBody>
            <a:bodyPr wrap="none" rtlCol="0">
              <a:spAutoFit/>
            </a:bodyPr>
            <a:lstStyle/>
            <a:p>
              <a:r>
                <a:rPr lang="en-US" dirty="0"/>
                <a:t>Onion Proxy</a:t>
              </a:r>
            </a:p>
          </p:txBody>
        </p:sp>
      </p:grpSp>
      <p:sp>
        <p:nvSpPr>
          <p:cNvPr id="41" name="Content Placeholder 2">
            <a:extLst>
              <a:ext uri="{FF2B5EF4-FFF2-40B4-BE49-F238E27FC236}">
                <a16:creationId xmlns:a16="http://schemas.microsoft.com/office/drawing/2014/main" id="{C3C973BE-DF2F-F718-368A-031D61E369D9}"/>
              </a:ext>
            </a:extLst>
          </p:cNvPr>
          <p:cNvSpPr txBox="1">
            <a:spLocks/>
          </p:cNvSpPr>
          <p:nvPr/>
        </p:nvSpPr>
        <p:spPr>
          <a:xfrm>
            <a:off x="504633" y="1467424"/>
            <a:ext cx="3423424" cy="4880458"/>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000" b="1" u="sng" dirty="0">
                <a:latin typeface="Lao MN" pitchFamily="2" charset="0"/>
                <a:cs typeface="Lao MN" pitchFamily="2" charset="0"/>
              </a:rPr>
              <a:t>Four components:</a:t>
            </a:r>
          </a:p>
          <a:p>
            <a:pPr marL="0" indent="0">
              <a:lnSpc>
                <a:spcPct val="150000"/>
              </a:lnSpc>
              <a:buFont typeface="Arial" panose="020B0604020202020204" pitchFamily="34" charset="0"/>
              <a:buNone/>
            </a:pPr>
            <a:r>
              <a:rPr lang="en-US" sz="2000" b="1" u="sng" dirty="0">
                <a:latin typeface="Lao MN" pitchFamily="2" charset="0"/>
                <a:cs typeface="Lao MN" pitchFamily="2" charset="0"/>
              </a:rPr>
              <a:t> </a:t>
            </a:r>
            <a:endParaRPr lang="en-US" sz="800" b="1" u="sng" dirty="0">
              <a:latin typeface="Lao MN" pitchFamily="2" charset="0"/>
              <a:cs typeface="Lao MN" pitchFamily="2" charset="0"/>
            </a:endParaRPr>
          </a:p>
          <a:p>
            <a:pPr>
              <a:lnSpc>
                <a:spcPct val="150000"/>
              </a:lnSpc>
            </a:pPr>
            <a:r>
              <a:rPr lang="en-US" sz="2000" dirty="0">
                <a:latin typeface="Lao MN" pitchFamily="2" charset="0"/>
                <a:cs typeface="Lao MN" pitchFamily="2" charset="0"/>
              </a:rPr>
              <a:t>Link protocol (TLS)</a:t>
            </a:r>
          </a:p>
          <a:p>
            <a:pPr>
              <a:lnSpc>
                <a:spcPct val="150000"/>
              </a:lnSpc>
            </a:pPr>
            <a:endParaRPr lang="en-US" sz="800" dirty="0">
              <a:latin typeface="Lao MN" pitchFamily="2" charset="0"/>
              <a:cs typeface="Lao MN" pitchFamily="2" charset="0"/>
            </a:endParaRPr>
          </a:p>
          <a:p>
            <a:pPr>
              <a:lnSpc>
                <a:spcPct val="150000"/>
              </a:lnSpc>
            </a:pPr>
            <a:r>
              <a:rPr lang="en-US" sz="2000" dirty="0">
                <a:latin typeface="Lao MN" pitchFamily="2" charset="0"/>
                <a:cs typeface="Lao MN" pitchFamily="2" charset="0"/>
              </a:rPr>
              <a:t>Circuit Extend protocol</a:t>
            </a:r>
          </a:p>
          <a:p>
            <a:pPr>
              <a:lnSpc>
                <a:spcPct val="150000"/>
              </a:lnSpc>
            </a:pPr>
            <a:endParaRPr lang="en-US" sz="800" dirty="0">
              <a:latin typeface="Lao MN" pitchFamily="2" charset="0"/>
              <a:cs typeface="Lao MN" pitchFamily="2" charset="0"/>
            </a:endParaRPr>
          </a:p>
          <a:p>
            <a:pPr>
              <a:lnSpc>
                <a:spcPct val="150000"/>
              </a:lnSpc>
            </a:pPr>
            <a:r>
              <a:rPr lang="en-US" sz="2000" dirty="0">
                <a:latin typeface="Lao MN" pitchFamily="2" charset="0"/>
                <a:cs typeface="Lao MN" pitchFamily="2" charset="0"/>
              </a:rPr>
              <a:t>Relay protocol</a:t>
            </a:r>
          </a:p>
          <a:p>
            <a:pPr>
              <a:lnSpc>
                <a:spcPct val="150000"/>
              </a:lnSpc>
            </a:pPr>
            <a:endParaRPr lang="en-US" sz="800" dirty="0">
              <a:latin typeface="Lao MN" pitchFamily="2" charset="0"/>
              <a:cs typeface="Lao MN" pitchFamily="2" charset="0"/>
            </a:endParaRPr>
          </a:p>
          <a:p>
            <a:pPr>
              <a:lnSpc>
                <a:spcPct val="150000"/>
              </a:lnSpc>
            </a:pPr>
            <a:r>
              <a:rPr lang="en-US" sz="2000" dirty="0">
                <a:latin typeface="Lao MN" pitchFamily="2" charset="0"/>
                <a:cs typeface="Lao MN" pitchFamily="2" charset="0"/>
              </a:rPr>
              <a:t>Stream protocol</a:t>
            </a:r>
          </a:p>
        </p:txBody>
      </p:sp>
      <p:grpSp>
        <p:nvGrpSpPr>
          <p:cNvPr id="42" name="Group 41">
            <a:extLst>
              <a:ext uri="{FF2B5EF4-FFF2-40B4-BE49-F238E27FC236}">
                <a16:creationId xmlns:a16="http://schemas.microsoft.com/office/drawing/2014/main" id="{6F9272C8-25AF-6358-F46F-2FD51FEF8B72}"/>
              </a:ext>
            </a:extLst>
          </p:cNvPr>
          <p:cNvGrpSpPr/>
          <p:nvPr/>
        </p:nvGrpSpPr>
        <p:grpSpPr>
          <a:xfrm>
            <a:off x="5216012" y="2613616"/>
            <a:ext cx="1856163" cy="724626"/>
            <a:chOff x="5204785" y="2839863"/>
            <a:chExt cx="1546802" cy="603859"/>
          </a:xfrm>
        </p:grpSpPr>
        <p:sp>
          <p:nvSpPr>
            <p:cNvPr id="43" name="TextBox 42">
              <a:extLst>
                <a:ext uri="{FF2B5EF4-FFF2-40B4-BE49-F238E27FC236}">
                  <a16:creationId xmlns:a16="http://schemas.microsoft.com/office/drawing/2014/main" id="{F45953CA-4CA7-0DD1-82A7-EB30DFF9B4C7}"/>
                </a:ext>
              </a:extLst>
            </p:cNvPr>
            <p:cNvSpPr txBox="1"/>
            <p:nvPr/>
          </p:nvSpPr>
          <p:spPr>
            <a:xfrm>
              <a:off x="5204785" y="3166723"/>
              <a:ext cx="389850" cy="276999"/>
            </a:xfrm>
            <a:prstGeom prst="rect">
              <a:avLst/>
            </a:prstGeom>
            <a:noFill/>
          </p:spPr>
          <p:txBody>
            <a:bodyPr wrap="none" rtlCol="0">
              <a:spAutoFit/>
            </a:bodyPr>
            <a:lstStyle/>
            <a:p>
              <a:r>
                <a:rPr lang="en-US" sz="1200" dirty="0"/>
                <a:t>K1</a:t>
              </a:r>
            </a:p>
          </p:txBody>
        </p:sp>
        <p:sp>
          <p:nvSpPr>
            <p:cNvPr id="44" name="TextBox 43">
              <a:extLst>
                <a:ext uri="{FF2B5EF4-FFF2-40B4-BE49-F238E27FC236}">
                  <a16:creationId xmlns:a16="http://schemas.microsoft.com/office/drawing/2014/main" id="{12268CC9-5E4E-E8D4-B3C8-5C96C6AC9E8E}"/>
                </a:ext>
              </a:extLst>
            </p:cNvPr>
            <p:cNvSpPr txBox="1"/>
            <p:nvPr/>
          </p:nvSpPr>
          <p:spPr>
            <a:xfrm>
              <a:off x="6361737" y="2839863"/>
              <a:ext cx="389850" cy="276999"/>
            </a:xfrm>
            <a:prstGeom prst="rect">
              <a:avLst/>
            </a:prstGeom>
            <a:noFill/>
          </p:spPr>
          <p:txBody>
            <a:bodyPr wrap="none" rtlCol="0">
              <a:spAutoFit/>
            </a:bodyPr>
            <a:lstStyle/>
            <a:p>
              <a:r>
                <a:rPr lang="en-US" sz="1200" dirty="0"/>
                <a:t>K1</a:t>
              </a:r>
            </a:p>
          </p:txBody>
        </p:sp>
      </p:grpSp>
      <p:grpSp>
        <p:nvGrpSpPr>
          <p:cNvPr id="45" name="Group 44">
            <a:extLst>
              <a:ext uri="{FF2B5EF4-FFF2-40B4-BE49-F238E27FC236}">
                <a16:creationId xmlns:a16="http://schemas.microsoft.com/office/drawing/2014/main" id="{9F696E6F-1642-96DB-D570-A14C5A3457B2}"/>
              </a:ext>
            </a:extLst>
          </p:cNvPr>
          <p:cNvGrpSpPr/>
          <p:nvPr/>
        </p:nvGrpSpPr>
        <p:grpSpPr>
          <a:xfrm>
            <a:off x="5474756" y="3004448"/>
            <a:ext cx="2225213" cy="381685"/>
            <a:chOff x="5469778" y="3228329"/>
            <a:chExt cx="1854342" cy="318066"/>
          </a:xfrm>
        </p:grpSpPr>
        <p:sp>
          <p:nvSpPr>
            <p:cNvPr id="46" name="TextBox 45">
              <a:extLst>
                <a:ext uri="{FF2B5EF4-FFF2-40B4-BE49-F238E27FC236}">
                  <a16:creationId xmlns:a16="http://schemas.microsoft.com/office/drawing/2014/main" id="{6E4377FE-74F6-3AB5-EC38-1BA91A75C283}"/>
                </a:ext>
              </a:extLst>
            </p:cNvPr>
            <p:cNvSpPr txBox="1"/>
            <p:nvPr/>
          </p:nvSpPr>
          <p:spPr>
            <a:xfrm>
              <a:off x="5469778" y="3228329"/>
              <a:ext cx="389850" cy="276999"/>
            </a:xfrm>
            <a:prstGeom prst="rect">
              <a:avLst/>
            </a:prstGeom>
            <a:noFill/>
          </p:spPr>
          <p:txBody>
            <a:bodyPr wrap="none" rtlCol="0">
              <a:spAutoFit/>
            </a:bodyPr>
            <a:lstStyle/>
            <a:p>
              <a:r>
                <a:rPr lang="en-US" sz="1200" dirty="0"/>
                <a:t>K2</a:t>
              </a:r>
            </a:p>
          </p:txBody>
        </p:sp>
        <p:sp>
          <p:nvSpPr>
            <p:cNvPr id="47" name="TextBox 46">
              <a:extLst>
                <a:ext uri="{FF2B5EF4-FFF2-40B4-BE49-F238E27FC236}">
                  <a16:creationId xmlns:a16="http://schemas.microsoft.com/office/drawing/2014/main" id="{2DEF9A4D-E68E-1993-9BB7-25AB34E5A502}"/>
                </a:ext>
              </a:extLst>
            </p:cNvPr>
            <p:cNvSpPr txBox="1"/>
            <p:nvPr/>
          </p:nvSpPr>
          <p:spPr>
            <a:xfrm>
              <a:off x="6934270" y="3269396"/>
              <a:ext cx="389850" cy="276999"/>
            </a:xfrm>
            <a:prstGeom prst="rect">
              <a:avLst/>
            </a:prstGeom>
            <a:noFill/>
          </p:spPr>
          <p:txBody>
            <a:bodyPr wrap="none" rtlCol="0">
              <a:spAutoFit/>
            </a:bodyPr>
            <a:lstStyle/>
            <a:p>
              <a:r>
                <a:rPr lang="en-US" sz="1200" dirty="0"/>
                <a:t>K2</a:t>
              </a:r>
            </a:p>
          </p:txBody>
        </p:sp>
      </p:grpSp>
      <p:grpSp>
        <p:nvGrpSpPr>
          <p:cNvPr id="48" name="Group 47">
            <a:extLst>
              <a:ext uri="{FF2B5EF4-FFF2-40B4-BE49-F238E27FC236}">
                <a16:creationId xmlns:a16="http://schemas.microsoft.com/office/drawing/2014/main" id="{73436894-0D1E-8739-E2E9-6F6454EC6016}"/>
              </a:ext>
            </a:extLst>
          </p:cNvPr>
          <p:cNvGrpSpPr/>
          <p:nvPr/>
        </p:nvGrpSpPr>
        <p:grpSpPr>
          <a:xfrm>
            <a:off x="5764738" y="2112983"/>
            <a:ext cx="3234910" cy="1233479"/>
            <a:chOff x="5761568" y="2341862"/>
            <a:chExt cx="2695762" cy="1027904"/>
          </a:xfrm>
        </p:grpSpPr>
        <p:sp>
          <p:nvSpPr>
            <p:cNvPr id="49" name="TextBox 48">
              <a:extLst>
                <a:ext uri="{FF2B5EF4-FFF2-40B4-BE49-F238E27FC236}">
                  <a16:creationId xmlns:a16="http://schemas.microsoft.com/office/drawing/2014/main" id="{016A1B61-FEC0-C069-E296-662E40842219}"/>
                </a:ext>
              </a:extLst>
            </p:cNvPr>
            <p:cNvSpPr txBox="1"/>
            <p:nvPr/>
          </p:nvSpPr>
          <p:spPr>
            <a:xfrm>
              <a:off x="5761568" y="3092767"/>
              <a:ext cx="389850" cy="276999"/>
            </a:xfrm>
            <a:prstGeom prst="rect">
              <a:avLst/>
            </a:prstGeom>
            <a:noFill/>
          </p:spPr>
          <p:txBody>
            <a:bodyPr wrap="none" rtlCol="0">
              <a:spAutoFit/>
            </a:bodyPr>
            <a:lstStyle/>
            <a:p>
              <a:r>
                <a:rPr lang="en-US" sz="1200" dirty="0"/>
                <a:t>K3</a:t>
              </a:r>
            </a:p>
          </p:txBody>
        </p:sp>
        <p:sp>
          <p:nvSpPr>
            <p:cNvPr id="50" name="TextBox 49">
              <a:extLst>
                <a:ext uri="{FF2B5EF4-FFF2-40B4-BE49-F238E27FC236}">
                  <a16:creationId xmlns:a16="http://schemas.microsoft.com/office/drawing/2014/main" id="{7E70767A-D876-2B53-D6A2-D57179DC4018}"/>
                </a:ext>
              </a:extLst>
            </p:cNvPr>
            <p:cNvSpPr txBox="1"/>
            <p:nvPr/>
          </p:nvSpPr>
          <p:spPr>
            <a:xfrm>
              <a:off x="8067480" y="2341862"/>
              <a:ext cx="389850" cy="276999"/>
            </a:xfrm>
            <a:prstGeom prst="rect">
              <a:avLst/>
            </a:prstGeom>
            <a:noFill/>
          </p:spPr>
          <p:txBody>
            <a:bodyPr wrap="none" rtlCol="0">
              <a:spAutoFit/>
            </a:bodyPr>
            <a:lstStyle/>
            <a:p>
              <a:r>
                <a:rPr lang="en-US" sz="1200" dirty="0"/>
                <a:t>K3</a:t>
              </a:r>
            </a:p>
          </p:txBody>
        </p:sp>
      </p:grpSp>
      <p:sp>
        <p:nvSpPr>
          <p:cNvPr id="51" name="Rounded Rectangle 50">
            <a:extLst>
              <a:ext uri="{FF2B5EF4-FFF2-40B4-BE49-F238E27FC236}">
                <a16:creationId xmlns:a16="http://schemas.microsoft.com/office/drawing/2014/main" id="{55092378-BBB7-863E-EE2D-B2357840A78D}"/>
              </a:ext>
            </a:extLst>
          </p:cNvPr>
          <p:cNvSpPr/>
          <p:nvPr/>
        </p:nvSpPr>
        <p:spPr>
          <a:xfrm>
            <a:off x="504633" y="5341672"/>
            <a:ext cx="2476556" cy="44108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a:extLst>
              <a:ext uri="{FF2B5EF4-FFF2-40B4-BE49-F238E27FC236}">
                <a16:creationId xmlns:a16="http://schemas.microsoft.com/office/drawing/2014/main" id="{BF03D057-F6EC-3066-FB53-4C9287E0003C}"/>
              </a:ext>
            </a:extLst>
          </p:cNvPr>
          <p:cNvSpPr/>
          <p:nvPr/>
        </p:nvSpPr>
        <p:spPr>
          <a:xfrm>
            <a:off x="523645" y="4478587"/>
            <a:ext cx="2228912" cy="44108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47D73908-997F-54EA-3A77-581E3086A239}"/>
              </a:ext>
            </a:extLst>
          </p:cNvPr>
          <p:cNvSpPr/>
          <p:nvPr/>
        </p:nvSpPr>
        <p:spPr>
          <a:xfrm>
            <a:off x="512513" y="3589627"/>
            <a:ext cx="3407664" cy="44108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D82E30C4-CC80-EC4F-DDA7-C1A88CE54A1E}"/>
              </a:ext>
            </a:extLst>
          </p:cNvPr>
          <p:cNvSpPr/>
          <p:nvPr/>
        </p:nvSpPr>
        <p:spPr>
          <a:xfrm>
            <a:off x="504633" y="2696991"/>
            <a:ext cx="2893346" cy="44108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21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27"/>
                                        </p:tgtEl>
                                        <p:attrNameLst>
                                          <p:attrName>fillcolor</p:attrName>
                                        </p:attrNameLst>
                                      </p:cBhvr>
                                      <p:to>
                                        <a:srgbClr val="A8D7FF"/>
                                      </p:to>
                                    </p:animClr>
                                    <p:set>
                                      <p:cBhvr>
                                        <p:cTn id="47" dur="500" fill="hold"/>
                                        <p:tgtEl>
                                          <p:spTgt spid="27"/>
                                        </p:tgtEl>
                                        <p:attrNameLst>
                                          <p:attrName>fill.type</p:attrName>
                                        </p:attrNameLst>
                                      </p:cBhvr>
                                      <p:to>
                                        <p:strVal val="solid"/>
                                      </p:to>
                                    </p:set>
                                    <p:set>
                                      <p:cBhvr>
                                        <p:cTn id="48" dur="500" fill="hold"/>
                                        <p:tgtEl>
                                          <p:spTgt spid="27"/>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500" fill="hold"/>
                                        <p:tgtEl>
                                          <p:spTgt spid="26"/>
                                        </p:tgtEl>
                                        <p:attrNameLst>
                                          <p:attrName>fillcolor</p:attrName>
                                        </p:attrNameLst>
                                      </p:cBhvr>
                                      <p:to>
                                        <a:srgbClr val="A8D7FF"/>
                                      </p:to>
                                    </p:animClr>
                                    <p:set>
                                      <p:cBhvr>
                                        <p:cTn id="51" dur="500" fill="hold"/>
                                        <p:tgtEl>
                                          <p:spTgt spid="26"/>
                                        </p:tgtEl>
                                        <p:attrNameLst>
                                          <p:attrName>fill.type</p:attrName>
                                        </p:attrNameLst>
                                      </p:cBhvr>
                                      <p:to>
                                        <p:strVal val="solid"/>
                                      </p:to>
                                    </p:set>
                                    <p:set>
                                      <p:cBhvr>
                                        <p:cTn id="52" dur="500" fill="hold"/>
                                        <p:tgtEl>
                                          <p:spTgt spid="26"/>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500" fill="hold"/>
                                        <p:tgtEl>
                                          <p:spTgt spid="25"/>
                                        </p:tgtEl>
                                        <p:attrNameLst>
                                          <p:attrName>fillcolor</p:attrName>
                                        </p:attrNameLst>
                                      </p:cBhvr>
                                      <p:to>
                                        <a:srgbClr val="A8D7FF"/>
                                      </p:to>
                                    </p:animClr>
                                    <p:set>
                                      <p:cBhvr>
                                        <p:cTn id="55" dur="500" fill="hold"/>
                                        <p:tgtEl>
                                          <p:spTgt spid="25"/>
                                        </p:tgtEl>
                                        <p:attrNameLst>
                                          <p:attrName>fill.type</p:attrName>
                                        </p:attrNameLst>
                                      </p:cBhvr>
                                      <p:to>
                                        <p:strVal val="solid"/>
                                      </p:to>
                                    </p:set>
                                    <p:set>
                                      <p:cBhvr>
                                        <p:cTn id="56" dur="500" fill="hold"/>
                                        <p:tgtEl>
                                          <p:spTgt spid="25"/>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1">
                                            <p:txEl>
                                              <p:pRg st="4" end="4"/>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54"/>
                                        </p:tgtEl>
                                        <p:attrNameLst>
                                          <p:attrName>style.visibility</p:attrName>
                                        </p:attrNameLst>
                                      </p:cBhvr>
                                      <p:to>
                                        <p:strVal val="hidden"/>
                                      </p:to>
                                    </p:set>
                                  </p:childTnLst>
                                </p:cTn>
                              </p:par>
                              <p:par>
                                <p:cTn id="69" presetID="1" presetClass="emph" presetSubtype="2" fill="hold" nodeType="withEffect">
                                  <p:stCondLst>
                                    <p:cond delay="0"/>
                                  </p:stCondLst>
                                  <p:childTnLst>
                                    <p:animClr clrSpc="rgb" dir="cw">
                                      <p:cBhvr>
                                        <p:cTn id="70" dur="500" fill="hold"/>
                                        <p:tgtEl>
                                          <p:spTgt spid="23"/>
                                        </p:tgtEl>
                                        <p:attrNameLst>
                                          <p:attrName>fillcolor</p:attrName>
                                        </p:attrNameLst>
                                      </p:cBhvr>
                                      <p:to>
                                        <a:srgbClr val="3DAAD6"/>
                                      </p:to>
                                    </p:animClr>
                                    <p:set>
                                      <p:cBhvr>
                                        <p:cTn id="71" dur="500" fill="hold"/>
                                        <p:tgtEl>
                                          <p:spTgt spid="23"/>
                                        </p:tgtEl>
                                        <p:attrNameLst>
                                          <p:attrName>fill.type</p:attrName>
                                        </p:attrNameLst>
                                      </p:cBhvr>
                                      <p:to>
                                        <p:strVal val="solid"/>
                                      </p:to>
                                    </p:set>
                                    <p:set>
                                      <p:cBhvr>
                                        <p:cTn id="72" dur="500" fill="hold"/>
                                        <p:tgtEl>
                                          <p:spTgt spid="23"/>
                                        </p:tgtEl>
                                        <p:attrNameLst>
                                          <p:attrName>fill.on</p:attrName>
                                        </p:attrNameLst>
                                      </p:cBhvr>
                                      <p:to>
                                        <p:strVal val="true"/>
                                      </p:to>
                                    </p:set>
                                  </p:childTnLst>
                                  <p:subTnLst>
                                    <p:animClr clrSpc="rgb" dir="cw">
                                      <p:cBhvr override="childStyle">
                                        <p:cTn dur="1" fill="hold" display="0" masterRel="nextClick" afterEffect="1"/>
                                        <p:tgtEl>
                                          <p:spTgt spid="23"/>
                                        </p:tgtEl>
                                        <p:attrNameLst>
                                          <p:attrName>ppt_c</p:attrName>
                                        </p:attrNameLst>
                                      </p:cBhvr>
                                      <p:to>
                                        <a:srgbClr val="3DAAD6"/>
                                      </p:to>
                                    </p:animClr>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mph" presetSubtype="2" fill="hold" nodeType="withEffect">
                                  <p:stCondLst>
                                    <p:cond delay="0"/>
                                  </p:stCondLst>
                                  <p:childTnLst>
                                    <p:animClr clrSpc="rgb" dir="cw">
                                      <p:cBhvr>
                                        <p:cTn id="78" dur="2000" fill="hold"/>
                                        <p:tgtEl>
                                          <p:spTgt spid="4"/>
                                        </p:tgtEl>
                                        <p:attrNameLst>
                                          <p:attrName>fillcolor</p:attrName>
                                        </p:attrNameLst>
                                      </p:cBhvr>
                                      <p:to>
                                        <a:srgbClr val="3DAAD6"/>
                                      </p:to>
                                    </p:animClr>
                                    <p:set>
                                      <p:cBhvr>
                                        <p:cTn id="79" dur="2000" fill="hold"/>
                                        <p:tgtEl>
                                          <p:spTgt spid="4"/>
                                        </p:tgtEl>
                                        <p:attrNameLst>
                                          <p:attrName>fill.type</p:attrName>
                                        </p:attrNameLst>
                                      </p:cBhvr>
                                      <p:to>
                                        <p:strVal val="solid"/>
                                      </p:to>
                                    </p:set>
                                    <p:set>
                                      <p:cBhvr>
                                        <p:cTn id="80" dur="2000" fill="hold"/>
                                        <p:tgtEl>
                                          <p:spTgt spid="4"/>
                                        </p:tgtEl>
                                        <p:attrNameLst>
                                          <p:attrName>fill.on</p:attrName>
                                        </p:attrNameLst>
                                      </p:cBhvr>
                                      <p:to>
                                        <p:strVal val="true"/>
                                      </p:to>
                                    </p:set>
                                  </p:childTnLst>
                                  <p:subTnLst>
                                    <p:animClr clrSpc="rgb" dir="cw">
                                      <p:cBhvr override="childStyle">
                                        <p:cTn dur="1" fill="hold" display="0" masterRel="nextClick" afterEffect="1"/>
                                        <p:tgtEl>
                                          <p:spTgt spid="4"/>
                                        </p:tgtEl>
                                        <p:attrNameLst>
                                          <p:attrName>ppt_c</p:attrName>
                                        </p:attrNameLst>
                                      </p:cBhvr>
                                      <p:to>
                                        <a:srgbClr val="3DAAD6"/>
                                      </p:to>
                                    </p:animClr>
                                  </p:sub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par>
                                <p:cTn id="85" presetID="1" presetClass="emph" presetSubtype="2" fill="hold" nodeType="withEffect">
                                  <p:stCondLst>
                                    <p:cond delay="0"/>
                                  </p:stCondLst>
                                  <p:childTnLst>
                                    <p:animClr clrSpc="rgb" dir="cw">
                                      <p:cBhvr>
                                        <p:cTn id="86" dur="500" fill="hold"/>
                                        <p:tgtEl>
                                          <p:spTgt spid="3"/>
                                        </p:tgtEl>
                                        <p:attrNameLst>
                                          <p:attrName>fillcolor</p:attrName>
                                        </p:attrNameLst>
                                      </p:cBhvr>
                                      <p:to>
                                        <a:srgbClr val="3DAAD6"/>
                                      </p:to>
                                    </p:animClr>
                                    <p:set>
                                      <p:cBhvr>
                                        <p:cTn id="87" dur="500" fill="hold"/>
                                        <p:tgtEl>
                                          <p:spTgt spid="3"/>
                                        </p:tgtEl>
                                        <p:attrNameLst>
                                          <p:attrName>fill.type</p:attrName>
                                        </p:attrNameLst>
                                      </p:cBhvr>
                                      <p:to>
                                        <p:strVal val="solid"/>
                                      </p:to>
                                    </p:set>
                                    <p:set>
                                      <p:cBhvr>
                                        <p:cTn id="88" dur="500" fill="hold"/>
                                        <p:tgtEl>
                                          <p:spTgt spid="3"/>
                                        </p:tgtEl>
                                        <p:attrNameLst>
                                          <p:attrName>fill.on</p:attrName>
                                        </p:attrNameLst>
                                      </p:cBhvr>
                                      <p:to>
                                        <p:strVal val="true"/>
                                      </p:to>
                                    </p:set>
                                  </p:childTnLst>
                                  <p:subTnLst>
                                    <p:animClr clrSpc="rgb" dir="cw">
                                      <p:cBhvr override="childStyle">
                                        <p:cTn dur="1" fill="hold" display="0" masterRel="nextClick" afterEffect="1"/>
                                        <p:tgtEl>
                                          <p:spTgt spid="3"/>
                                        </p:tgtEl>
                                        <p:attrNameLst>
                                          <p:attrName>ppt_c</p:attrName>
                                        </p:attrNameLst>
                                      </p:cBhvr>
                                      <p:to>
                                        <a:srgbClr val="3DAAD6"/>
                                      </p:to>
                                    </p:animClr>
                                  </p:sub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53"/>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41">
                                            <p:txEl>
                                              <p:pRg st="6" end="6"/>
                                            </p:txEl>
                                          </p:spTgt>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1">
                                            <p:txEl>
                                              <p:pRg st="8" end="8"/>
                                            </p:tx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childTnLst>
                                </p:cTn>
                              </p:par>
                              <p:par>
                                <p:cTn id="107" presetID="1" presetClass="exit" presetSubtype="0" fill="hold" grpId="1" nodeType="withEffect">
                                  <p:stCondLst>
                                    <p:cond delay="0"/>
                                  </p:stCondLst>
                                  <p:childTnLst>
                                    <p:set>
                                      <p:cBhvr>
                                        <p:cTn id="108" dur="1" fill="hold">
                                          <p:stCondLst>
                                            <p:cond delay="0"/>
                                          </p:stCondLst>
                                        </p:cTn>
                                        <p:tgtEl>
                                          <p:spTgt spid="5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51"/>
                                        </p:tgtEl>
                                        <p:attrNameLst>
                                          <p:attrName>style.visibility</p:attrName>
                                        </p:attrNameLst>
                                      </p:cBhvr>
                                      <p:to>
                                        <p:strVal val="hidden"/>
                                      </p:to>
                                    </p:set>
                                  </p:childTnLst>
                                </p:cTn>
                              </p:par>
                              <p:par>
                                <p:cTn id="117" presetID="3" presetClass="emph" presetSubtype="2" fill="hold" nodeType="withEffect">
                                  <p:stCondLst>
                                    <p:cond delay="0"/>
                                  </p:stCondLst>
                                  <p:childTnLst>
                                    <p:animClr clrSpc="rgb" dir="cw">
                                      <p:cBhvr override="childStyle">
                                        <p:cTn id="118" dur="500" fill="hold"/>
                                        <p:tgtEl>
                                          <p:spTgt spid="41">
                                            <p:txEl>
                                              <p:pRg st="8" end="8"/>
                                            </p:txEl>
                                          </p:spTgt>
                                        </p:tgtEl>
                                        <p:attrNameLst>
                                          <p:attrName>style.color</p:attrName>
                                        </p:attrNameLst>
                                      </p:cBhvr>
                                      <p:to>
                                        <a:schemeClr val="bg2"/>
                                      </p:to>
                                    </p:animClr>
                                  </p:childTnLst>
                                </p:cTn>
                              </p:par>
                              <p:par>
                                <p:cTn id="119" presetID="3" presetClass="emph" presetSubtype="2" fill="hold" nodeType="withEffect">
                                  <p:stCondLst>
                                    <p:cond delay="0"/>
                                  </p:stCondLst>
                                  <p:childTnLst>
                                    <p:animClr clrSpc="rgb" dir="cw">
                                      <p:cBhvr override="childStyle">
                                        <p:cTn id="120" dur="500" fill="hold"/>
                                        <p:tgtEl>
                                          <p:spTgt spid="41">
                                            <p:txEl>
                                              <p:pRg st="4" end="4"/>
                                            </p:txEl>
                                          </p:spTgt>
                                        </p:tgtEl>
                                        <p:attrNameLst>
                                          <p:attrName>style.color</p:attrName>
                                        </p:attrNameLst>
                                      </p:cBhvr>
                                      <p:to>
                                        <a:schemeClr val="bg2"/>
                                      </p:to>
                                    </p:animClr>
                                  </p:childTnLst>
                                </p:cTn>
                              </p:par>
                              <p:par>
                                <p:cTn id="121" presetID="3" presetClass="emph" presetSubtype="2" fill="hold" nodeType="withEffect">
                                  <p:stCondLst>
                                    <p:cond delay="0"/>
                                  </p:stCondLst>
                                  <p:childTnLst>
                                    <p:animClr clrSpc="rgb" dir="cw">
                                      <p:cBhvr override="childStyle">
                                        <p:cTn id="122" dur="500" fill="hold"/>
                                        <p:tgtEl>
                                          <p:spTgt spid="41">
                                            <p:txEl>
                                              <p:pRg st="2" end="2"/>
                                            </p:txEl>
                                          </p:spTgt>
                                        </p:tgtEl>
                                        <p:attrNameLst>
                                          <p:attrName>style.color</p:attrName>
                                        </p:attrNameLst>
                                      </p:cBhvr>
                                      <p:to>
                                        <a:schemeClr val="bg2"/>
                                      </p:to>
                                    </p:animClr>
                                  </p:childTnLst>
                                </p:cTn>
                              </p:par>
                              <p:par>
                                <p:cTn id="123" presetID="3" presetClass="emph" presetSubtype="2" fill="hold" nodeType="withEffect">
                                  <p:stCondLst>
                                    <p:cond delay="0"/>
                                  </p:stCondLst>
                                  <p:childTnLst>
                                    <p:animClr clrSpc="rgb" dir="cw">
                                      <p:cBhvr override="childStyle">
                                        <p:cTn id="124" dur="500" fill="hold"/>
                                        <p:tgtEl>
                                          <p:spTgt spid="41">
                                            <p:txEl>
                                              <p:pRg st="0" end="0"/>
                                            </p:txEl>
                                          </p:spTgt>
                                        </p:tgtEl>
                                        <p:attrNameLst>
                                          <p:attrName>style.color</p:attrName>
                                        </p:attrNameLst>
                                      </p:cBhvr>
                                      <p:to>
                                        <a:schemeClr val="bg2"/>
                                      </p:to>
                                    </p:animClr>
                                  </p:childTnLst>
                                </p:cTn>
                              </p:par>
                              <p:par>
                                <p:cTn id="125" presetID="3" presetClass="emph" presetSubtype="2" fill="hold" nodeType="withEffect">
                                  <p:stCondLst>
                                    <p:cond delay="0"/>
                                  </p:stCondLst>
                                  <p:childTnLst>
                                    <p:animClr clrSpc="rgb" dir="cw">
                                      <p:cBhvr override="childStyle">
                                        <p:cTn id="126" dur="500" fill="hold"/>
                                        <p:tgtEl>
                                          <p:spTgt spid="41">
                                            <p:txEl>
                                              <p:pRg st="1" end="1"/>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51" grpId="0" animBg="1"/>
      <p:bldP spid="51" grpId="1" animBg="1"/>
      <p:bldP spid="52" grpId="0" animBg="1"/>
      <p:bldP spid="52" grpId="1" animBg="1"/>
      <p:bldP spid="53" grpId="0" animBg="1"/>
      <p:bldP spid="53" grpId="1" animBg="1"/>
      <p:bldP spid="54" grpId="0" animBg="1"/>
      <p:bldP spid="5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Relay Cell Format and Processing</a:t>
            </a:r>
          </a:p>
        </p:txBody>
      </p:sp>
      <p:sp>
        <p:nvSpPr>
          <p:cNvPr id="2" name="Slide Number Placeholder 1">
            <a:extLst>
              <a:ext uri="{FF2B5EF4-FFF2-40B4-BE49-F238E27FC236}">
                <a16:creationId xmlns:a16="http://schemas.microsoft.com/office/drawing/2014/main" id="{B02DD2DD-C0D6-C849-9511-7317EFD6361D}"/>
              </a:ext>
            </a:extLst>
          </p:cNvPr>
          <p:cNvSpPr>
            <a:spLocks noGrp="1"/>
          </p:cNvSpPr>
          <p:nvPr>
            <p:ph type="sldNum" sz="quarter" idx="4"/>
          </p:nvPr>
        </p:nvSpPr>
        <p:spPr>
          <a:xfrm>
            <a:off x="11277601" y="6031970"/>
            <a:ext cx="398462" cy="148167"/>
          </a:xfrm>
        </p:spPr>
        <p:txBody>
          <a:bodyPr/>
          <a:lstStyle/>
          <a:p>
            <a:fld id="{6A0E18EB-4A2D-7A41-8DA5-124442C28A6C}" type="slidenum">
              <a:rPr lang="en-AE" smtClean="0"/>
              <a:t>18</a:t>
            </a:fld>
            <a:endParaRPr lang="en-AE"/>
          </a:p>
        </p:txBody>
      </p:sp>
      <p:sp>
        <p:nvSpPr>
          <p:cNvPr id="5" name="Content Placeholder 2">
            <a:extLst>
              <a:ext uri="{FF2B5EF4-FFF2-40B4-BE49-F238E27FC236}">
                <a16:creationId xmlns:a16="http://schemas.microsoft.com/office/drawing/2014/main" id="{B972636B-4CA2-F74C-C9D3-8F19C179EB62}"/>
              </a:ext>
            </a:extLst>
          </p:cNvPr>
          <p:cNvSpPr txBox="1">
            <a:spLocks/>
          </p:cNvSpPr>
          <p:nvPr/>
        </p:nvSpPr>
        <p:spPr>
          <a:xfrm>
            <a:off x="643890" y="1421377"/>
            <a:ext cx="4347728" cy="4911161"/>
          </a:xfr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sz="2600" dirty="0">
                <a:latin typeface="Lao MN" pitchFamily="2" charset="0"/>
                <a:cs typeface="Lao MN" pitchFamily="2" charset="0"/>
              </a:rPr>
              <a:t>Cells are 514 bytes (v4+)</a:t>
            </a:r>
          </a:p>
          <a:p>
            <a:pPr>
              <a:lnSpc>
                <a:spcPct val="200000"/>
              </a:lnSpc>
            </a:pPr>
            <a:r>
              <a:rPr lang="en-US" sz="2600" b="1" dirty="0" err="1">
                <a:latin typeface="Lao MN" pitchFamily="2" charset="0"/>
                <a:cs typeface="Lao MN" pitchFamily="2" charset="0"/>
              </a:rPr>
              <a:t>CircID</a:t>
            </a:r>
            <a:r>
              <a:rPr lang="en-US" sz="2600" dirty="0">
                <a:latin typeface="Lao MN" pitchFamily="2" charset="0"/>
                <a:cs typeface="Lao MN" pitchFamily="2" charset="0"/>
              </a:rPr>
              <a:t>: Circuit Identifier</a:t>
            </a:r>
          </a:p>
          <a:p>
            <a:pPr>
              <a:lnSpc>
                <a:spcPct val="200000"/>
              </a:lnSpc>
            </a:pPr>
            <a:r>
              <a:rPr lang="en-US" sz="2600" b="1" dirty="0">
                <a:latin typeface="Lao MN" pitchFamily="2" charset="0"/>
                <a:cs typeface="Lao MN" pitchFamily="2" charset="0"/>
              </a:rPr>
              <a:t>CMD</a:t>
            </a:r>
            <a:r>
              <a:rPr lang="en-US" sz="2600" dirty="0">
                <a:latin typeface="Lao MN" pitchFamily="2" charset="0"/>
                <a:cs typeface="Lao MN" pitchFamily="2" charset="0"/>
              </a:rPr>
              <a:t>: Cell type - RELAY (3) or RELAY_EARLY (9)</a:t>
            </a:r>
          </a:p>
          <a:p>
            <a:pPr>
              <a:lnSpc>
                <a:spcPct val="200000"/>
              </a:lnSpc>
            </a:pPr>
            <a:r>
              <a:rPr lang="en-US" sz="2600" b="1" dirty="0">
                <a:latin typeface="Lao MN" pitchFamily="2" charset="0"/>
                <a:cs typeface="Lao MN" pitchFamily="2" charset="0"/>
              </a:rPr>
              <a:t>Rx</a:t>
            </a:r>
            <a:r>
              <a:rPr lang="en-US" sz="2600" dirty="0">
                <a:latin typeface="Lao MN" pitchFamily="2" charset="0"/>
                <a:cs typeface="Lao MN" pitchFamily="2" charset="0"/>
              </a:rPr>
              <a:t>: </a:t>
            </a:r>
            <a:r>
              <a:rPr lang="en-US" sz="2600" dirty="0" err="1">
                <a:latin typeface="Lao MN" pitchFamily="2" charset="0"/>
                <a:cs typeface="Lao MN" pitchFamily="2" charset="0"/>
              </a:rPr>
              <a:t>Recognised</a:t>
            </a:r>
            <a:r>
              <a:rPr lang="en-US" sz="2600" dirty="0">
                <a:latin typeface="Lao MN" pitchFamily="2" charset="0"/>
                <a:cs typeface="Lao MN" pitchFamily="2" charset="0"/>
              </a:rPr>
              <a:t> field (0x0000)</a:t>
            </a:r>
          </a:p>
          <a:p>
            <a:pPr>
              <a:lnSpc>
                <a:spcPct val="200000"/>
              </a:lnSpc>
            </a:pPr>
            <a:r>
              <a:rPr lang="en-US" sz="2600" b="1" dirty="0">
                <a:latin typeface="Lao MN" pitchFamily="2" charset="0"/>
                <a:cs typeface="Lao MN" pitchFamily="2" charset="0"/>
              </a:rPr>
              <a:t>Digest</a:t>
            </a:r>
            <a:r>
              <a:rPr lang="en-US" sz="2600" dirty="0">
                <a:latin typeface="Lao MN" pitchFamily="2" charset="0"/>
                <a:cs typeface="Lao MN" pitchFamily="2" charset="0"/>
              </a:rPr>
              <a:t>: seeded running hash (truncated SHA-1)</a:t>
            </a:r>
          </a:p>
          <a:p>
            <a:endParaRPr lang="en-US" sz="2000" dirty="0"/>
          </a:p>
          <a:p>
            <a:endParaRPr lang="en-US" dirty="0"/>
          </a:p>
        </p:txBody>
      </p:sp>
      <p:grpSp>
        <p:nvGrpSpPr>
          <p:cNvPr id="6" name="Group 5">
            <a:extLst>
              <a:ext uri="{FF2B5EF4-FFF2-40B4-BE49-F238E27FC236}">
                <a16:creationId xmlns:a16="http://schemas.microsoft.com/office/drawing/2014/main" id="{A0D4A69A-FA0F-0A8B-3480-6494502BCB71}"/>
              </a:ext>
            </a:extLst>
          </p:cNvPr>
          <p:cNvGrpSpPr/>
          <p:nvPr/>
        </p:nvGrpSpPr>
        <p:grpSpPr>
          <a:xfrm>
            <a:off x="5229087" y="1462831"/>
            <a:ext cx="5638798" cy="735392"/>
            <a:chOff x="5076687" y="1626343"/>
            <a:chExt cx="5638798" cy="735392"/>
          </a:xfrm>
        </p:grpSpPr>
        <p:sp>
          <p:nvSpPr>
            <p:cNvPr id="8" name="Rectangle 7">
              <a:extLst>
                <a:ext uri="{FF2B5EF4-FFF2-40B4-BE49-F238E27FC236}">
                  <a16:creationId xmlns:a16="http://schemas.microsoft.com/office/drawing/2014/main" id="{FBB8DEC4-97CF-FD29-E68C-6A1BC8C115A1}"/>
                </a:ext>
              </a:extLst>
            </p:cNvPr>
            <p:cNvSpPr/>
            <p:nvPr/>
          </p:nvSpPr>
          <p:spPr>
            <a:xfrm>
              <a:off x="5850016" y="1955335"/>
              <a:ext cx="674471" cy="406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CMD</a:t>
              </a:r>
            </a:p>
          </p:txBody>
        </p:sp>
        <p:sp>
          <p:nvSpPr>
            <p:cNvPr id="9" name="Rectangle 8">
              <a:extLst>
                <a:ext uri="{FF2B5EF4-FFF2-40B4-BE49-F238E27FC236}">
                  <a16:creationId xmlns:a16="http://schemas.microsoft.com/office/drawing/2014/main" id="{8F5FB670-BAB1-C57C-76D0-DCBA584AC929}"/>
                </a:ext>
              </a:extLst>
            </p:cNvPr>
            <p:cNvSpPr/>
            <p:nvPr/>
          </p:nvSpPr>
          <p:spPr>
            <a:xfrm>
              <a:off x="5076687" y="1955335"/>
              <a:ext cx="774059" cy="406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CircID</a:t>
              </a:r>
              <a:endParaRPr lang="en-US" sz="1400" dirty="0">
                <a:solidFill>
                  <a:schemeClr val="tx1"/>
                </a:solidFill>
              </a:endParaRPr>
            </a:p>
          </p:txBody>
        </p:sp>
        <p:sp>
          <p:nvSpPr>
            <p:cNvPr id="10" name="Rectangle 9">
              <a:extLst>
                <a:ext uri="{FF2B5EF4-FFF2-40B4-BE49-F238E27FC236}">
                  <a16:creationId xmlns:a16="http://schemas.microsoft.com/office/drawing/2014/main" id="{83295043-1AD6-A2A4-8662-CD03878649F7}"/>
                </a:ext>
              </a:extLst>
            </p:cNvPr>
            <p:cNvSpPr/>
            <p:nvPr/>
          </p:nvSpPr>
          <p:spPr>
            <a:xfrm>
              <a:off x="6524486" y="1955335"/>
              <a:ext cx="4190999" cy="406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Cell Payload</a:t>
              </a:r>
            </a:p>
          </p:txBody>
        </p:sp>
        <p:sp>
          <p:nvSpPr>
            <p:cNvPr id="12" name="TextBox 11">
              <a:extLst>
                <a:ext uri="{FF2B5EF4-FFF2-40B4-BE49-F238E27FC236}">
                  <a16:creationId xmlns:a16="http://schemas.microsoft.com/office/drawing/2014/main" id="{789C13FC-4D64-C7C9-B0C3-D5142F0CBF15}"/>
                </a:ext>
              </a:extLst>
            </p:cNvPr>
            <p:cNvSpPr txBox="1"/>
            <p:nvPr/>
          </p:nvSpPr>
          <p:spPr>
            <a:xfrm>
              <a:off x="5338773" y="1626344"/>
              <a:ext cx="249885" cy="276999"/>
            </a:xfrm>
            <a:prstGeom prst="rect">
              <a:avLst/>
            </a:prstGeom>
            <a:noFill/>
          </p:spPr>
          <p:txBody>
            <a:bodyPr wrap="square" rtlCol="0">
              <a:spAutoFit/>
            </a:bodyPr>
            <a:lstStyle/>
            <a:p>
              <a:r>
                <a:rPr lang="en-US" sz="1200" dirty="0"/>
                <a:t>4</a:t>
              </a:r>
            </a:p>
          </p:txBody>
        </p:sp>
        <p:sp>
          <p:nvSpPr>
            <p:cNvPr id="13" name="TextBox 12">
              <a:extLst>
                <a:ext uri="{FF2B5EF4-FFF2-40B4-BE49-F238E27FC236}">
                  <a16:creationId xmlns:a16="http://schemas.microsoft.com/office/drawing/2014/main" id="{BF8FD19A-478E-6164-A5BD-2B9D494C0B9F}"/>
                </a:ext>
              </a:extLst>
            </p:cNvPr>
            <p:cNvSpPr txBox="1"/>
            <p:nvPr/>
          </p:nvSpPr>
          <p:spPr>
            <a:xfrm>
              <a:off x="6062308" y="1626343"/>
              <a:ext cx="249885" cy="276999"/>
            </a:xfrm>
            <a:prstGeom prst="rect">
              <a:avLst/>
            </a:prstGeom>
            <a:noFill/>
          </p:spPr>
          <p:txBody>
            <a:bodyPr wrap="square" rtlCol="0">
              <a:spAutoFit/>
            </a:bodyPr>
            <a:lstStyle/>
            <a:p>
              <a:r>
                <a:rPr lang="en-US" sz="1200" dirty="0"/>
                <a:t>1</a:t>
              </a:r>
            </a:p>
          </p:txBody>
        </p:sp>
        <p:sp>
          <p:nvSpPr>
            <p:cNvPr id="14" name="TextBox 13">
              <a:extLst>
                <a:ext uri="{FF2B5EF4-FFF2-40B4-BE49-F238E27FC236}">
                  <a16:creationId xmlns:a16="http://schemas.microsoft.com/office/drawing/2014/main" id="{9CCF010A-61D9-7E4E-E321-ACE59124BFEC}"/>
                </a:ext>
              </a:extLst>
            </p:cNvPr>
            <p:cNvSpPr txBox="1"/>
            <p:nvPr/>
          </p:nvSpPr>
          <p:spPr>
            <a:xfrm>
              <a:off x="8405781" y="1640325"/>
              <a:ext cx="437603" cy="276999"/>
            </a:xfrm>
            <a:prstGeom prst="rect">
              <a:avLst/>
            </a:prstGeom>
            <a:noFill/>
          </p:spPr>
          <p:txBody>
            <a:bodyPr wrap="square" rtlCol="0">
              <a:spAutoFit/>
            </a:bodyPr>
            <a:lstStyle/>
            <a:p>
              <a:r>
                <a:rPr lang="en-US" sz="1200"/>
                <a:t>509</a:t>
              </a:r>
              <a:endParaRPr lang="en-US" sz="1200" dirty="0"/>
            </a:p>
          </p:txBody>
        </p:sp>
      </p:grpSp>
      <p:grpSp>
        <p:nvGrpSpPr>
          <p:cNvPr id="15" name="Group 14">
            <a:extLst>
              <a:ext uri="{FF2B5EF4-FFF2-40B4-BE49-F238E27FC236}">
                <a16:creationId xmlns:a16="http://schemas.microsoft.com/office/drawing/2014/main" id="{7C11F523-1042-9E04-0350-BCA2DBCD20DF}"/>
              </a:ext>
            </a:extLst>
          </p:cNvPr>
          <p:cNvGrpSpPr/>
          <p:nvPr/>
        </p:nvGrpSpPr>
        <p:grpSpPr>
          <a:xfrm>
            <a:off x="6676886" y="3114526"/>
            <a:ext cx="4190999" cy="741595"/>
            <a:chOff x="6524486" y="3278038"/>
            <a:chExt cx="4190999" cy="741595"/>
          </a:xfrm>
        </p:grpSpPr>
        <p:sp>
          <p:nvSpPr>
            <p:cNvPr id="16" name="Hexagon 15">
              <a:extLst>
                <a:ext uri="{FF2B5EF4-FFF2-40B4-BE49-F238E27FC236}">
                  <a16:creationId xmlns:a16="http://schemas.microsoft.com/office/drawing/2014/main" id="{8D864CB1-4C85-8640-785A-847777F3E1BB}"/>
                </a:ext>
              </a:extLst>
            </p:cNvPr>
            <p:cNvSpPr/>
            <p:nvPr/>
          </p:nvSpPr>
          <p:spPr>
            <a:xfrm>
              <a:off x="7348110" y="3696905"/>
              <a:ext cx="2543750" cy="322728"/>
            </a:xfrm>
            <a:prstGeom prst="hexagon">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AES-CTR (K3)</a:t>
              </a:r>
            </a:p>
          </p:txBody>
        </p:sp>
        <p:grpSp>
          <p:nvGrpSpPr>
            <p:cNvPr id="17" name="Group 16">
              <a:extLst>
                <a:ext uri="{FF2B5EF4-FFF2-40B4-BE49-F238E27FC236}">
                  <a16:creationId xmlns:a16="http://schemas.microsoft.com/office/drawing/2014/main" id="{AC30447D-2936-8448-4F40-1B5B52411286}"/>
                </a:ext>
              </a:extLst>
            </p:cNvPr>
            <p:cNvGrpSpPr/>
            <p:nvPr/>
          </p:nvGrpSpPr>
          <p:grpSpPr>
            <a:xfrm>
              <a:off x="6524486" y="3278038"/>
              <a:ext cx="4190999" cy="41407"/>
              <a:chOff x="6524486" y="3278038"/>
              <a:chExt cx="4190999" cy="41407"/>
            </a:xfrm>
          </p:grpSpPr>
          <p:cxnSp>
            <p:nvCxnSpPr>
              <p:cNvPr id="21" name="Straight Connector 20">
                <a:extLst>
                  <a:ext uri="{FF2B5EF4-FFF2-40B4-BE49-F238E27FC236}">
                    <a16:creationId xmlns:a16="http://schemas.microsoft.com/office/drawing/2014/main" id="{51F5A1B2-7F3B-2117-6F56-D53F4BE7683E}"/>
                  </a:ext>
                </a:extLst>
              </p:cNvPr>
              <p:cNvCxnSpPr/>
              <p:nvPr/>
            </p:nvCxnSpPr>
            <p:spPr>
              <a:xfrm>
                <a:off x="6524486" y="3316192"/>
                <a:ext cx="41909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CBB1C3-764C-02ED-F87A-E57EDD4F8519}"/>
                  </a:ext>
                </a:extLst>
              </p:cNvPr>
              <p:cNvCxnSpPr/>
              <p:nvPr/>
            </p:nvCxnSpPr>
            <p:spPr>
              <a:xfrm>
                <a:off x="6524486" y="3278038"/>
                <a:ext cx="0" cy="41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FF9E6D9-2C43-1BD4-4E66-A474537D76FE}"/>
                  </a:ext>
                </a:extLst>
              </p:cNvPr>
              <p:cNvCxnSpPr/>
              <p:nvPr/>
            </p:nvCxnSpPr>
            <p:spPr>
              <a:xfrm>
                <a:off x="10715485" y="3278038"/>
                <a:ext cx="0" cy="3815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C33267F-0D3C-C1E5-385D-78BB63B9E704}"/>
                </a:ext>
              </a:extLst>
            </p:cNvPr>
            <p:cNvGrpSpPr/>
            <p:nvPr/>
          </p:nvGrpSpPr>
          <p:grpSpPr>
            <a:xfrm>
              <a:off x="8594586" y="3316192"/>
              <a:ext cx="0" cy="374883"/>
              <a:chOff x="8594586" y="3316192"/>
              <a:chExt cx="0" cy="374883"/>
            </a:xfrm>
          </p:grpSpPr>
          <p:cxnSp>
            <p:nvCxnSpPr>
              <p:cNvPr id="19" name="Straight Arrow Connector 18">
                <a:extLst>
                  <a:ext uri="{FF2B5EF4-FFF2-40B4-BE49-F238E27FC236}">
                    <a16:creationId xmlns:a16="http://schemas.microsoft.com/office/drawing/2014/main" id="{E27C0211-3092-B83F-2301-57B919853C6B}"/>
                  </a:ext>
                </a:extLst>
              </p:cNvPr>
              <p:cNvCxnSpPr/>
              <p:nvPr/>
            </p:nvCxnSpPr>
            <p:spPr>
              <a:xfrm>
                <a:off x="8594586" y="3316192"/>
                <a:ext cx="0" cy="236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3040312-F5AC-0B78-4525-E95D0916672B}"/>
                  </a:ext>
                </a:extLst>
              </p:cNvPr>
              <p:cNvCxnSpPr/>
              <p:nvPr/>
            </p:nvCxnSpPr>
            <p:spPr>
              <a:xfrm>
                <a:off x="8594586" y="3500203"/>
                <a:ext cx="0" cy="190872"/>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id="{021C4FC4-9EC7-31DB-4346-5477E0AE9E04}"/>
              </a:ext>
            </a:extLst>
          </p:cNvPr>
          <p:cNvGrpSpPr/>
          <p:nvPr/>
        </p:nvGrpSpPr>
        <p:grpSpPr>
          <a:xfrm>
            <a:off x="5229087" y="5139573"/>
            <a:ext cx="5638798" cy="877052"/>
            <a:chOff x="5076687" y="5303085"/>
            <a:chExt cx="5638798" cy="877052"/>
          </a:xfrm>
        </p:grpSpPr>
        <p:sp>
          <p:nvSpPr>
            <p:cNvPr id="25" name="Rectangle 24">
              <a:extLst>
                <a:ext uri="{FF2B5EF4-FFF2-40B4-BE49-F238E27FC236}">
                  <a16:creationId xmlns:a16="http://schemas.microsoft.com/office/drawing/2014/main" id="{55933859-6406-8ABC-8175-47CC0309D526}"/>
                </a:ext>
              </a:extLst>
            </p:cNvPr>
            <p:cNvSpPr/>
            <p:nvPr/>
          </p:nvSpPr>
          <p:spPr>
            <a:xfrm>
              <a:off x="5850016" y="5773737"/>
              <a:ext cx="674471" cy="406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CMD</a:t>
              </a:r>
            </a:p>
          </p:txBody>
        </p:sp>
        <p:sp>
          <p:nvSpPr>
            <p:cNvPr id="26" name="Rectangle 25">
              <a:extLst>
                <a:ext uri="{FF2B5EF4-FFF2-40B4-BE49-F238E27FC236}">
                  <a16:creationId xmlns:a16="http://schemas.microsoft.com/office/drawing/2014/main" id="{DCD6ED22-D90E-7C65-981A-CCAED1BA3427}"/>
                </a:ext>
              </a:extLst>
            </p:cNvPr>
            <p:cNvSpPr/>
            <p:nvPr/>
          </p:nvSpPr>
          <p:spPr>
            <a:xfrm>
              <a:off x="5076687" y="5773737"/>
              <a:ext cx="774059" cy="406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CircID</a:t>
              </a:r>
              <a:endParaRPr lang="en-US" sz="1400" dirty="0">
                <a:solidFill>
                  <a:schemeClr val="tx1"/>
                </a:solidFill>
              </a:endParaRPr>
            </a:p>
          </p:txBody>
        </p:sp>
        <p:sp>
          <p:nvSpPr>
            <p:cNvPr id="27" name="Rectangle 26">
              <a:extLst>
                <a:ext uri="{FF2B5EF4-FFF2-40B4-BE49-F238E27FC236}">
                  <a16:creationId xmlns:a16="http://schemas.microsoft.com/office/drawing/2014/main" id="{4A1D4EA5-5FFC-61FD-DB00-B75E31565A8F}"/>
                </a:ext>
              </a:extLst>
            </p:cNvPr>
            <p:cNvSpPr/>
            <p:nvPr/>
          </p:nvSpPr>
          <p:spPr>
            <a:xfrm>
              <a:off x="6524486" y="5773737"/>
              <a:ext cx="4190999" cy="406400"/>
            </a:xfrm>
            <a:prstGeom prst="rect">
              <a:avLst/>
            </a:prstGeom>
            <a:solidFill>
              <a:srgbClr val="C9D5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Encrypted Cell Payload</a:t>
              </a:r>
            </a:p>
          </p:txBody>
        </p:sp>
        <p:grpSp>
          <p:nvGrpSpPr>
            <p:cNvPr id="28" name="Group 27">
              <a:extLst>
                <a:ext uri="{FF2B5EF4-FFF2-40B4-BE49-F238E27FC236}">
                  <a16:creationId xmlns:a16="http://schemas.microsoft.com/office/drawing/2014/main" id="{23DE7F6F-DECE-B280-2EF1-88F84A0BFC57}"/>
                </a:ext>
              </a:extLst>
            </p:cNvPr>
            <p:cNvGrpSpPr/>
            <p:nvPr/>
          </p:nvGrpSpPr>
          <p:grpSpPr>
            <a:xfrm>
              <a:off x="6524486" y="5683798"/>
              <a:ext cx="4190999" cy="41407"/>
              <a:chOff x="6524486" y="3278038"/>
              <a:chExt cx="4190999" cy="41407"/>
            </a:xfrm>
            <a:scene3d>
              <a:camera prst="orthographicFront">
                <a:rot lat="0" lon="0" rev="10800000"/>
              </a:camera>
              <a:lightRig rig="threePt" dir="t"/>
            </a:scene3d>
          </p:grpSpPr>
          <p:cxnSp>
            <p:nvCxnSpPr>
              <p:cNvPr id="32" name="Straight Connector 31">
                <a:extLst>
                  <a:ext uri="{FF2B5EF4-FFF2-40B4-BE49-F238E27FC236}">
                    <a16:creationId xmlns:a16="http://schemas.microsoft.com/office/drawing/2014/main" id="{55CD9BD3-5381-9305-E34B-734467FC36FB}"/>
                  </a:ext>
                </a:extLst>
              </p:cNvPr>
              <p:cNvCxnSpPr/>
              <p:nvPr/>
            </p:nvCxnSpPr>
            <p:spPr>
              <a:xfrm>
                <a:off x="6524486" y="3316192"/>
                <a:ext cx="41909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F773A60-1AB9-F0B0-0AE8-0E84F2090632}"/>
                  </a:ext>
                </a:extLst>
              </p:cNvPr>
              <p:cNvCxnSpPr/>
              <p:nvPr/>
            </p:nvCxnSpPr>
            <p:spPr>
              <a:xfrm>
                <a:off x="6524486" y="3278038"/>
                <a:ext cx="0" cy="41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3BA6B82-A809-E477-48F1-21E72DC6F407}"/>
                  </a:ext>
                </a:extLst>
              </p:cNvPr>
              <p:cNvCxnSpPr/>
              <p:nvPr/>
            </p:nvCxnSpPr>
            <p:spPr>
              <a:xfrm>
                <a:off x="10715485" y="3278038"/>
                <a:ext cx="0" cy="3815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A8FF98F0-C93F-34D1-6668-B848888EF98D}"/>
                </a:ext>
              </a:extLst>
            </p:cNvPr>
            <p:cNvGrpSpPr/>
            <p:nvPr/>
          </p:nvGrpSpPr>
          <p:grpSpPr>
            <a:xfrm>
              <a:off x="8594586" y="5303085"/>
              <a:ext cx="0" cy="374883"/>
              <a:chOff x="8594586" y="3316192"/>
              <a:chExt cx="0" cy="374883"/>
            </a:xfrm>
          </p:grpSpPr>
          <p:cxnSp>
            <p:nvCxnSpPr>
              <p:cNvPr id="30" name="Straight Arrow Connector 29">
                <a:extLst>
                  <a:ext uri="{FF2B5EF4-FFF2-40B4-BE49-F238E27FC236}">
                    <a16:creationId xmlns:a16="http://schemas.microsoft.com/office/drawing/2014/main" id="{B883ED25-D589-5684-00F7-3E7A8F668B07}"/>
                  </a:ext>
                </a:extLst>
              </p:cNvPr>
              <p:cNvCxnSpPr/>
              <p:nvPr/>
            </p:nvCxnSpPr>
            <p:spPr>
              <a:xfrm>
                <a:off x="8594586" y="3316192"/>
                <a:ext cx="0" cy="236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7C9E86-BD32-B133-54CC-AF8B63BAF451}"/>
                  </a:ext>
                </a:extLst>
              </p:cNvPr>
              <p:cNvCxnSpPr/>
              <p:nvPr/>
            </p:nvCxnSpPr>
            <p:spPr>
              <a:xfrm>
                <a:off x="8594586" y="3500203"/>
                <a:ext cx="0" cy="190872"/>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72621446-C95D-50F2-9E7B-899046AF37F7}"/>
              </a:ext>
            </a:extLst>
          </p:cNvPr>
          <p:cNvGrpSpPr/>
          <p:nvPr/>
        </p:nvGrpSpPr>
        <p:grpSpPr>
          <a:xfrm>
            <a:off x="7500510" y="4000357"/>
            <a:ext cx="2543750" cy="1139216"/>
            <a:chOff x="7348110" y="4163869"/>
            <a:chExt cx="2543750" cy="1139216"/>
          </a:xfrm>
        </p:grpSpPr>
        <p:sp>
          <p:nvSpPr>
            <p:cNvPr id="36" name="Hexagon 35">
              <a:extLst>
                <a:ext uri="{FF2B5EF4-FFF2-40B4-BE49-F238E27FC236}">
                  <a16:creationId xmlns:a16="http://schemas.microsoft.com/office/drawing/2014/main" id="{6EF6394C-CC02-E7E9-FB2B-6CD8D0458147}"/>
                </a:ext>
              </a:extLst>
            </p:cNvPr>
            <p:cNvSpPr/>
            <p:nvPr/>
          </p:nvSpPr>
          <p:spPr>
            <a:xfrm>
              <a:off x="7348110" y="4980357"/>
              <a:ext cx="2543750" cy="322728"/>
            </a:xfrm>
            <a:prstGeom prst="hexagon">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AES-CTR (K1)</a:t>
              </a:r>
            </a:p>
          </p:txBody>
        </p:sp>
        <p:cxnSp>
          <p:nvCxnSpPr>
            <p:cNvPr id="37" name="Straight Connector 36">
              <a:extLst>
                <a:ext uri="{FF2B5EF4-FFF2-40B4-BE49-F238E27FC236}">
                  <a16:creationId xmlns:a16="http://schemas.microsoft.com/office/drawing/2014/main" id="{DD0792DF-4960-6371-66E0-9E31CC790FE6}"/>
                </a:ext>
              </a:extLst>
            </p:cNvPr>
            <p:cNvCxnSpPr/>
            <p:nvPr/>
          </p:nvCxnSpPr>
          <p:spPr>
            <a:xfrm flipH="1">
              <a:off x="8594586" y="4163869"/>
              <a:ext cx="1" cy="67538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1D6ACA8B-F344-22F4-9CE8-E517FE9175EF}"/>
              </a:ext>
            </a:extLst>
          </p:cNvPr>
          <p:cNvGrpSpPr/>
          <p:nvPr/>
        </p:nvGrpSpPr>
        <p:grpSpPr>
          <a:xfrm>
            <a:off x="5229087" y="2327991"/>
            <a:ext cx="5638798" cy="741017"/>
            <a:chOff x="5076687" y="2491503"/>
            <a:chExt cx="5638798" cy="741017"/>
          </a:xfrm>
        </p:grpSpPr>
        <p:sp>
          <p:nvSpPr>
            <p:cNvPr id="39" name="TextBox 38">
              <a:extLst>
                <a:ext uri="{FF2B5EF4-FFF2-40B4-BE49-F238E27FC236}">
                  <a16:creationId xmlns:a16="http://schemas.microsoft.com/office/drawing/2014/main" id="{F79B6543-54FC-9684-20FA-0DEBFB0FEAD0}"/>
                </a:ext>
              </a:extLst>
            </p:cNvPr>
            <p:cNvSpPr txBox="1"/>
            <p:nvPr/>
          </p:nvSpPr>
          <p:spPr>
            <a:xfrm>
              <a:off x="5338773" y="2497129"/>
              <a:ext cx="249885" cy="276999"/>
            </a:xfrm>
            <a:prstGeom prst="rect">
              <a:avLst/>
            </a:prstGeom>
            <a:noFill/>
          </p:spPr>
          <p:txBody>
            <a:bodyPr wrap="square" rtlCol="0">
              <a:spAutoFit/>
            </a:bodyPr>
            <a:lstStyle/>
            <a:p>
              <a:r>
                <a:rPr lang="en-US" sz="1200" dirty="0"/>
                <a:t>4</a:t>
              </a:r>
            </a:p>
          </p:txBody>
        </p:sp>
        <p:sp>
          <p:nvSpPr>
            <p:cNvPr id="40" name="TextBox 39">
              <a:extLst>
                <a:ext uri="{FF2B5EF4-FFF2-40B4-BE49-F238E27FC236}">
                  <a16:creationId xmlns:a16="http://schemas.microsoft.com/office/drawing/2014/main" id="{38944622-61FD-9393-0B54-C3220325CA95}"/>
                </a:ext>
              </a:extLst>
            </p:cNvPr>
            <p:cNvSpPr txBox="1"/>
            <p:nvPr/>
          </p:nvSpPr>
          <p:spPr>
            <a:xfrm>
              <a:off x="6062308" y="2497128"/>
              <a:ext cx="249885" cy="276999"/>
            </a:xfrm>
            <a:prstGeom prst="rect">
              <a:avLst/>
            </a:prstGeom>
            <a:noFill/>
          </p:spPr>
          <p:txBody>
            <a:bodyPr wrap="square" rtlCol="0">
              <a:spAutoFit/>
            </a:bodyPr>
            <a:lstStyle/>
            <a:p>
              <a:r>
                <a:rPr lang="en-US" sz="1200" dirty="0"/>
                <a:t>1</a:t>
              </a:r>
            </a:p>
          </p:txBody>
        </p:sp>
        <p:sp>
          <p:nvSpPr>
            <p:cNvPr id="41" name="TextBox 40">
              <a:extLst>
                <a:ext uri="{FF2B5EF4-FFF2-40B4-BE49-F238E27FC236}">
                  <a16:creationId xmlns:a16="http://schemas.microsoft.com/office/drawing/2014/main" id="{FB17AC67-5DAF-55B7-B7CF-2B241E8D3A18}"/>
                </a:ext>
              </a:extLst>
            </p:cNvPr>
            <p:cNvSpPr txBox="1"/>
            <p:nvPr/>
          </p:nvSpPr>
          <p:spPr>
            <a:xfrm>
              <a:off x="6749370" y="2497126"/>
              <a:ext cx="249885" cy="276999"/>
            </a:xfrm>
            <a:prstGeom prst="rect">
              <a:avLst/>
            </a:prstGeom>
            <a:noFill/>
          </p:spPr>
          <p:txBody>
            <a:bodyPr wrap="square" rtlCol="0">
              <a:spAutoFit/>
            </a:bodyPr>
            <a:lstStyle/>
            <a:p>
              <a:r>
                <a:rPr lang="en-US" sz="1200" dirty="0"/>
                <a:t>1</a:t>
              </a:r>
            </a:p>
          </p:txBody>
        </p:sp>
        <p:sp>
          <p:nvSpPr>
            <p:cNvPr id="42" name="TextBox 41">
              <a:extLst>
                <a:ext uri="{FF2B5EF4-FFF2-40B4-BE49-F238E27FC236}">
                  <a16:creationId xmlns:a16="http://schemas.microsoft.com/office/drawing/2014/main" id="{E667659F-22A7-F2CE-AEDA-F27EDC8DD872}"/>
                </a:ext>
              </a:extLst>
            </p:cNvPr>
            <p:cNvSpPr txBox="1"/>
            <p:nvPr/>
          </p:nvSpPr>
          <p:spPr>
            <a:xfrm>
              <a:off x="7845614" y="2497126"/>
              <a:ext cx="249885" cy="276999"/>
            </a:xfrm>
            <a:prstGeom prst="rect">
              <a:avLst/>
            </a:prstGeom>
            <a:noFill/>
          </p:spPr>
          <p:txBody>
            <a:bodyPr wrap="square" rtlCol="0">
              <a:spAutoFit/>
            </a:bodyPr>
            <a:lstStyle/>
            <a:p>
              <a:r>
                <a:rPr lang="en-US" sz="1200" dirty="0"/>
                <a:t>2</a:t>
              </a:r>
            </a:p>
          </p:txBody>
        </p:sp>
        <p:sp>
          <p:nvSpPr>
            <p:cNvPr id="43" name="TextBox 42">
              <a:extLst>
                <a:ext uri="{FF2B5EF4-FFF2-40B4-BE49-F238E27FC236}">
                  <a16:creationId xmlns:a16="http://schemas.microsoft.com/office/drawing/2014/main" id="{3CE3E90E-7130-B09B-DDC3-A685B723FCAD}"/>
                </a:ext>
              </a:extLst>
            </p:cNvPr>
            <p:cNvSpPr txBox="1"/>
            <p:nvPr/>
          </p:nvSpPr>
          <p:spPr>
            <a:xfrm>
              <a:off x="8468842" y="2497125"/>
              <a:ext cx="249885" cy="276999"/>
            </a:xfrm>
            <a:prstGeom prst="rect">
              <a:avLst/>
            </a:prstGeom>
            <a:noFill/>
          </p:spPr>
          <p:txBody>
            <a:bodyPr wrap="square" rtlCol="0">
              <a:spAutoFit/>
            </a:bodyPr>
            <a:lstStyle/>
            <a:p>
              <a:r>
                <a:rPr lang="en-US" sz="1200" dirty="0"/>
                <a:t>4</a:t>
              </a:r>
            </a:p>
          </p:txBody>
        </p:sp>
        <p:sp>
          <p:nvSpPr>
            <p:cNvPr id="44" name="TextBox 43">
              <a:extLst>
                <a:ext uri="{FF2B5EF4-FFF2-40B4-BE49-F238E27FC236}">
                  <a16:creationId xmlns:a16="http://schemas.microsoft.com/office/drawing/2014/main" id="{165C0432-442D-5817-2789-2E0C4BC11DD2}"/>
                </a:ext>
              </a:extLst>
            </p:cNvPr>
            <p:cNvSpPr txBox="1"/>
            <p:nvPr/>
          </p:nvSpPr>
          <p:spPr>
            <a:xfrm>
              <a:off x="9077709" y="2497125"/>
              <a:ext cx="249885" cy="276999"/>
            </a:xfrm>
            <a:prstGeom prst="rect">
              <a:avLst/>
            </a:prstGeom>
            <a:noFill/>
          </p:spPr>
          <p:txBody>
            <a:bodyPr wrap="square" rtlCol="0">
              <a:spAutoFit/>
            </a:bodyPr>
            <a:lstStyle/>
            <a:p>
              <a:r>
                <a:rPr lang="en-US" sz="1200" dirty="0"/>
                <a:t>2</a:t>
              </a:r>
            </a:p>
          </p:txBody>
        </p:sp>
        <p:sp>
          <p:nvSpPr>
            <p:cNvPr id="45" name="TextBox 44">
              <a:extLst>
                <a:ext uri="{FF2B5EF4-FFF2-40B4-BE49-F238E27FC236}">
                  <a16:creationId xmlns:a16="http://schemas.microsoft.com/office/drawing/2014/main" id="{62B47D56-40CA-C917-17A5-FCDD1B0126A5}"/>
                </a:ext>
              </a:extLst>
            </p:cNvPr>
            <p:cNvSpPr txBox="1"/>
            <p:nvPr/>
          </p:nvSpPr>
          <p:spPr>
            <a:xfrm>
              <a:off x="9841627" y="2491503"/>
              <a:ext cx="484660" cy="276999"/>
            </a:xfrm>
            <a:prstGeom prst="rect">
              <a:avLst/>
            </a:prstGeom>
            <a:noFill/>
          </p:spPr>
          <p:txBody>
            <a:bodyPr wrap="square" rtlCol="0">
              <a:spAutoFit/>
            </a:bodyPr>
            <a:lstStyle/>
            <a:p>
              <a:r>
                <a:rPr lang="en-US" sz="1200"/>
                <a:t>498</a:t>
              </a:r>
              <a:endParaRPr lang="en-US" sz="1200" dirty="0"/>
            </a:p>
          </p:txBody>
        </p:sp>
        <p:grpSp>
          <p:nvGrpSpPr>
            <p:cNvPr id="46" name="Group 45">
              <a:extLst>
                <a:ext uri="{FF2B5EF4-FFF2-40B4-BE49-F238E27FC236}">
                  <a16:creationId xmlns:a16="http://schemas.microsoft.com/office/drawing/2014/main" id="{B0276148-E481-F9A6-5DAC-EA708267405A}"/>
                </a:ext>
              </a:extLst>
            </p:cNvPr>
            <p:cNvGrpSpPr/>
            <p:nvPr/>
          </p:nvGrpSpPr>
          <p:grpSpPr>
            <a:xfrm>
              <a:off x="5076687" y="2825910"/>
              <a:ext cx="5638798" cy="406610"/>
              <a:chOff x="5076687" y="2825910"/>
              <a:chExt cx="5638798" cy="406610"/>
            </a:xfrm>
          </p:grpSpPr>
          <p:sp>
            <p:nvSpPr>
              <p:cNvPr id="48" name="Rectangle 47">
                <a:extLst>
                  <a:ext uri="{FF2B5EF4-FFF2-40B4-BE49-F238E27FC236}">
                    <a16:creationId xmlns:a16="http://schemas.microsoft.com/office/drawing/2014/main" id="{502C05A5-8248-16DA-5067-DA02A8E887FB}"/>
                  </a:ext>
                </a:extLst>
              </p:cNvPr>
              <p:cNvSpPr/>
              <p:nvPr/>
            </p:nvSpPr>
            <p:spPr>
              <a:xfrm>
                <a:off x="5850016" y="2826120"/>
                <a:ext cx="674471" cy="406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CMD</a:t>
                </a:r>
              </a:p>
            </p:txBody>
          </p:sp>
          <p:sp>
            <p:nvSpPr>
              <p:cNvPr id="49" name="Rectangle 48">
                <a:extLst>
                  <a:ext uri="{FF2B5EF4-FFF2-40B4-BE49-F238E27FC236}">
                    <a16:creationId xmlns:a16="http://schemas.microsoft.com/office/drawing/2014/main" id="{4A293442-61B5-4D62-832F-AB9B44C50CC4}"/>
                  </a:ext>
                </a:extLst>
              </p:cNvPr>
              <p:cNvSpPr/>
              <p:nvPr/>
            </p:nvSpPr>
            <p:spPr>
              <a:xfrm>
                <a:off x="5076687" y="2826120"/>
                <a:ext cx="774059" cy="406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CircID</a:t>
                </a:r>
                <a:endParaRPr lang="en-US" sz="1400" dirty="0">
                  <a:solidFill>
                    <a:schemeClr val="tx1"/>
                  </a:solidFill>
                </a:endParaRPr>
              </a:p>
            </p:txBody>
          </p:sp>
          <p:sp>
            <p:nvSpPr>
              <p:cNvPr id="50" name="Rectangle 49">
                <a:extLst>
                  <a:ext uri="{FF2B5EF4-FFF2-40B4-BE49-F238E27FC236}">
                    <a16:creationId xmlns:a16="http://schemas.microsoft.com/office/drawing/2014/main" id="{24804697-EE4B-D558-1269-0A2388336909}"/>
                  </a:ext>
                </a:extLst>
              </p:cNvPr>
              <p:cNvSpPr/>
              <p:nvPr/>
            </p:nvSpPr>
            <p:spPr>
              <a:xfrm>
                <a:off x="6524487" y="2826120"/>
                <a:ext cx="699652" cy="406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rCMD</a:t>
                </a:r>
                <a:endParaRPr lang="en-US" sz="1400" dirty="0">
                  <a:solidFill>
                    <a:schemeClr val="tx1"/>
                  </a:solidFill>
                </a:endParaRPr>
              </a:p>
            </p:txBody>
          </p:sp>
          <p:sp>
            <p:nvSpPr>
              <p:cNvPr id="51" name="Rectangle 50">
                <a:extLst>
                  <a:ext uri="{FF2B5EF4-FFF2-40B4-BE49-F238E27FC236}">
                    <a16:creationId xmlns:a16="http://schemas.microsoft.com/office/drawing/2014/main" id="{39BDE27E-A04E-4F3E-0930-A67DF1F8CF42}"/>
                  </a:ext>
                </a:extLst>
              </p:cNvPr>
              <p:cNvSpPr/>
              <p:nvPr/>
            </p:nvSpPr>
            <p:spPr>
              <a:xfrm>
                <a:off x="7224139" y="2826120"/>
                <a:ext cx="481958" cy="406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Rx</a:t>
                </a:r>
              </a:p>
            </p:txBody>
          </p:sp>
          <p:sp>
            <p:nvSpPr>
              <p:cNvPr id="52" name="Rectangle 51">
                <a:extLst>
                  <a:ext uri="{FF2B5EF4-FFF2-40B4-BE49-F238E27FC236}">
                    <a16:creationId xmlns:a16="http://schemas.microsoft.com/office/drawing/2014/main" id="{C08A704A-449A-1458-1FE6-5AE51DA21D6A}"/>
                  </a:ext>
                </a:extLst>
              </p:cNvPr>
              <p:cNvSpPr/>
              <p:nvPr/>
            </p:nvSpPr>
            <p:spPr>
              <a:xfrm>
                <a:off x="7706419" y="2826120"/>
                <a:ext cx="528276" cy="406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SID</a:t>
                </a:r>
                <a:endParaRPr lang="en-US" sz="1400" dirty="0">
                  <a:solidFill>
                    <a:schemeClr val="tx1"/>
                  </a:solidFill>
                </a:endParaRPr>
              </a:p>
            </p:txBody>
          </p:sp>
          <p:sp>
            <p:nvSpPr>
              <p:cNvPr id="53" name="Rectangle 52">
                <a:extLst>
                  <a:ext uri="{FF2B5EF4-FFF2-40B4-BE49-F238E27FC236}">
                    <a16:creationId xmlns:a16="http://schemas.microsoft.com/office/drawing/2014/main" id="{29F5DB20-8B7D-8E83-0FA9-4AF33D41DE69}"/>
                  </a:ext>
                </a:extLst>
              </p:cNvPr>
              <p:cNvSpPr/>
              <p:nvPr/>
            </p:nvSpPr>
            <p:spPr>
              <a:xfrm>
                <a:off x="8234695" y="2825910"/>
                <a:ext cx="718180" cy="406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Digest</a:t>
                </a:r>
                <a:endParaRPr lang="en-US" sz="1400" dirty="0">
                  <a:solidFill>
                    <a:schemeClr val="tx1"/>
                  </a:solidFill>
                </a:endParaRPr>
              </a:p>
            </p:txBody>
          </p:sp>
          <p:sp>
            <p:nvSpPr>
              <p:cNvPr id="54" name="Rectangle 53">
                <a:extLst>
                  <a:ext uri="{FF2B5EF4-FFF2-40B4-BE49-F238E27FC236}">
                    <a16:creationId xmlns:a16="http://schemas.microsoft.com/office/drawing/2014/main" id="{CD0F49C4-2C50-24C7-0B77-036C2C0307AB}"/>
                  </a:ext>
                </a:extLst>
              </p:cNvPr>
              <p:cNvSpPr/>
              <p:nvPr/>
            </p:nvSpPr>
            <p:spPr>
              <a:xfrm>
                <a:off x="8952875" y="2825910"/>
                <a:ext cx="499554" cy="406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Len</a:t>
                </a:r>
              </a:p>
            </p:txBody>
          </p:sp>
          <p:sp>
            <p:nvSpPr>
              <p:cNvPr id="55" name="Rectangle 54">
                <a:extLst>
                  <a:ext uri="{FF2B5EF4-FFF2-40B4-BE49-F238E27FC236}">
                    <a16:creationId xmlns:a16="http://schemas.microsoft.com/office/drawing/2014/main" id="{FE490283-15CE-E8C7-9EA4-649BB03EE887}"/>
                  </a:ext>
                </a:extLst>
              </p:cNvPr>
              <p:cNvSpPr/>
              <p:nvPr/>
            </p:nvSpPr>
            <p:spPr>
              <a:xfrm>
                <a:off x="9452429" y="2825910"/>
                <a:ext cx="1263056" cy="406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Data</a:t>
                </a:r>
              </a:p>
            </p:txBody>
          </p:sp>
        </p:grpSp>
        <p:sp>
          <p:nvSpPr>
            <p:cNvPr id="47" name="TextBox 46">
              <a:extLst>
                <a:ext uri="{FF2B5EF4-FFF2-40B4-BE49-F238E27FC236}">
                  <a16:creationId xmlns:a16="http://schemas.microsoft.com/office/drawing/2014/main" id="{8D2D731D-5D5A-AA9C-DC45-92B20FBDDC9B}"/>
                </a:ext>
              </a:extLst>
            </p:cNvPr>
            <p:cNvSpPr txBox="1"/>
            <p:nvPr/>
          </p:nvSpPr>
          <p:spPr>
            <a:xfrm>
              <a:off x="7340175" y="2497126"/>
              <a:ext cx="249885" cy="276999"/>
            </a:xfrm>
            <a:prstGeom prst="rect">
              <a:avLst/>
            </a:prstGeom>
            <a:noFill/>
          </p:spPr>
          <p:txBody>
            <a:bodyPr wrap="square" rtlCol="0">
              <a:spAutoFit/>
            </a:bodyPr>
            <a:lstStyle/>
            <a:p>
              <a:r>
                <a:rPr lang="en-US" sz="1200" dirty="0"/>
                <a:t>2</a:t>
              </a:r>
            </a:p>
          </p:txBody>
        </p:sp>
      </p:grpSp>
      <p:sp>
        <p:nvSpPr>
          <p:cNvPr id="56" name="Slide Number Placeholder 10">
            <a:extLst>
              <a:ext uri="{FF2B5EF4-FFF2-40B4-BE49-F238E27FC236}">
                <a16:creationId xmlns:a16="http://schemas.microsoft.com/office/drawing/2014/main" id="{936CB6C3-4E10-85B1-BB7B-A4D3F40FCAA4}"/>
              </a:ext>
            </a:extLst>
          </p:cNvPr>
          <p:cNvSpPr txBox="1">
            <a:spLocks/>
          </p:cNvSpPr>
          <p:nvPr/>
        </p:nvSpPr>
        <p:spPr>
          <a:xfrm>
            <a:off x="11430001" y="6184370"/>
            <a:ext cx="398462" cy="148167"/>
          </a:xfrm>
          <a:prstGeom prst="rect">
            <a:avLst/>
          </a:prstGeom>
        </p:spPr>
        <p:txBody>
          <a:bodyPr>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427287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Tor is Susceptible to Tagging Attacks</a:t>
            </a:r>
          </a:p>
        </p:txBody>
      </p:sp>
      <p:sp>
        <p:nvSpPr>
          <p:cNvPr id="2" name="Slide Number Placeholder 1">
            <a:extLst>
              <a:ext uri="{FF2B5EF4-FFF2-40B4-BE49-F238E27FC236}">
                <a16:creationId xmlns:a16="http://schemas.microsoft.com/office/drawing/2014/main" id="{E2D833E2-171C-ED4E-83A1-97DDBDE8F9C7}"/>
              </a:ext>
            </a:extLst>
          </p:cNvPr>
          <p:cNvSpPr>
            <a:spLocks noGrp="1"/>
          </p:cNvSpPr>
          <p:nvPr>
            <p:ph type="sldNum" sz="quarter" idx="4"/>
          </p:nvPr>
        </p:nvSpPr>
        <p:spPr/>
        <p:txBody>
          <a:bodyPr/>
          <a:lstStyle/>
          <a:p>
            <a:fld id="{6A0E18EB-4A2D-7A41-8DA5-124442C28A6C}" type="slidenum">
              <a:rPr lang="en-AE" smtClean="0"/>
              <a:t>19</a:t>
            </a:fld>
            <a:endParaRPr lang="en-AE"/>
          </a:p>
        </p:txBody>
      </p:sp>
      <p:sp>
        <p:nvSpPr>
          <p:cNvPr id="44" name="Slide Number Placeholder 1">
            <a:extLst>
              <a:ext uri="{FF2B5EF4-FFF2-40B4-BE49-F238E27FC236}">
                <a16:creationId xmlns:a16="http://schemas.microsoft.com/office/drawing/2014/main" id="{637AB6F1-FA5B-C792-54B9-AE5C38D57974}"/>
              </a:ext>
            </a:extLst>
          </p:cNvPr>
          <p:cNvSpPr txBox="1">
            <a:spLocks/>
          </p:cNvSpPr>
          <p:nvPr/>
        </p:nvSpPr>
        <p:spPr>
          <a:xfrm>
            <a:off x="11430001" y="6500282"/>
            <a:ext cx="398462" cy="148167"/>
          </a:xfrm>
          <a:prstGeom prst="rect">
            <a:avLst/>
          </a:prstGeom>
        </p:spPr>
        <p:txBody>
          <a:bodyPr>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19</a:t>
            </a:fld>
            <a:endParaRPr lang="en-US" dirty="0"/>
          </a:p>
        </p:txBody>
      </p:sp>
      <p:cxnSp>
        <p:nvCxnSpPr>
          <p:cNvPr id="45" name="Straight Connector 44">
            <a:extLst>
              <a:ext uri="{FF2B5EF4-FFF2-40B4-BE49-F238E27FC236}">
                <a16:creationId xmlns:a16="http://schemas.microsoft.com/office/drawing/2014/main" id="{EC08BDC8-5ABB-FAAD-2588-76D847CCE875}"/>
              </a:ext>
            </a:extLst>
          </p:cNvPr>
          <p:cNvCxnSpPr>
            <a:stCxn id="65" idx="5"/>
            <a:endCxn id="66" idx="1"/>
          </p:cNvCxnSpPr>
          <p:nvPr/>
        </p:nvCxnSpPr>
        <p:spPr>
          <a:xfrm flipH="1">
            <a:off x="7835902" y="2062670"/>
            <a:ext cx="748528" cy="100334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5B34A37-29C6-D43A-164A-7141037A9E35}"/>
              </a:ext>
            </a:extLst>
          </p:cNvPr>
          <p:cNvCxnSpPr>
            <a:stCxn id="66" idx="3"/>
            <a:endCxn id="67" idx="7"/>
          </p:cNvCxnSpPr>
          <p:nvPr/>
        </p:nvCxnSpPr>
        <p:spPr>
          <a:xfrm flipH="1" flipV="1">
            <a:off x="7067071" y="2606067"/>
            <a:ext cx="525785" cy="45994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C10BC30-1435-61CA-BB4B-12FC2BC401D3}"/>
              </a:ext>
            </a:extLst>
          </p:cNvPr>
          <p:cNvCxnSpPr>
            <a:stCxn id="69" idx="4"/>
            <a:endCxn id="66" idx="0"/>
          </p:cNvCxnSpPr>
          <p:nvPr/>
        </p:nvCxnSpPr>
        <p:spPr>
          <a:xfrm flipH="1" flipV="1">
            <a:off x="7886239" y="3187540"/>
            <a:ext cx="1141399" cy="17749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9BCD583A-EE2C-EB1D-6373-E07778B75949}"/>
              </a:ext>
            </a:extLst>
          </p:cNvPr>
          <p:cNvGrpSpPr/>
          <p:nvPr/>
        </p:nvGrpSpPr>
        <p:grpSpPr>
          <a:xfrm>
            <a:off x="6878018" y="1666085"/>
            <a:ext cx="2334688" cy="3372569"/>
            <a:chOff x="6858478" y="1900673"/>
            <a:chExt cx="1945569" cy="2810472"/>
          </a:xfrm>
        </p:grpSpPr>
        <p:cxnSp>
          <p:nvCxnSpPr>
            <p:cNvPr id="49" name="Straight Connector 48">
              <a:extLst>
                <a:ext uri="{FF2B5EF4-FFF2-40B4-BE49-F238E27FC236}">
                  <a16:creationId xmlns:a16="http://schemas.microsoft.com/office/drawing/2014/main" id="{CF798244-4A3D-510D-F09B-7C991C075FAF}"/>
                </a:ext>
              </a:extLst>
            </p:cNvPr>
            <p:cNvCxnSpPr>
              <a:cxnSpLocks/>
              <a:endCxn id="66" idx="7"/>
            </p:cNvCxnSpPr>
            <p:nvPr/>
          </p:nvCxnSpPr>
          <p:spPr>
            <a:xfrm flipH="1" flipV="1">
              <a:off x="7656714" y="3269819"/>
              <a:ext cx="1046063" cy="105484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3E9A4EC-0C6D-0CA0-07BC-F8AF6A166606}"/>
                </a:ext>
              </a:extLst>
            </p:cNvPr>
            <p:cNvCxnSpPr>
              <a:stCxn id="72" idx="7"/>
              <a:endCxn id="69" idx="3"/>
            </p:cNvCxnSpPr>
            <p:nvPr/>
          </p:nvCxnSpPr>
          <p:spPr>
            <a:xfrm>
              <a:off x="7770526" y="2001944"/>
              <a:ext cx="921246" cy="12132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1F9DA84-447F-8E2E-A94A-F1062AFCD9AD}"/>
                </a:ext>
              </a:extLst>
            </p:cNvPr>
            <p:cNvCxnSpPr>
              <a:cxnSpLocks/>
            </p:cNvCxnSpPr>
            <p:nvPr/>
          </p:nvCxnSpPr>
          <p:spPr>
            <a:xfrm flipH="1" flipV="1">
              <a:off x="6900426" y="3913436"/>
              <a:ext cx="1760401" cy="51249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93F9B5C-91EB-7904-973A-664037708F23}"/>
                </a:ext>
              </a:extLst>
            </p:cNvPr>
            <p:cNvCxnSpPr>
              <a:stCxn id="72" idx="5"/>
              <a:endCxn id="67" idx="1"/>
            </p:cNvCxnSpPr>
            <p:nvPr/>
          </p:nvCxnSpPr>
          <p:spPr>
            <a:xfrm flipH="1">
              <a:off x="7016022" y="2001944"/>
              <a:ext cx="551962" cy="47950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576DF79-B774-1666-7096-1FE91ED23F14}"/>
                </a:ext>
              </a:extLst>
            </p:cNvPr>
            <p:cNvCxnSpPr>
              <a:stCxn id="67" idx="0"/>
              <a:endCxn id="65" idx="4"/>
            </p:cNvCxnSpPr>
            <p:nvPr/>
          </p:nvCxnSpPr>
          <p:spPr>
            <a:xfrm flipV="1">
              <a:off x="7057971" y="2129891"/>
              <a:ext cx="1180568" cy="45283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4FCDBD-9ACC-48CD-CACA-814FE844ABB3}"/>
                </a:ext>
              </a:extLst>
            </p:cNvPr>
            <p:cNvCxnSpPr>
              <a:stCxn id="70" idx="1"/>
              <a:endCxn id="69" idx="5"/>
            </p:cNvCxnSpPr>
            <p:nvPr/>
          </p:nvCxnSpPr>
          <p:spPr>
            <a:xfrm flipV="1">
              <a:off x="7728579" y="3417734"/>
              <a:ext cx="963195" cy="119213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910EAD1-1A6E-7B15-6A90-7942655DFEB8}"/>
                </a:ext>
              </a:extLst>
            </p:cNvPr>
            <p:cNvCxnSpPr>
              <a:cxnSpLocks/>
              <a:endCxn id="70" idx="4"/>
            </p:cNvCxnSpPr>
            <p:nvPr/>
          </p:nvCxnSpPr>
          <p:spPr>
            <a:xfrm>
              <a:off x="6858478" y="4014707"/>
              <a:ext cx="625609" cy="69643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BA4EF80-3962-1A69-2471-C3F9D1EAB17C}"/>
                </a:ext>
              </a:extLst>
            </p:cNvPr>
            <p:cNvCxnSpPr>
              <a:cxnSpLocks/>
              <a:stCxn id="66" idx="5"/>
            </p:cNvCxnSpPr>
            <p:nvPr/>
          </p:nvCxnSpPr>
          <p:spPr>
            <a:xfrm flipH="1">
              <a:off x="6858478" y="3269820"/>
              <a:ext cx="595697" cy="54234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B8E1092-76AE-9168-0926-BDBB89FEB6BA}"/>
                </a:ext>
              </a:extLst>
            </p:cNvPr>
            <p:cNvCxnSpPr>
              <a:stCxn id="67" idx="6"/>
              <a:endCxn id="70" idx="3"/>
            </p:cNvCxnSpPr>
            <p:nvPr/>
          </p:nvCxnSpPr>
          <p:spPr>
            <a:xfrm>
              <a:off x="6914754" y="2725938"/>
              <a:ext cx="611283" cy="188393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FE503A-ADD2-68B0-2966-C48BADCDD5CA}"/>
                </a:ext>
              </a:extLst>
            </p:cNvPr>
            <p:cNvCxnSpPr>
              <a:cxnSpLocks/>
              <a:stCxn id="70" idx="0"/>
            </p:cNvCxnSpPr>
            <p:nvPr/>
          </p:nvCxnSpPr>
          <p:spPr>
            <a:xfrm flipV="1">
              <a:off x="7770526" y="4527203"/>
              <a:ext cx="932250" cy="18394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C263FFD-EDA5-17E7-66F1-2E2F0FAFC04D}"/>
                </a:ext>
              </a:extLst>
            </p:cNvPr>
            <p:cNvCxnSpPr>
              <a:stCxn id="72" idx="6"/>
              <a:endCxn id="66" idx="2"/>
            </p:cNvCxnSpPr>
            <p:nvPr/>
          </p:nvCxnSpPr>
          <p:spPr>
            <a:xfrm flipH="1">
              <a:off x="7555444" y="2043892"/>
              <a:ext cx="113811" cy="98144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188BE41-E92D-B8CF-0E4E-EB64AA400C68}"/>
                </a:ext>
              </a:extLst>
            </p:cNvPr>
            <p:cNvCxnSpPr>
              <a:stCxn id="70" idx="2"/>
              <a:endCxn id="66" idx="6"/>
            </p:cNvCxnSpPr>
            <p:nvPr/>
          </p:nvCxnSpPr>
          <p:spPr>
            <a:xfrm flipH="1" flipV="1">
              <a:off x="7555445" y="3311767"/>
              <a:ext cx="71862" cy="125615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A2105BD-482F-3F8F-863B-2BA89DAC82D5}"/>
                </a:ext>
              </a:extLst>
            </p:cNvPr>
            <p:cNvCxnSpPr>
              <a:cxnSpLocks/>
              <a:stCxn id="69" idx="6"/>
            </p:cNvCxnSpPr>
            <p:nvPr/>
          </p:nvCxnSpPr>
          <p:spPr>
            <a:xfrm>
              <a:off x="8793044" y="3459683"/>
              <a:ext cx="11003" cy="8230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3F78D12-CB33-7FF8-03A9-594A6CFF8064}"/>
                </a:ext>
              </a:extLst>
            </p:cNvPr>
            <p:cNvCxnSpPr>
              <a:stCxn id="65" idx="3"/>
              <a:endCxn id="72" idx="0"/>
            </p:cNvCxnSpPr>
            <p:nvPr/>
          </p:nvCxnSpPr>
          <p:spPr>
            <a:xfrm flipH="1" flipV="1">
              <a:off x="7812474" y="1900673"/>
              <a:ext cx="468011" cy="12794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4A863B15-7710-B16D-81CB-AA9B7035A96C}"/>
              </a:ext>
            </a:extLst>
          </p:cNvPr>
          <p:cNvCxnSpPr>
            <a:stCxn id="79" idx="7"/>
            <a:endCxn id="67" idx="4"/>
          </p:cNvCxnSpPr>
          <p:nvPr/>
        </p:nvCxnSpPr>
        <p:spPr>
          <a:xfrm flipV="1">
            <a:off x="6079178" y="2484544"/>
            <a:ext cx="694510" cy="24575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E48E814-4B78-723A-3DBF-26A83CEE47F4}"/>
              </a:ext>
            </a:extLst>
          </p:cNvPr>
          <p:cNvCxnSpPr>
            <a:cxnSpLocks/>
            <a:stCxn id="76" idx="1"/>
            <a:endCxn id="65" idx="0"/>
          </p:cNvCxnSpPr>
          <p:nvPr/>
        </p:nvCxnSpPr>
        <p:spPr>
          <a:xfrm flipH="1" flipV="1">
            <a:off x="8877813" y="1941147"/>
            <a:ext cx="1109598" cy="684055"/>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6E9B7434-43E7-EBDE-D8D0-33EED311AFC0}"/>
              </a:ext>
            </a:extLst>
          </p:cNvPr>
          <p:cNvSpPr/>
          <p:nvPr/>
        </p:nvSpPr>
        <p:spPr>
          <a:xfrm rot="5400000">
            <a:off x="8534092" y="1769286"/>
            <a:ext cx="343721" cy="34372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5D672FE-7BEB-2EC8-C937-2D6689B781FF}"/>
              </a:ext>
            </a:extLst>
          </p:cNvPr>
          <p:cNvSpPr/>
          <p:nvPr/>
        </p:nvSpPr>
        <p:spPr>
          <a:xfrm rot="5400000">
            <a:off x="7542518" y="3015679"/>
            <a:ext cx="343721" cy="34372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07EB4F02-F60B-5125-EFFF-D9A650FAAFA1}"/>
              </a:ext>
            </a:extLst>
          </p:cNvPr>
          <p:cNvSpPr/>
          <p:nvPr/>
        </p:nvSpPr>
        <p:spPr>
          <a:xfrm rot="5400000">
            <a:off x="6773687" y="2312683"/>
            <a:ext cx="343721" cy="34372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9388A04E-72B4-7D73-566A-15388161B46B}"/>
              </a:ext>
            </a:extLst>
          </p:cNvPr>
          <p:cNvGrpSpPr/>
          <p:nvPr/>
        </p:nvGrpSpPr>
        <p:grpSpPr>
          <a:xfrm>
            <a:off x="7628748" y="1494222"/>
            <a:ext cx="1742613" cy="3716296"/>
            <a:chOff x="7403404" y="1731464"/>
            <a:chExt cx="1452178" cy="3096913"/>
          </a:xfrm>
        </p:grpSpPr>
        <p:sp>
          <p:nvSpPr>
            <p:cNvPr id="69" name="Oval 68">
              <a:extLst>
                <a:ext uri="{FF2B5EF4-FFF2-40B4-BE49-F238E27FC236}">
                  <a16:creationId xmlns:a16="http://schemas.microsoft.com/office/drawing/2014/main" id="{DB03736B-8849-68DD-C8EF-1AACB49D7102}"/>
                </a:ext>
              </a:extLst>
            </p:cNvPr>
            <p:cNvSpPr/>
            <p:nvPr/>
          </p:nvSpPr>
          <p:spPr>
            <a:xfrm rot="5400000">
              <a:off x="8569143" y="3147256"/>
              <a:ext cx="286439" cy="28643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EF594CD9-E201-1425-26CA-1E25FADEAE24}"/>
                </a:ext>
              </a:extLst>
            </p:cNvPr>
            <p:cNvSpPr/>
            <p:nvPr/>
          </p:nvSpPr>
          <p:spPr>
            <a:xfrm rot="5400000">
              <a:off x="7403404" y="4541938"/>
              <a:ext cx="286439" cy="28643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B997B586-66B8-11C3-80FE-3DA80301A04A}"/>
                </a:ext>
              </a:extLst>
            </p:cNvPr>
            <p:cNvSpPr/>
            <p:nvPr/>
          </p:nvSpPr>
          <p:spPr>
            <a:xfrm rot="5400000">
              <a:off x="7445352" y="1731464"/>
              <a:ext cx="286439" cy="28643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200072B-2C90-10EF-E71B-47CFEE74A728}"/>
              </a:ext>
            </a:extLst>
          </p:cNvPr>
          <p:cNvGrpSpPr/>
          <p:nvPr/>
        </p:nvGrpSpPr>
        <p:grpSpPr>
          <a:xfrm>
            <a:off x="9937073" y="2475395"/>
            <a:ext cx="1619660" cy="443193"/>
            <a:chOff x="9646722" y="3165634"/>
            <a:chExt cx="1349719" cy="369332"/>
          </a:xfrm>
        </p:grpSpPr>
        <p:sp>
          <p:nvSpPr>
            <p:cNvPr id="76" name="Oval 75">
              <a:extLst>
                <a:ext uri="{FF2B5EF4-FFF2-40B4-BE49-F238E27FC236}">
                  <a16:creationId xmlns:a16="http://schemas.microsoft.com/office/drawing/2014/main" id="{F319883E-5A03-A721-59B2-F8C456EA40C9}"/>
                </a:ext>
              </a:extLst>
            </p:cNvPr>
            <p:cNvSpPr/>
            <p:nvPr/>
          </p:nvSpPr>
          <p:spPr>
            <a:xfrm>
              <a:off x="9646722" y="3248527"/>
              <a:ext cx="286439" cy="286439"/>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B9870817-D2AB-E267-F26D-91A152F5E8BF}"/>
                </a:ext>
              </a:extLst>
            </p:cNvPr>
            <p:cNvSpPr txBox="1"/>
            <p:nvPr/>
          </p:nvSpPr>
          <p:spPr>
            <a:xfrm>
              <a:off x="9966992" y="3165634"/>
              <a:ext cx="1029449" cy="369332"/>
            </a:xfrm>
            <a:prstGeom prst="rect">
              <a:avLst/>
            </a:prstGeom>
            <a:noFill/>
          </p:spPr>
          <p:txBody>
            <a:bodyPr wrap="none" rtlCol="0">
              <a:spAutoFit/>
            </a:bodyPr>
            <a:lstStyle/>
            <a:p>
              <a:r>
                <a:rPr lang="en-US" dirty="0" err="1"/>
                <a:t>xyz.com</a:t>
              </a:r>
              <a:endParaRPr lang="en-US" dirty="0"/>
            </a:p>
          </p:txBody>
        </p:sp>
      </p:grpSp>
      <p:grpSp>
        <p:nvGrpSpPr>
          <p:cNvPr id="78" name="Group 77">
            <a:extLst>
              <a:ext uri="{FF2B5EF4-FFF2-40B4-BE49-F238E27FC236}">
                <a16:creationId xmlns:a16="http://schemas.microsoft.com/office/drawing/2014/main" id="{D950F125-64D2-1716-9914-7CB01F54E5DE}"/>
              </a:ext>
            </a:extLst>
          </p:cNvPr>
          <p:cNvGrpSpPr/>
          <p:nvPr/>
        </p:nvGrpSpPr>
        <p:grpSpPr>
          <a:xfrm>
            <a:off x="5271769" y="2330895"/>
            <a:ext cx="857747" cy="692789"/>
            <a:chOff x="5124338" y="2545473"/>
            <a:chExt cx="714787" cy="577327"/>
          </a:xfrm>
        </p:grpSpPr>
        <p:sp>
          <p:nvSpPr>
            <p:cNvPr id="79" name="Oval 78">
              <a:extLst>
                <a:ext uri="{FF2B5EF4-FFF2-40B4-BE49-F238E27FC236}">
                  <a16:creationId xmlns:a16="http://schemas.microsoft.com/office/drawing/2014/main" id="{649954BB-B46B-ACC7-6BDC-3DECA286F840}"/>
                </a:ext>
              </a:extLst>
            </p:cNvPr>
            <p:cNvSpPr/>
            <p:nvPr/>
          </p:nvSpPr>
          <p:spPr>
            <a:xfrm>
              <a:off x="5552686" y="2836361"/>
              <a:ext cx="286439" cy="28643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73E3E08D-53E9-DC23-CBA8-62905DF52904}"/>
                </a:ext>
              </a:extLst>
            </p:cNvPr>
            <p:cNvSpPr txBox="1"/>
            <p:nvPr/>
          </p:nvSpPr>
          <p:spPr>
            <a:xfrm>
              <a:off x="5124338" y="2545473"/>
              <a:ext cx="431741" cy="307778"/>
            </a:xfrm>
            <a:prstGeom prst="rect">
              <a:avLst/>
            </a:prstGeom>
            <a:noFill/>
          </p:spPr>
          <p:txBody>
            <a:bodyPr wrap="none" rtlCol="0">
              <a:spAutoFit/>
            </a:bodyPr>
            <a:lstStyle/>
            <a:p>
              <a:r>
                <a:rPr lang="en-US" dirty="0"/>
                <a:t>OP</a:t>
              </a:r>
            </a:p>
          </p:txBody>
        </p:sp>
      </p:grpSp>
      <p:sp>
        <p:nvSpPr>
          <p:cNvPr id="83" name="TextBox 82">
            <a:extLst>
              <a:ext uri="{FF2B5EF4-FFF2-40B4-BE49-F238E27FC236}">
                <a16:creationId xmlns:a16="http://schemas.microsoft.com/office/drawing/2014/main" id="{E8D3F52B-EC17-3821-331E-6744104D6C82}"/>
              </a:ext>
            </a:extLst>
          </p:cNvPr>
          <p:cNvSpPr txBox="1"/>
          <p:nvPr/>
        </p:nvSpPr>
        <p:spPr>
          <a:xfrm>
            <a:off x="6372737" y="2640285"/>
            <a:ext cx="553357" cy="307777"/>
          </a:xfrm>
          <a:prstGeom prst="rect">
            <a:avLst/>
          </a:prstGeom>
          <a:noFill/>
        </p:spPr>
        <p:txBody>
          <a:bodyPr wrap="none" rtlCol="0">
            <a:spAutoFit/>
          </a:bodyPr>
          <a:lstStyle/>
          <a:p>
            <a:r>
              <a:rPr lang="en-US" sz="1400" dirty="0"/>
              <a:t>OR1</a:t>
            </a:r>
          </a:p>
        </p:txBody>
      </p:sp>
      <p:sp>
        <p:nvSpPr>
          <p:cNvPr id="86" name="TextBox 85">
            <a:extLst>
              <a:ext uri="{FF2B5EF4-FFF2-40B4-BE49-F238E27FC236}">
                <a16:creationId xmlns:a16="http://schemas.microsoft.com/office/drawing/2014/main" id="{6BCCB353-3576-202C-B64D-9B9CB4466D53}"/>
              </a:ext>
            </a:extLst>
          </p:cNvPr>
          <p:cNvSpPr txBox="1"/>
          <p:nvPr/>
        </p:nvSpPr>
        <p:spPr>
          <a:xfrm>
            <a:off x="7041914" y="2995132"/>
            <a:ext cx="553357" cy="307777"/>
          </a:xfrm>
          <a:prstGeom prst="rect">
            <a:avLst/>
          </a:prstGeom>
          <a:noFill/>
        </p:spPr>
        <p:txBody>
          <a:bodyPr wrap="none" rtlCol="0">
            <a:spAutoFit/>
          </a:bodyPr>
          <a:lstStyle/>
          <a:p>
            <a:r>
              <a:rPr lang="en-US" sz="1400" dirty="0"/>
              <a:t>OR2</a:t>
            </a:r>
          </a:p>
        </p:txBody>
      </p:sp>
      <p:sp>
        <p:nvSpPr>
          <p:cNvPr id="89" name="TextBox 88">
            <a:extLst>
              <a:ext uri="{FF2B5EF4-FFF2-40B4-BE49-F238E27FC236}">
                <a16:creationId xmlns:a16="http://schemas.microsoft.com/office/drawing/2014/main" id="{533E441F-1061-8103-C133-E29A7B22DA05}"/>
              </a:ext>
            </a:extLst>
          </p:cNvPr>
          <p:cNvSpPr txBox="1"/>
          <p:nvPr/>
        </p:nvSpPr>
        <p:spPr>
          <a:xfrm>
            <a:off x="8620163" y="2084872"/>
            <a:ext cx="553357" cy="307777"/>
          </a:xfrm>
          <a:prstGeom prst="rect">
            <a:avLst/>
          </a:prstGeom>
          <a:noFill/>
        </p:spPr>
        <p:txBody>
          <a:bodyPr wrap="none" rtlCol="0">
            <a:spAutoFit/>
          </a:bodyPr>
          <a:lstStyle/>
          <a:p>
            <a:r>
              <a:rPr lang="en-US" sz="1400" dirty="0"/>
              <a:t>OR3</a:t>
            </a:r>
          </a:p>
        </p:txBody>
      </p:sp>
      <p:sp>
        <p:nvSpPr>
          <p:cNvPr id="90" name="Content Placeholder 2">
            <a:extLst>
              <a:ext uri="{FF2B5EF4-FFF2-40B4-BE49-F238E27FC236}">
                <a16:creationId xmlns:a16="http://schemas.microsoft.com/office/drawing/2014/main" id="{83C280BB-59DA-2B39-EF81-71C89ACAA367}"/>
              </a:ext>
            </a:extLst>
          </p:cNvPr>
          <p:cNvSpPr txBox="1">
            <a:spLocks/>
          </p:cNvSpPr>
          <p:nvPr/>
        </p:nvSpPr>
        <p:spPr>
          <a:xfrm>
            <a:off x="526352" y="1597794"/>
            <a:ext cx="4765889" cy="4581625"/>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Lao MN" pitchFamily="2" charset="0"/>
                <a:cs typeface="Lao MN" pitchFamily="2" charset="0"/>
              </a:rPr>
              <a:t>Assume the adversary controls some onion routers.</a:t>
            </a:r>
          </a:p>
          <a:p>
            <a:endParaRPr lang="en-US" sz="800" dirty="0">
              <a:latin typeface="Lao MN" pitchFamily="2" charset="0"/>
              <a:cs typeface="Lao MN" pitchFamily="2" charset="0"/>
            </a:endParaRPr>
          </a:p>
          <a:p>
            <a:r>
              <a:rPr lang="en-US" sz="2400" dirty="0">
                <a:latin typeface="Lao MN" pitchFamily="2" charset="0"/>
                <a:cs typeface="Lao MN" pitchFamily="2" charset="0"/>
              </a:rPr>
              <a:t>OR1 flips a bit in a cell and forwards it over.</a:t>
            </a:r>
          </a:p>
          <a:p>
            <a:endParaRPr lang="en-US" sz="800" dirty="0">
              <a:latin typeface="Lao MN" pitchFamily="2" charset="0"/>
              <a:cs typeface="Lao MN" pitchFamily="2" charset="0"/>
            </a:endParaRPr>
          </a:p>
          <a:p>
            <a:r>
              <a:rPr lang="en-US" sz="2400" dirty="0">
                <a:latin typeface="Lao MN" pitchFamily="2" charset="0"/>
                <a:cs typeface="Lao MN" pitchFamily="2" charset="0"/>
              </a:rPr>
              <a:t>OR3 flips that bit back and tests if decryption succeeds.</a:t>
            </a:r>
          </a:p>
          <a:p>
            <a:endParaRPr lang="en-US" sz="800" dirty="0">
              <a:latin typeface="Lao MN" pitchFamily="2" charset="0"/>
              <a:cs typeface="Lao MN" pitchFamily="2" charset="0"/>
            </a:endParaRPr>
          </a:p>
          <a:p>
            <a:r>
              <a:rPr lang="en-US" sz="2400" dirty="0">
                <a:latin typeface="Lao MN" pitchFamily="2" charset="0"/>
                <a:cs typeface="Lao MN" pitchFamily="2" charset="0"/>
              </a:rPr>
              <a:t>If yes, the adversary has confirmed that the two edges (</a:t>
            </a:r>
            <a:r>
              <a:rPr lang="en-US" sz="2400" dirty="0" err="1">
                <a:latin typeface="Lao MN" pitchFamily="2" charset="0"/>
                <a:cs typeface="Lao MN" pitchFamily="2" charset="0"/>
              </a:rPr>
              <a:t>CircIDs</a:t>
            </a:r>
            <a:r>
              <a:rPr lang="en-US" sz="2400" dirty="0">
                <a:latin typeface="Lao MN" pitchFamily="2" charset="0"/>
                <a:cs typeface="Lao MN" pitchFamily="2" charset="0"/>
              </a:rPr>
              <a:t>) belong to the same circuit.</a:t>
            </a:r>
          </a:p>
        </p:txBody>
      </p:sp>
      <p:sp>
        <p:nvSpPr>
          <p:cNvPr id="91" name="Oval 90">
            <a:extLst>
              <a:ext uri="{FF2B5EF4-FFF2-40B4-BE49-F238E27FC236}">
                <a16:creationId xmlns:a16="http://schemas.microsoft.com/office/drawing/2014/main" id="{87B315B1-83E7-B8E4-2359-9D2D176F775F}"/>
              </a:ext>
            </a:extLst>
          </p:cNvPr>
          <p:cNvSpPr/>
          <p:nvPr/>
        </p:nvSpPr>
        <p:spPr>
          <a:xfrm rot="5400000">
            <a:off x="6582367" y="3917002"/>
            <a:ext cx="343727" cy="34372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E6EB9363-DF9F-CD44-25A6-22601BDCC356}"/>
              </a:ext>
            </a:extLst>
          </p:cNvPr>
          <p:cNvSpPr/>
          <p:nvPr/>
        </p:nvSpPr>
        <p:spPr>
          <a:xfrm rot="5400000">
            <a:off x="9031435" y="4523062"/>
            <a:ext cx="343727" cy="34372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621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7"/>
                                        </p:tgtEl>
                                        <p:attrNameLst>
                                          <p:attrName>fillcolor</p:attrName>
                                        </p:attrNameLst>
                                      </p:cBhvr>
                                      <p:to>
                                        <a:srgbClr val="FE4A00"/>
                                      </p:to>
                                    </p:animClr>
                                    <p:set>
                                      <p:cBhvr>
                                        <p:cTn id="11" dur="2000" fill="hold"/>
                                        <p:tgtEl>
                                          <p:spTgt spid="67"/>
                                        </p:tgtEl>
                                        <p:attrNameLst>
                                          <p:attrName>fill.type</p:attrName>
                                        </p:attrNameLst>
                                      </p:cBhvr>
                                      <p:to>
                                        <p:strVal val="solid"/>
                                      </p:to>
                                    </p:set>
                                    <p:set>
                                      <p:cBhvr>
                                        <p:cTn id="12" dur="2000" fill="hold"/>
                                        <p:tgtEl>
                                          <p:spTgt spid="6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65"/>
                                        </p:tgtEl>
                                        <p:attrNameLst>
                                          <p:attrName>fillcolor</p:attrName>
                                        </p:attrNameLst>
                                      </p:cBhvr>
                                      <p:to>
                                        <a:srgbClr val="FE4A00"/>
                                      </p:to>
                                    </p:animClr>
                                    <p:set>
                                      <p:cBhvr>
                                        <p:cTn id="15" dur="2000" fill="hold"/>
                                        <p:tgtEl>
                                          <p:spTgt spid="65"/>
                                        </p:tgtEl>
                                        <p:attrNameLst>
                                          <p:attrName>fill.type</p:attrName>
                                        </p:attrNameLst>
                                      </p:cBhvr>
                                      <p:to>
                                        <p:strVal val="solid"/>
                                      </p:to>
                                    </p:set>
                                    <p:set>
                                      <p:cBhvr>
                                        <p:cTn id="16" dur="2000" fill="hold"/>
                                        <p:tgtEl>
                                          <p:spTgt spid="65"/>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91"/>
                                        </p:tgtEl>
                                        <p:attrNameLst>
                                          <p:attrName>fillcolor</p:attrName>
                                        </p:attrNameLst>
                                      </p:cBhvr>
                                      <p:to>
                                        <a:srgbClr val="FE4A00"/>
                                      </p:to>
                                    </p:animClr>
                                    <p:set>
                                      <p:cBhvr>
                                        <p:cTn id="19" dur="2000" fill="hold"/>
                                        <p:tgtEl>
                                          <p:spTgt spid="91"/>
                                        </p:tgtEl>
                                        <p:attrNameLst>
                                          <p:attrName>fill.type</p:attrName>
                                        </p:attrNameLst>
                                      </p:cBhvr>
                                      <p:to>
                                        <p:strVal val="solid"/>
                                      </p:to>
                                    </p:set>
                                    <p:set>
                                      <p:cBhvr>
                                        <p:cTn id="20" dur="2000" fill="hold"/>
                                        <p:tgtEl>
                                          <p:spTgt spid="91"/>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92"/>
                                        </p:tgtEl>
                                        <p:attrNameLst>
                                          <p:attrName>fillcolor</p:attrName>
                                        </p:attrNameLst>
                                      </p:cBhvr>
                                      <p:to>
                                        <a:srgbClr val="FE4A00"/>
                                      </p:to>
                                    </p:animClr>
                                    <p:set>
                                      <p:cBhvr>
                                        <p:cTn id="23" dur="2000" fill="hold"/>
                                        <p:tgtEl>
                                          <p:spTgt spid="92"/>
                                        </p:tgtEl>
                                        <p:attrNameLst>
                                          <p:attrName>fill.type</p:attrName>
                                        </p:attrNameLst>
                                      </p:cBhvr>
                                      <p:to>
                                        <p:strVal val="solid"/>
                                      </p:to>
                                    </p:set>
                                    <p:set>
                                      <p:cBhvr>
                                        <p:cTn id="24" dur="2000" fill="hold"/>
                                        <p:tgtEl>
                                          <p:spTgt spid="92"/>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0">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08343"/>
          </a:xfrm>
        </p:spPr>
        <p:txBody>
          <a:bodyPr/>
          <a:lstStyle/>
          <a:p>
            <a:r>
              <a:rPr lang="en-US" sz="3200" b="0" dirty="0">
                <a:latin typeface="Lao MN" pitchFamily="2" charset="0"/>
                <a:cs typeface="Lao MN" pitchFamily="2" charset="0"/>
              </a:rPr>
              <a:t>Outline</a:t>
            </a:r>
          </a:p>
        </p:txBody>
      </p:sp>
      <p:sp>
        <p:nvSpPr>
          <p:cNvPr id="3" name="Text Placeholder 2">
            <a:extLst>
              <a:ext uri="{FF2B5EF4-FFF2-40B4-BE49-F238E27FC236}">
                <a16:creationId xmlns:a16="http://schemas.microsoft.com/office/drawing/2014/main" id="{982D6773-6CEF-FA45-861A-C6886F07ADC2}"/>
              </a:ext>
            </a:extLst>
          </p:cNvPr>
          <p:cNvSpPr>
            <a:spLocks noGrp="1"/>
          </p:cNvSpPr>
          <p:nvPr>
            <p:ph type="body" sz="quarter" idx="10"/>
          </p:nvPr>
        </p:nvSpPr>
        <p:spPr>
          <a:xfrm>
            <a:off x="515795" y="2127183"/>
            <a:ext cx="11163600" cy="4094713"/>
          </a:xfrm>
        </p:spPr>
        <p:txBody>
          <a:bodyPr/>
          <a:lstStyle/>
          <a:p>
            <a:r>
              <a:rPr lang="en-US" sz="2400" spc="10" dirty="0">
                <a:solidFill>
                  <a:srgbClr val="000000"/>
                </a:solidFill>
                <a:latin typeface="Lao MN" pitchFamily="2" charset="0"/>
                <a:cs typeface="Lao MN" pitchFamily="2" charset="0"/>
              </a:rPr>
              <a:t>Defining Rugged PRPs </a:t>
            </a:r>
          </a:p>
          <a:p>
            <a:endParaRPr lang="en-US" sz="2400" spc="10" dirty="0">
              <a:solidFill>
                <a:srgbClr val="000000"/>
              </a:solidFill>
              <a:latin typeface="Lao MN" pitchFamily="2" charset="0"/>
              <a:cs typeface="Lao MN" pitchFamily="2" charset="0"/>
            </a:endParaRPr>
          </a:p>
          <a:p>
            <a:r>
              <a:rPr lang="en-US" sz="2400" spc="10" dirty="0">
                <a:solidFill>
                  <a:srgbClr val="000000"/>
                </a:solidFill>
                <a:latin typeface="Lao MN" pitchFamily="2" charset="0"/>
                <a:cs typeface="Lao MN" pitchFamily="2" charset="0"/>
              </a:rPr>
              <a:t>The UIV Construction</a:t>
            </a:r>
          </a:p>
          <a:p>
            <a:endParaRPr lang="en-US" sz="2400" spc="10" dirty="0">
              <a:solidFill>
                <a:srgbClr val="000000"/>
              </a:solidFill>
              <a:latin typeface="Lao MN" pitchFamily="2" charset="0"/>
              <a:cs typeface="Lao MN" pitchFamily="2" charset="0"/>
            </a:endParaRPr>
          </a:p>
          <a:p>
            <a:r>
              <a:rPr lang="en-US" sz="2400" spc="10" dirty="0">
                <a:solidFill>
                  <a:srgbClr val="000000"/>
                </a:solidFill>
                <a:latin typeface="Lao MN" pitchFamily="2" charset="0"/>
                <a:cs typeface="Lao MN" pitchFamily="2" charset="0"/>
              </a:rPr>
              <a:t>Transforming Rugged PRPs into AEAD</a:t>
            </a:r>
          </a:p>
          <a:p>
            <a:pPr marL="0" indent="0">
              <a:buNone/>
            </a:pPr>
            <a:endParaRPr lang="en-US" sz="2400" spc="10" dirty="0">
              <a:solidFill>
                <a:srgbClr val="000000"/>
              </a:solidFill>
              <a:latin typeface="Lao MN" pitchFamily="2" charset="0"/>
              <a:cs typeface="Lao MN" pitchFamily="2" charset="0"/>
            </a:endParaRPr>
          </a:p>
          <a:p>
            <a:r>
              <a:rPr lang="en-US" sz="2400" spc="10" dirty="0">
                <a:solidFill>
                  <a:srgbClr val="000000"/>
                </a:solidFill>
                <a:latin typeface="Lao MN" pitchFamily="2" charset="0"/>
                <a:cs typeface="Lao MN" pitchFamily="2" charset="0"/>
              </a:rPr>
              <a:t>Tor and CGO</a:t>
            </a:r>
          </a:p>
          <a:p>
            <a:endParaRPr lang="en-US" sz="2400" spc="10" dirty="0">
              <a:solidFill>
                <a:srgbClr val="000000"/>
              </a:solidFill>
              <a:latin typeface="Lao MN" pitchFamily="2" charset="0"/>
              <a:cs typeface="Lao MN" pitchFamily="2" charset="0"/>
            </a:endParaRPr>
          </a:p>
          <a:p>
            <a:endParaRPr lang="en-US" sz="2400" spc="10" dirty="0">
              <a:solidFill>
                <a:srgbClr val="000000"/>
              </a:solidFill>
              <a:latin typeface="Lao MN" pitchFamily="2" charset="0"/>
              <a:cs typeface="Lao MN" pitchFamily="2" charset="0"/>
            </a:endParaRPr>
          </a:p>
          <a:p>
            <a:endParaRPr lang="en-US" sz="2400" spc="10" dirty="0">
              <a:solidFill>
                <a:srgbClr val="000000"/>
              </a:solidFill>
              <a:latin typeface="Lao MN" pitchFamily="2" charset="0"/>
              <a:cs typeface="Lao MN" pitchFamily="2" charset="0"/>
            </a:endParaRPr>
          </a:p>
          <a:p>
            <a:pPr marL="0" indent="0">
              <a:buNone/>
            </a:pPr>
            <a:endParaRPr lang="en-US" sz="2400" spc="10" dirty="0">
              <a:solidFill>
                <a:srgbClr val="000000"/>
              </a:solidFill>
              <a:latin typeface="Lao MN" pitchFamily="2" charset="0"/>
              <a:cs typeface="Lao MN" pitchFamily="2" charset="0"/>
            </a:endParaRPr>
          </a:p>
          <a:p>
            <a:pPr marL="0" indent="0">
              <a:buNone/>
            </a:pPr>
            <a:endParaRPr lang="en-AE" dirty="0"/>
          </a:p>
        </p:txBody>
      </p:sp>
      <p:sp>
        <p:nvSpPr>
          <p:cNvPr id="2" name="Slide Number Placeholder 1">
            <a:extLst>
              <a:ext uri="{FF2B5EF4-FFF2-40B4-BE49-F238E27FC236}">
                <a16:creationId xmlns:a16="http://schemas.microsoft.com/office/drawing/2014/main" id="{E62E36AE-F3D6-6F47-8383-8FB28338E5C6}"/>
              </a:ext>
            </a:extLst>
          </p:cNvPr>
          <p:cNvSpPr>
            <a:spLocks noGrp="1"/>
          </p:cNvSpPr>
          <p:nvPr>
            <p:ph type="sldNum" sz="quarter" idx="4"/>
          </p:nvPr>
        </p:nvSpPr>
        <p:spPr/>
        <p:txBody>
          <a:bodyPr/>
          <a:lstStyle/>
          <a:p>
            <a:fld id="{6A0E18EB-4A2D-7A41-8DA5-124442C28A6C}" type="slidenum">
              <a:rPr lang="en-AE" smtClean="0"/>
              <a:t>2</a:t>
            </a:fld>
            <a:endParaRPr lang="en-AE"/>
          </a:p>
        </p:txBody>
      </p:sp>
    </p:spTree>
    <p:extLst>
      <p:ext uri="{BB962C8B-B14F-4D97-AF65-F5344CB8AC3E}">
        <p14:creationId xmlns:p14="http://schemas.microsoft.com/office/powerpoint/2010/main" val="92213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Requirements</a:t>
            </a:r>
          </a:p>
        </p:txBody>
      </p:sp>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515795" y="1607419"/>
            <a:ext cx="11163600" cy="4736284"/>
          </a:xfrm>
        </p:spPr>
        <p:txBody>
          <a:bodyPr/>
          <a:lstStyle/>
          <a:p>
            <a:r>
              <a:rPr lang="en-US" sz="2400" dirty="0">
                <a:solidFill>
                  <a:schemeClr val="tx1"/>
                </a:solidFill>
                <a:latin typeface="Lao MN" pitchFamily="2" charset="0"/>
                <a:cs typeface="Lao MN" pitchFamily="2" charset="0"/>
              </a:rPr>
              <a:t>Prop 202: Protect against </a:t>
            </a:r>
            <a:r>
              <a:rPr lang="en-US" sz="2400" b="1" dirty="0">
                <a:solidFill>
                  <a:schemeClr val="tx1"/>
                </a:solidFill>
                <a:latin typeface="Lao MN" pitchFamily="2" charset="0"/>
                <a:cs typeface="Lao MN" pitchFamily="2" charset="0"/>
              </a:rPr>
              <a:t>Tagging Attacks</a:t>
            </a:r>
            <a:r>
              <a:rPr lang="en-US" sz="2400" dirty="0">
                <a:solidFill>
                  <a:schemeClr val="tx1"/>
                </a:solidFill>
                <a:latin typeface="Lao MN" pitchFamily="2" charset="0"/>
                <a:cs typeface="Lao MN" pitchFamily="2" charset="0"/>
              </a:rPr>
              <a:t>, </a:t>
            </a:r>
            <a:r>
              <a:rPr lang="en-US" sz="2400" b="1" dirty="0">
                <a:solidFill>
                  <a:schemeClr val="tx1"/>
                </a:solidFill>
                <a:latin typeface="Lao MN" pitchFamily="2" charset="0"/>
                <a:cs typeface="Lao MN" pitchFamily="2" charset="0"/>
              </a:rPr>
              <a:t>Non-expanding</a:t>
            </a:r>
            <a:r>
              <a:rPr lang="en-US" sz="2400" dirty="0">
                <a:solidFill>
                  <a:schemeClr val="tx1"/>
                </a:solidFill>
                <a:latin typeface="Lao MN" pitchFamily="2" charset="0"/>
                <a:cs typeface="Lao MN" pitchFamily="2" charset="0"/>
              </a:rPr>
              <a:t> encryption, Stronger </a:t>
            </a:r>
            <a:r>
              <a:rPr lang="en-US" sz="2400" b="1" dirty="0">
                <a:solidFill>
                  <a:schemeClr val="tx1"/>
                </a:solidFill>
                <a:latin typeface="Lao MN" pitchFamily="2" charset="0"/>
                <a:cs typeface="Lao MN" pitchFamily="2" charset="0"/>
              </a:rPr>
              <a:t>integrity</a:t>
            </a:r>
            <a:r>
              <a:rPr lang="en-US" sz="2400" dirty="0">
                <a:solidFill>
                  <a:schemeClr val="tx1"/>
                </a:solidFill>
                <a:latin typeface="Lao MN" pitchFamily="2" charset="0"/>
                <a:cs typeface="Lao MN" pitchFamily="2" charset="0"/>
              </a:rPr>
              <a:t> protection,  Not </a:t>
            </a:r>
            <a:r>
              <a:rPr lang="en-US" sz="2400" b="1" dirty="0">
                <a:solidFill>
                  <a:schemeClr val="tx1"/>
                </a:solidFill>
                <a:latin typeface="Lao MN" pitchFamily="2" charset="0"/>
                <a:cs typeface="Lao MN" pitchFamily="2" charset="0"/>
              </a:rPr>
              <a:t>MAC-then-Encrypt</a:t>
            </a:r>
            <a:r>
              <a:rPr lang="en-US" sz="2400" dirty="0">
                <a:solidFill>
                  <a:schemeClr val="tx1"/>
                </a:solidFill>
                <a:latin typeface="Lao MN" pitchFamily="2" charset="0"/>
                <a:cs typeface="Lao MN" pitchFamily="2" charset="0"/>
              </a:rPr>
              <a:t>. </a:t>
            </a:r>
            <a:endParaRPr lang="en-US" sz="2400" b="1" dirty="0">
              <a:solidFill>
                <a:schemeClr val="tx1"/>
              </a:solidFill>
              <a:latin typeface="Lao MN" pitchFamily="2" charset="0"/>
              <a:cs typeface="Lao MN" pitchFamily="2" charset="0"/>
            </a:endParaRPr>
          </a:p>
          <a:p>
            <a:endParaRPr lang="en-US" sz="2400" dirty="0">
              <a:solidFill>
                <a:schemeClr val="tx1"/>
              </a:solidFill>
              <a:latin typeface="Lao MN" pitchFamily="2" charset="0"/>
              <a:cs typeface="Lao MN" pitchFamily="2" charset="0"/>
            </a:endParaRPr>
          </a:p>
          <a:p>
            <a:r>
              <a:rPr lang="en-US" sz="2400" b="1" dirty="0">
                <a:solidFill>
                  <a:schemeClr val="tx1"/>
                </a:solidFill>
                <a:latin typeface="Lao MN" pitchFamily="2" charset="0"/>
                <a:cs typeface="Lao MN" pitchFamily="2" charset="0"/>
              </a:rPr>
              <a:t>Forward Security </a:t>
            </a:r>
            <a:r>
              <a:rPr lang="en-US" sz="2400" dirty="0">
                <a:solidFill>
                  <a:schemeClr val="tx1"/>
                </a:solidFill>
                <a:latin typeface="Lao MN" pitchFamily="2" charset="0"/>
                <a:cs typeface="Lao MN" pitchFamily="2" charset="0"/>
              </a:rPr>
              <a:t>and support for </a:t>
            </a:r>
            <a:r>
              <a:rPr lang="en-US" sz="2400" b="1" dirty="0">
                <a:solidFill>
                  <a:schemeClr val="tx1"/>
                </a:solidFill>
                <a:latin typeface="Lao MN" pitchFamily="2" charset="0"/>
                <a:cs typeface="Lao MN" pitchFamily="2" charset="0"/>
              </a:rPr>
              <a:t>Associated Data.</a:t>
            </a:r>
            <a:endParaRPr lang="en-US" sz="2400" dirty="0">
              <a:solidFill>
                <a:schemeClr val="tx1"/>
              </a:solidFill>
              <a:latin typeface="Lao MN" pitchFamily="2" charset="0"/>
              <a:cs typeface="Lao MN" pitchFamily="2" charset="0"/>
            </a:endParaRPr>
          </a:p>
          <a:p>
            <a:pPr marL="0" indent="0">
              <a:buNone/>
            </a:pPr>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Support Tor’s existing </a:t>
            </a:r>
            <a:r>
              <a:rPr lang="en-US" sz="2400" b="1" dirty="0">
                <a:solidFill>
                  <a:schemeClr val="tx1"/>
                </a:solidFill>
                <a:latin typeface="Lao MN" pitchFamily="2" charset="0"/>
                <a:cs typeface="Lao MN" pitchFamily="2" charset="0"/>
              </a:rPr>
              <a:t>Leaky Pipes </a:t>
            </a:r>
            <a:r>
              <a:rPr lang="en-US" sz="2400" dirty="0">
                <a:solidFill>
                  <a:schemeClr val="tx1"/>
                </a:solidFill>
                <a:latin typeface="Lao MN" pitchFamily="2" charset="0"/>
                <a:cs typeface="Lao MN" pitchFamily="2" charset="0"/>
              </a:rPr>
              <a:t>functionality, where the OP can communicate with any OR in the circuit (in either direction).</a:t>
            </a:r>
          </a:p>
          <a:p>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Be able to operate </a:t>
            </a:r>
            <a:r>
              <a:rPr lang="en-US" sz="2400" b="1" dirty="0">
                <a:solidFill>
                  <a:schemeClr val="tx1"/>
                </a:solidFill>
                <a:latin typeface="Lao MN" pitchFamily="2" charset="0"/>
                <a:cs typeface="Lao MN" pitchFamily="2" charset="0"/>
              </a:rPr>
              <a:t>heterogeneously</a:t>
            </a:r>
            <a:r>
              <a:rPr lang="en-US" sz="2400" dirty="0">
                <a:solidFill>
                  <a:schemeClr val="tx1"/>
                </a:solidFill>
                <a:latin typeface="Lao MN" pitchFamily="2" charset="0"/>
                <a:cs typeface="Lao MN" pitchFamily="2" charset="0"/>
              </a:rPr>
              <a:t> with the old scheme during the transition period.</a:t>
            </a:r>
            <a:endParaRPr lang="en-US" dirty="0"/>
          </a:p>
        </p:txBody>
      </p:sp>
      <p:sp>
        <p:nvSpPr>
          <p:cNvPr id="2" name="Slide Number Placeholder 1">
            <a:extLst>
              <a:ext uri="{FF2B5EF4-FFF2-40B4-BE49-F238E27FC236}">
                <a16:creationId xmlns:a16="http://schemas.microsoft.com/office/drawing/2014/main" id="{E2D833E2-171C-ED4E-83A1-97DDBDE8F9C7}"/>
              </a:ext>
            </a:extLst>
          </p:cNvPr>
          <p:cNvSpPr>
            <a:spLocks noGrp="1"/>
          </p:cNvSpPr>
          <p:nvPr>
            <p:ph type="sldNum" sz="quarter" idx="4"/>
          </p:nvPr>
        </p:nvSpPr>
        <p:spPr/>
        <p:txBody>
          <a:bodyPr/>
          <a:lstStyle/>
          <a:p>
            <a:fld id="{6A0E18EB-4A2D-7A41-8DA5-124442C28A6C}" type="slidenum">
              <a:rPr lang="en-AE" smtClean="0"/>
              <a:t>20</a:t>
            </a:fld>
            <a:endParaRPr lang="en-AE"/>
          </a:p>
        </p:txBody>
      </p:sp>
    </p:spTree>
    <p:extLst>
      <p:ext uri="{BB962C8B-B14F-4D97-AF65-F5344CB8AC3E}">
        <p14:creationId xmlns:p14="http://schemas.microsoft.com/office/powerpoint/2010/main" val="22697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9393315" cy="626055"/>
          </a:xfrm>
        </p:spPr>
        <p:txBody>
          <a:bodyPr/>
          <a:lstStyle/>
          <a:p>
            <a:r>
              <a:rPr lang="en-US" sz="3200" b="0" dirty="0">
                <a:latin typeface="Lao MN" pitchFamily="2" charset="0"/>
                <a:ea typeface="Palatino" pitchFamily="2" charset="77"/>
                <a:cs typeface="Lao MN" pitchFamily="2" charset="0"/>
              </a:rPr>
              <a:t>CGO (High-Level):  Forward Direction</a:t>
            </a:r>
          </a:p>
        </p:txBody>
      </p:sp>
      <mc:AlternateContent xmlns:mc="http://schemas.openxmlformats.org/markup-compatibility/2006" xmlns:a14="http://schemas.microsoft.com/office/drawing/2010/main">
        <mc:Choice Requires="a14">
          <p:sp>
            <p:nvSpPr>
              <p:cNvPr id="238" name="TextBox 237">
                <a:extLst>
                  <a:ext uri="{FF2B5EF4-FFF2-40B4-BE49-F238E27FC236}">
                    <a16:creationId xmlns:a16="http://schemas.microsoft.com/office/drawing/2014/main" id="{3DB57016-75A0-FE48-B414-67A17F5E825E}"/>
                  </a:ext>
                </a:extLst>
              </p:cNvPr>
              <p:cNvSpPr txBox="1"/>
              <p:nvPr/>
            </p:nvSpPr>
            <p:spPr>
              <a:xfrm>
                <a:off x="262153" y="2118364"/>
                <a:ext cx="3117392" cy="369332"/>
              </a:xfrm>
              <a:prstGeom prst="rect">
                <a:avLst/>
              </a:prstGeom>
              <a:noFill/>
            </p:spPr>
            <p:txBody>
              <a:bodyPr wrap="none" rtlCol="0">
                <a:spAutoFit/>
              </a:bodyPr>
              <a:lstStyle/>
              <a:p>
                <a:pPr defTabSz="457200"/>
                <a:r>
                  <a:rPr lang="en-US" b="1" dirty="0">
                    <a:solidFill>
                      <a:srgbClr val="000000"/>
                    </a:solidFill>
                    <a:latin typeface="Century Schoolbook" panose="02040604050505020304"/>
                  </a:rPr>
                  <a:t>OP-</a:t>
                </a:r>
                <a:r>
                  <a:rPr lang="en-DE" b="1">
                    <a:solidFill>
                      <a:srgbClr val="000000"/>
                    </a:solidFill>
                    <a:latin typeface="Century Schoolbook" panose="02040604050505020304"/>
                  </a:rPr>
                  <a:t>Enc</a:t>
                </a:r>
                <a:r>
                  <a:rPr lang="en-DE">
                    <a:solidFill>
                      <a:srgbClr val="000000"/>
                    </a:solidFill>
                    <a:latin typeface="Century Schoolbook" panose="02040604050505020304"/>
                  </a:rPr>
                  <a:t>(</a:t>
                </a:r>
                <a14:m>
                  <m:oMath xmlns:m="http://schemas.openxmlformats.org/officeDocument/2006/math">
                    <m:r>
                      <a:rPr lang="en-DE" b="1" i="1" smtClean="0">
                        <a:solidFill>
                          <a:srgbClr val="000000"/>
                        </a:solidFill>
                        <a:latin typeface="Cambria Math" panose="02040503050406030204" pitchFamily="18" charset="0"/>
                        <a:ea typeface="Cambria Math" panose="02040503050406030204" pitchFamily="18" charset="0"/>
                      </a:rPr>
                      <m:t>𝝈</m:t>
                    </m:r>
                  </m:oMath>
                </a14:m>
                <a:r>
                  <a:rPr lang="en-US" dirty="0">
                    <a:solidFill>
                      <a:srgbClr val="000000"/>
                    </a:solidFill>
                    <a:latin typeface="Century Schoolbook" panose="02040604050505020304"/>
                  </a:rPr>
                  <a:t>,</a:t>
                </a:r>
                <a:r>
                  <a:rPr lang="en-US" i="1" dirty="0" err="1">
                    <a:solidFill>
                      <a:srgbClr val="000000"/>
                    </a:solidFill>
                    <a:latin typeface="Century Schoolbook" panose="02040604050505020304"/>
                  </a:rPr>
                  <a:t>d</a:t>
                </a:r>
                <a:r>
                  <a:rPr lang="en-US" dirty="0" err="1">
                    <a:solidFill>
                      <a:srgbClr val="000000"/>
                    </a:solidFill>
                    <a:latin typeface="Century Schoolbook" panose="02040604050505020304"/>
                  </a:rPr>
                  <a:t>,</a:t>
                </a:r>
                <a:r>
                  <a:rPr lang="en-US" i="1" dirty="0" err="1">
                    <a:solidFill>
                      <a:srgbClr val="000000"/>
                    </a:solidFill>
                    <a:latin typeface="Century Schoolbook" panose="02040604050505020304"/>
                  </a:rPr>
                  <a:t>AD</a:t>
                </a:r>
                <a:r>
                  <a:rPr lang="en-DE" i="1">
                    <a:solidFill>
                      <a:srgbClr val="000000"/>
                    </a:solidFill>
                    <a:latin typeface="Century Schoolbook" panose="02040604050505020304"/>
                  </a:rPr>
                  <a:t>,M</a:t>
                </a:r>
                <a:r>
                  <a:rPr lang="en-DE">
                    <a:solidFill>
                      <a:srgbClr val="000000"/>
                    </a:solidFill>
                    <a:latin typeface="Century Schoolbook" panose="02040604050505020304"/>
                  </a:rPr>
                  <a:t>)</a:t>
                </a:r>
                <a14:m>
                  <m:oMath xmlns:m="http://schemas.openxmlformats.org/officeDocument/2006/math">
                    <m:r>
                      <a:rPr lang="en-DE" i="1" smtClean="0">
                        <a:solidFill>
                          <a:srgbClr val="000000"/>
                        </a:solidFill>
                        <a:latin typeface="Cambria Math" panose="02040503050406030204" pitchFamily="18" charset="0"/>
                        <a:ea typeface="Cambria Math" panose="02040503050406030204" pitchFamily="18" charset="0"/>
                      </a:rPr>
                      <m:t>→</m:t>
                    </m:r>
                  </m:oMath>
                </a14:m>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1</a:t>
                </a:r>
                <a:r>
                  <a:rPr lang="en-US" i="1" dirty="0">
                    <a:solidFill>
                      <a:srgbClr val="000000"/>
                    </a:solidFill>
                    <a:latin typeface="Century Schoolbook" panose="02040604050505020304"/>
                  </a:rPr>
                  <a:t>,C</a:t>
                </a:r>
                <a:r>
                  <a:rPr lang="en-US" i="1" baseline="-25000" dirty="0">
                    <a:solidFill>
                      <a:srgbClr val="000000"/>
                    </a:solidFill>
                    <a:latin typeface="Century Schoolbook" panose="02040604050505020304"/>
                  </a:rPr>
                  <a:t>1</a:t>
                </a:r>
                <a:endParaRPr lang="en-DE" i="1" baseline="-25000" dirty="0">
                  <a:solidFill>
                    <a:srgbClr val="000000"/>
                  </a:solidFill>
                  <a:latin typeface="Century Schoolbook" panose="02040604050505020304"/>
                </a:endParaRPr>
              </a:p>
            </p:txBody>
          </p:sp>
        </mc:Choice>
        <mc:Fallback xmlns="">
          <p:sp>
            <p:nvSpPr>
              <p:cNvPr id="238" name="TextBox 237">
                <a:extLst>
                  <a:ext uri="{FF2B5EF4-FFF2-40B4-BE49-F238E27FC236}">
                    <a16:creationId xmlns:a16="http://schemas.microsoft.com/office/drawing/2014/main" id="{3DB57016-75A0-FE48-B414-67A17F5E825E}"/>
                  </a:ext>
                </a:extLst>
              </p:cNvPr>
              <p:cNvSpPr txBox="1">
                <a:spLocks noRot="1" noChangeAspect="1" noMove="1" noResize="1" noEditPoints="1" noAdjustHandles="1" noChangeArrowheads="1" noChangeShapeType="1" noTextEdit="1"/>
              </p:cNvSpPr>
              <p:nvPr/>
            </p:nvSpPr>
            <p:spPr>
              <a:xfrm>
                <a:off x="262153" y="2118364"/>
                <a:ext cx="3117392" cy="369332"/>
              </a:xfrm>
              <a:prstGeom prst="rect">
                <a:avLst/>
              </a:prstGeom>
              <a:blipFill>
                <a:blip r:embed="rId3"/>
                <a:stretch>
                  <a:fillRect l="-1626" t="-10345" b="-27586"/>
                </a:stretch>
              </a:blipFill>
            </p:spPr>
            <p:txBody>
              <a:bodyPr/>
              <a:lstStyle/>
              <a:p>
                <a:r>
                  <a:rPr lang="en-AE">
                    <a:noFill/>
                  </a:rPr>
                  <a:t> </a:t>
                </a:r>
              </a:p>
            </p:txBody>
          </p:sp>
        </mc:Fallback>
      </mc:AlternateContent>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97AF95E9-36D1-9849-BC79-8DF49034E444}"/>
                  </a:ext>
                </a:extLst>
              </p:cNvPr>
              <p:cNvSpPr txBox="1"/>
              <p:nvPr/>
            </p:nvSpPr>
            <p:spPr>
              <a:xfrm>
                <a:off x="5441731" y="3610574"/>
                <a:ext cx="3310522" cy="369332"/>
              </a:xfrm>
              <a:prstGeom prst="rect">
                <a:avLst/>
              </a:prstGeom>
              <a:noFill/>
            </p:spPr>
            <p:txBody>
              <a:bodyPr wrap="none" rtlCol="0">
                <a:spAutoFit/>
              </a:bodyPr>
              <a:lstStyle/>
              <a:p>
                <a:pPr defTabSz="457200"/>
                <a:r>
                  <a:rPr lang="en-US" b="1" dirty="0">
                    <a:solidFill>
                      <a:srgbClr val="000000"/>
                    </a:solidFill>
                    <a:latin typeface="Century Schoolbook" panose="02040604050505020304"/>
                  </a:rPr>
                  <a:t>OR-</a:t>
                </a:r>
                <a:r>
                  <a:rPr lang="en-DE" b="1">
                    <a:solidFill>
                      <a:srgbClr val="000000"/>
                    </a:solidFill>
                    <a:latin typeface="Century Schoolbook" panose="02040604050505020304"/>
                  </a:rPr>
                  <a:t>Dec</a:t>
                </a:r>
                <a:r>
                  <a:rPr lang="en-DE" dirty="0">
                    <a:solidFill>
                      <a:srgbClr val="000000"/>
                    </a:solidFill>
                    <a:latin typeface="Century Schoolbook" panose="02040604050505020304"/>
                  </a:rPr>
                  <a:t>(</a:t>
                </a:r>
                <a14:m>
                  <m:oMath xmlns:m="http://schemas.openxmlformats.org/officeDocument/2006/math">
                    <m:r>
                      <a:rPr lang="en-DE" i="1" smtClean="0">
                        <a:solidFill>
                          <a:srgbClr val="000000"/>
                        </a:solidFill>
                        <a:latin typeface="Cambria Math" panose="02040503050406030204" pitchFamily="18" charset="0"/>
                        <a:ea typeface="Cambria Math" panose="02040503050406030204" pitchFamily="18" charset="0"/>
                      </a:rPr>
                      <m:t>𝜌</m:t>
                    </m:r>
                    <m:r>
                      <a:rPr lang="en-US" b="0" i="1" baseline="-25000" smtClean="0">
                        <a:solidFill>
                          <a:srgbClr val="000000"/>
                        </a:solidFill>
                        <a:latin typeface="Cambria Math" panose="02040503050406030204" pitchFamily="18" charset="0"/>
                        <a:ea typeface="Cambria Math" panose="02040503050406030204" pitchFamily="18" charset="0"/>
                      </a:rPr>
                      <m:t>1</m:t>
                    </m:r>
                  </m:oMath>
                </a14:m>
                <a:r>
                  <a:rPr lang="en-DE" i="1">
                    <a:solidFill>
                      <a:srgbClr val="000000"/>
                    </a:solidFill>
                    <a:latin typeface="Century Schoolbook" panose="02040604050505020304"/>
                  </a:rPr>
                  <a:t>,</a:t>
                </a:r>
                <a:r>
                  <a:rPr lang="en-US" i="1" dirty="0">
                    <a:solidFill>
                      <a:srgbClr val="000000"/>
                    </a:solidFill>
                    <a:latin typeface="Century Schoolbook" panose="02040604050505020304"/>
                  </a:rPr>
                  <a:t>AD,T</a:t>
                </a:r>
                <a:r>
                  <a:rPr lang="en-US" i="1" baseline="-25000" dirty="0">
                    <a:solidFill>
                      <a:srgbClr val="000000"/>
                    </a:solidFill>
                    <a:latin typeface="Century Schoolbook" panose="02040604050505020304"/>
                  </a:rPr>
                  <a:t>1</a:t>
                </a:r>
                <a:r>
                  <a:rPr lang="en-US" i="1" dirty="0">
                    <a:solidFill>
                      <a:srgbClr val="000000"/>
                    </a:solidFill>
                    <a:latin typeface="Century Schoolbook" panose="02040604050505020304"/>
                  </a:rPr>
                  <a:t>,</a:t>
                </a:r>
                <a:r>
                  <a:rPr lang="en-DE" i="1">
                    <a:solidFill>
                      <a:srgbClr val="000000"/>
                    </a:solidFill>
                    <a:latin typeface="Century Schoolbook" panose="02040604050505020304"/>
                  </a:rPr>
                  <a:t>C</a:t>
                </a:r>
                <a:r>
                  <a:rPr lang="en-US" i="1" baseline="-25000" dirty="0">
                    <a:solidFill>
                      <a:srgbClr val="000000"/>
                    </a:solidFill>
                    <a:latin typeface="Century Schoolbook" panose="02040604050505020304"/>
                  </a:rPr>
                  <a:t>1</a:t>
                </a:r>
                <a:r>
                  <a:rPr lang="en-DE">
                    <a:solidFill>
                      <a:srgbClr val="000000"/>
                    </a:solidFill>
                    <a:latin typeface="Century Schoolbook" panose="02040604050505020304"/>
                  </a:rPr>
                  <a:t>)</a:t>
                </a:r>
                <a:r>
                  <a:rPr lang="en-DE">
                    <a:solidFill>
                      <a:srgbClr val="000000"/>
                    </a:solidFill>
                    <a:ea typeface="Cambria Math" panose="02040503050406030204" pitchFamily="18" charset="0"/>
                  </a:rPr>
                  <a:t> </a:t>
                </a:r>
                <a14:m>
                  <m:oMath xmlns:m="http://schemas.openxmlformats.org/officeDocument/2006/math">
                    <m:r>
                      <a:rPr lang="en-DE" i="1">
                        <a:solidFill>
                          <a:srgbClr val="000000"/>
                        </a:solidFill>
                        <a:latin typeface="Cambria Math" panose="02040503050406030204" pitchFamily="18" charset="0"/>
                        <a:ea typeface="Cambria Math" panose="02040503050406030204" pitchFamily="18" charset="0"/>
                      </a:rPr>
                      <m:t>→</m:t>
                    </m:r>
                  </m:oMath>
                </a14:m>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2</a:t>
                </a:r>
                <a:r>
                  <a:rPr lang="en-US" i="1" dirty="0">
                    <a:solidFill>
                      <a:srgbClr val="000000"/>
                    </a:solidFill>
                    <a:latin typeface="Century Schoolbook" panose="02040604050505020304"/>
                  </a:rPr>
                  <a:t>,C</a:t>
                </a:r>
                <a:r>
                  <a:rPr lang="en-US" i="1" baseline="-25000" dirty="0">
                    <a:solidFill>
                      <a:srgbClr val="000000"/>
                    </a:solidFill>
                    <a:latin typeface="Century Schoolbook" panose="02040604050505020304"/>
                  </a:rPr>
                  <a:t>2</a:t>
                </a:r>
                <a:endParaRPr lang="en-DE" i="1" dirty="0">
                  <a:solidFill>
                    <a:srgbClr val="000000"/>
                  </a:solidFill>
                  <a:latin typeface="Century Schoolbook" panose="02040604050505020304"/>
                </a:endParaRPr>
              </a:p>
            </p:txBody>
          </p:sp>
        </mc:Choice>
        <mc:Fallback xmlns="">
          <p:sp>
            <p:nvSpPr>
              <p:cNvPr id="245" name="TextBox 244">
                <a:extLst>
                  <a:ext uri="{FF2B5EF4-FFF2-40B4-BE49-F238E27FC236}">
                    <a16:creationId xmlns:a16="http://schemas.microsoft.com/office/drawing/2014/main" id="{97AF95E9-36D1-9849-BC79-8DF49034E444}"/>
                  </a:ext>
                </a:extLst>
              </p:cNvPr>
              <p:cNvSpPr txBox="1">
                <a:spLocks noRot="1" noChangeAspect="1" noMove="1" noResize="1" noEditPoints="1" noAdjustHandles="1" noChangeArrowheads="1" noChangeShapeType="1" noTextEdit="1"/>
              </p:cNvSpPr>
              <p:nvPr/>
            </p:nvSpPr>
            <p:spPr>
              <a:xfrm>
                <a:off x="5441731" y="3610574"/>
                <a:ext cx="3310522" cy="369332"/>
              </a:xfrm>
              <a:prstGeom prst="rect">
                <a:avLst/>
              </a:prstGeom>
              <a:blipFill>
                <a:blip r:embed="rId4"/>
                <a:stretch>
                  <a:fillRect l="-1527" t="-6667" b="-26667"/>
                </a:stretch>
              </a:blipFill>
            </p:spPr>
            <p:txBody>
              <a:bodyPr/>
              <a:lstStyle/>
              <a:p>
                <a:r>
                  <a:rPr lang="en-AE">
                    <a:noFill/>
                  </a:rPr>
                  <a:t> </a:t>
                </a:r>
              </a:p>
            </p:txBody>
          </p:sp>
        </mc:Fallback>
      </mc:AlternateContent>
      <p:sp>
        <p:nvSpPr>
          <p:cNvPr id="2" name="Slide Number Placeholder 1">
            <a:extLst>
              <a:ext uri="{FF2B5EF4-FFF2-40B4-BE49-F238E27FC236}">
                <a16:creationId xmlns:a16="http://schemas.microsoft.com/office/drawing/2014/main" id="{6AF0FE10-8D52-FA4A-84C8-E60EE816C69B}"/>
              </a:ext>
            </a:extLst>
          </p:cNvPr>
          <p:cNvSpPr>
            <a:spLocks noGrp="1"/>
          </p:cNvSpPr>
          <p:nvPr>
            <p:ph type="sldNum" sz="quarter" idx="4"/>
          </p:nvPr>
        </p:nvSpPr>
        <p:spPr/>
        <p:txBody>
          <a:bodyPr/>
          <a:lstStyle/>
          <a:p>
            <a:fld id="{6A0E18EB-4A2D-7A41-8DA5-124442C28A6C}" type="slidenum">
              <a:rPr lang="en-AE" smtClean="0"/>
              <a:t>21</a:t>
            </a:fld>
            <a:endParaRPr lang="en-AE"/>
          </a:p>
        </p:txBody>
      </p:sp>
      <p:grpSp>
        <p:nvGrpSpPr>
          <p:cNvPr id="50" name="Group 49">
            <a:extLst>
              <a:ext uri="{FF2B5EF4-FFF2-40B4-BE49-F238E27FC236}">
                <a16:creationId xmlns:a16="http://schemas.microsoft.com/office/drawing/2014/main" id="{BA8E964C-5F9F-55EC-DD04-95055483E38F}"/>
              </a:ext>
            </a:extLst>
          </p:cNvPr>
          <p:cNvGrpSpPr/>
          <p:nvPr/>
        </p:nvGrpSpPr>
        <p:grpSpPr>
          <a:xfrm>
            <a:off x="7473550" y="4075710"/>
            <a:ext cx="3804051" cy="1871670"/>
            <a:chOff x="6728113" y="4522740"/>
            <a:chExt cx="3804051" cy="1871670"/>
          </a:xfrm>
        </p:grpSpPr>
        <p:grpSp>
          <p:nvGrpSpPr>
            <p:cNvPr id="20" name="Group 19">
              <a:extLst>
                <a:ext uri="{FF2B5EF4-FFF2-40B4-BE49-F238E27FC236}">
                  <a16:creationId xmlns:a16="http://schemas.microsoft.com/office/drawing/2014/main" id="{F028AACD-D25B-445D-C258-16C0E4186FBC}"/>
                </a:ext>
              </a:extLst>
            </p:cNvPr>
            <p:cNvGrpSpPr/>
            <p:nvPr/>
          </p:nvGrpSpPr>
          <p:grpSpPr>
            <a:xfrm>
              <a:off x="7974494" y="4817392"/>
              <a:ext cx="2557670" cy="1577018"/>
              <a:chOff x="8242210" y="1720297"/>
              <a:chExt cx="2557670" cy="1577018"/>
            </a:xfrm>
          </p:grpSpPr>
          <p:sp>
            <p:nvSpPr>
              <p:cNvPr id="21" name="Rounded Rectangle 20">
                <a:extLst>
                  <a:ext uri="{FF2B5EF4-FFF2-40B4-BE49-F238E27FC236}">
                    <a16:creationId xmlns:a16="http://schemas.microsoft.com/office/drawing/2014/main" id="{56910276-F1BE-ECFD-376B-77BBB077EB76}"/>
                  </a:ext>
                </a:extLst>
              </p:cNvPr>
              <p:cNvSpPr/>
              <p:nvPr/>
            </p:nvSpPr>
            <p:spPr>
              <a:xfrm>
                <a:off x="8365881" y="1720297"/>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2" name="Hexagon 21">
                <a:extLst>
                  <a:ext uri="{FF2B5EF4-FFF2-40B4-BE49-F238E27FC236}">
                    <a16:creationId xmlns:a16="http://schemas.microsoft.com/office/drawing/2014/main" id="{CAC48BB3-4D5D-1EE8-9EF9-75FB68428374}"/>
                  </a:ext>
                </a:extLst>
              </p:cNvPr>
              <p:cNvSpPr/>
              <p:nvPr/>
            </p:nvSpPr>
            <p:spPr>
              <a:xfrm>
                <a:off x="8242210" y="2276893"/>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E</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sp>
            <p:nvSpPr>
              <p:cNvPr id="23" name="Rounded Rectangle 22">
                <a:extLst>
                  <a:ext uri="{FF2B5EF4-FFF2-40B4-BE49-F238E27FC236}">
                    <a16:creationId xmlns:a16="http://schemas.microsoft.com/office/drawing/2014/main" id="{D74F2433-2694-1513-E15D-C0D979FC98FA}"/>
                  </a:ext>
                </a:extLst>
              </p:cNvPr>
              <p:cNvSpPr/>
              <p:nvPr/>
            </p:nvSpPr>
            <p:spPr>
              <a:xfrm>
                <a:off x="9192654" y="1720297"/>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4" name="Rounded Rectangle 23">
                <a:extLst>
                  <a:ext uri="{FF2B5EF4-FFF2-40B4-BE49-F238E27FC236}">
                    <a16:creationId xmlns:a16="http://schemas.microsoft.com/office/drawing/2014/main" id="{2AB889EB-F0AF-BD21-E2E0-0104E287E2A8}"/>
                  </a:ext>
                </a:extLst>
              </p:cNvPr>
              <p:cNvSpPr/>
              <p:nvPr/>
            </p:nvSpPr>
            <p:spPr>
              <a:xfrm>
                <a:off x="8323181" y="1720297"/>
                <a:ext cx="741200" cy="291549"/>
              </a:xfrm>
              <a:prstGeom prst="roundRect">
                <a:avLst/>
              </a:prstGeom>
              <a:solidFill>
                <a:srgbClr val="F4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lang="en-US" i="1" kern="0" baseline="-25000" dirty="0">
                    <a:solidFill>
                      <a:srgbClr val="000000"/>
                    </a:solidFill>
                    <a:latin typeface="Century Schoolbook" panose="02040604050505020304"/>
                  </a:rPr>
                  <a:t>2</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sp>
            <p:nvSpPr>
              <p:cNvPr id="25" name="Rounded Rectangle 24">
                <a:extLst>
                  <a:ext uri="{FF2B5EF4-FFF2-40B4-BE49-F238E27FC236}">
                    <a16:creationId xmlns:a16="http://schemas.microsoft.com/office/drawing/2014/main" id="{BB80F9C6-5B29-E438-F03F-D8125EB624E1}"/>
                  </a:ext>
                </a:extLst>
              </p:cNvPr>
              <p:cNvSpPr/>
              <p:nvPr/>
            </p:nvSpPr>
            <p:spPr>
              <a:xfrm>
                <a:off x="9192654" y="1720297"/>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M’</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26" name="Straight Arrow Connector 25">
                <a:extLst>
                  <a:ext uri="{FF2B5EF4-FFF2-40B4-BE49-F238E27FC236}">
                    <a16:creationId xmlns:a16="http://schemas.microsoft.com/office/drawing/2014/main" id="{6ED47DBF-A734-5D3C-3DC4-3710EB0B5467}"/>
                  </a:ext>
                </a:extLst>
              </p:cNvPr>
              <p:cNvCxnSpPr>
                <a:stCxn id="24" idx="2"/>
              </p:cNvCxnSpPr>
              <p:nvPr/>
            </p:nvCxnSpPr>
            <p:spPr>
              <a:xfrm>
                <a:off x="8693781" y="2011846"/>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27" name="Straight Arrow Connector 26">
                <a:extLst>
                  <a:ext uri="{FF2B5EF4-FFF2-40B4-BE49-F238E27FC236}">
                    <a16:creationId xmlns:a16="http://schemas.microsoft.com/office/drawing/2014/main" id="{F980EC4F-BAC8-7A81-CB70-3A87482A5F5E}"/>
                  </a:ext>
                </a:extLst>
              </p:cNvPr>
              <p:cNvCxnSpPr/>
              <p:nvPr/>
            </p:nvCxnSpPr>
            <p:spPr>
              <a:xfrm>
                <a:off x="9945318" y="2011845"/>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28" name="Rounded Rectangle 27">
                <a:extLst>
                  <a:ext uri="{FF2B5EF4-FFF2-40B4-BE49-F238E27FC236}">
                    <a16:creationId xmlns:a16="http://schemas.microsoft.com/office/drawing/2014/main" id="{A99B3869-C7E7-6301-6E4D-0D7F8FC8E70D}"/>
                  </a:ext>
                </a:extLst>
              </p:cNvPr>
              <p:cNvSpPr/>
              <p:nvPr/>
            </p:nvSpPr>
            <p:spPr>
              <a:xfrm>
                <a:off x="8365881" y="300576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9" name="Rounded Rectangle 28">
                <a:extLst>
                  <a:ext uri="{FF2B5EF4-FFF2-40B4-BE49-F238E27FC236}">
                    <a16:creationId xmlns:a16="http://schemas.microsoft.com/office/drawing/2014/main" id="{0202CFCB-99C9-E514-109A-7C927BCD4588}"/>
                  </a:ext>
                </a:extLst>
              </p:cNvPr>
              <p:cNvSpPr/>
              <p:nvPr/>
            </p:nvSpPr>
            <p:spPr>
              <a:xfrm>
                <a:off x="9192654" y="300576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0" name="Rounded Rectangle 29">
                <a:extLst>
                  <a:ext uri="{FF2B5EF4-FFF2-40B4-BE49-F238E27FC236}">
                    <a16:creationId xmlns:a16="http://schemas.microsoft.com/office/drawing/2014/main" id="{AFAB5722-5308-34D7-328E-683DBCAEA1D9}"/>
                  </a:ext>
                </a:extLst>
              </p:cNvPr>
              <p:cNvSpPr/>
              <p:nvPr/>
            </p:nvSpPr>
            <p:spPr>
              <a:xfrm>
                <a:off x="8323181" y="300576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kumimoji="0" lang="en-DE" sz="1800" b="0" i="1" u="none" strike="noStrike" kern="0" cap="none" spc="0" normalizeH="0" baseline="-25000" noProof="0">
                    <a:ln>
                      <a:noFill/>
                    </a:ln>
                    <a:solidFill>
                      <a:srgbClr val="000000"/>
                    </a:solidFill>
                    <a:effectLst/>
                    <a:uLnTx/>
                    <a:uFillTx/>
                    <a:latin typeface="Century Schoolbook" panose="02040604050505020304"/>
                    <a:ea typeface="+mn-ea"/>
                    <a:cs typeface="+mn-cs"/>
                  </a:rPr>
                  <a:t>1</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sp>
            <p:nvSpPr>
              <p:cNvPr id="31" name="Rounded Rectangle 30">
                <a:extLst>
                  <a:ext uri="{FF2B5EF4-FFF2-40B4-BE49-F238E27FC236}">
                    <a16:creationId xmlns:a16="http://schemas.microsoft.com/office/drawing/2014/main" id="{09366D24-0158-EF25-FEA5-CEF90C2DC528}"/>
                  </a:ext>
                </a:extLst>
              </p:cNvPr>
              <p:cNvSpPr/>
              <p:nvPr/>
            </p:nvSpPr>
            <p:spPr>
              <a:xfrm>
                <a:off x="9192654" y="300576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a:ln>
                      <a:noFill/>
                    </a:ln>
                    <a:solidFill>
                      <a:srgbClr val="000000"/>
                    </a:solidFill>
                    <a:effectLst/>
                    <a:uLnTx/>
                    <a:uFillTx/>
                    <a:latin typeface="Century Schoolbook" panose="02040604050505020304"/>
                    <a:ea typeface="+mn-ea"/>
                    <a:cs typeface="+mn-cs"/>
                  </a:rPr>
                  <a:t>C</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1</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32" name="Straight Arrow Connector 31">
                <a:extLst>
                  <a:ext uri="{FF2B5EF4-FFF2-40B4-BE49-F238E27FC236}">
                    <a16:creationId xmlns:a16="http://schemas.microsoft.com/office/drawing/2014/main" id="{0165B6AE-6E30-BC67-2BAD-510179A32936}"/>
                  </a:ext>
                </a:extLst>
              </p:cNvPr>
              <p:cNvCxnSpPr/>
              <p:nvPr/>
            </p:nvCxnSpPr>
            <p:spPr>
              <a:xfrm>
                <a:off x="9936389" y="2740719"/>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33" name="Straight Arrow Connector 32">
                <a:extLst>
                  <a:ext uri="{FF2B5EF4-FFF2-40B4-BE49-F238E27FC236}">
                    <a16:creationId xmlns:a16="http://schemas.microsoft.com/office/drawing/2014/main" id="{BB02B91A-FE0E-B794-69A8-5D49BFF1FBD9}"/>
                  </a:ext>
                </a:extLst>
              </p:cNvPr>
              <p:cNvCxnSpPr/>
              <p:nvPr/>
            </p:nvCxnSpPr>
            <p:spPr>
              <a:xfrm>
                <a:off x="8703325" y="2740719"/>
                <a:ext cx="0" cy="265047"/>
              </a:xfrm>
              <a:prstGeom prst="straightConnector1">
                <a:avLst/>
              </a:prstGeom>
              <a:noFill/>
              <a:ln w="9525" cap="flat" cmpd="sng" algn="ctr">
                <a:solidFill>
                  <a:srgbClr val="000000"/>
                </a:solidFill>
                <a:prstDash val="solid"/>
                <a:headEnd type="triangle" w="med" len="med"/>
                <a:tailEnd type="none" w="med" len="med"/>
              </a:ln>
              <a:effectLst/>
            </p:spPr>
          </p:cxnSp>
        </p:grpSp>
        <p:grpSp>
          <p:nvGrpSpPr>
            <p:cNvPr id="34" name="Group 33">
              <a:extLst>
                <a:ext uri="{FF2B5EF4-FFF2-40B4-BE49-F238E27FC236}">
                  <a16:creationId xmlns:a16="http://schemas.microsoft.com/office/drawing/2014/main" id="{A405A3D1-95A0-81F9-F302-235059000F58}"/>
                </a:ext>
              </a:extLst>
            </p:cNvPr>
            <p:cNvGrpSpPr/>
            <p:nvPr/>
          </p:nvGrpSpPr>
          <p:grpSpPr>
            <a:xfrm>
              <a:off x="6981236" y="4522740"/>
              <a:ext cx="1115688" cy="589297"/>
              <a:chOff x="4300406" y="4956270"/>
              <a:chExt cx="1115688" cy="589297"/>
            </a:xfrm>
          </p:grpSpPr>
          <p:sp>
            <p:nvSpPr>
              <p:cNvPr id="35" name="Rounded Rectangle 34">
                <a:extLst>
                  <a:ext uri="{FF2B5EF4-FFF2-40B4-BE49-F238E27FC236}">
                    <a16:creationId xmlns:a16="http://schemas.microsoft.com/office/drawing/2014/main" id="{B5C7628B-6291-16D1-C984-937433DA7CFF}"/>
                  </a:ext>
                </a:extLst>
              </p:cNvPr>
              <p:cNvSpPr/>
              <p:nvPr/>
            </p:nvSpPr>
            <p:spPr>
              <a:xfrm>
                <a:off x="4300406" y="5254018"/>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a:ln>
                      <a:noFill/>
                    </a:ln>
                    <a:solidFill>
                      <a:srgbClr val="000000"/>
                    </a:solidFill>
                    <a:effectLst/>
                    <a:uLnTx/>
                    <a:uFillTx/>
                    <a:latin typeface="Century Schoolbook" panose="02040604050505020304"/>
                    <a:ea typeface="+mn-ea"/>
                    <a:cs typeface="+mn-cs"/>
                  </a:rPr>
                  <a:t>N</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1</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64FE587-AEB2-C088-6333-5E8E666C2747}"/>
                      </a:ext>
                    </a:extLst>
                  </p:cNvPr>
                  <p:cNvSpPr txBox="1"/>
                  <p:nvPr/>
                </p:nvSpPr>
                <p:spPr>
                  <a:xfrm>
                    <a:off x="4994184" y="4956270"/>
                    <a:ext cx="421910" cy="55245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kumimoji="0" lang="en-DE" sz="1800" b="0"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
                        </m:oMath>
                      </m:oMathPara>
                    </a14:m>
                    <a:endParaRPr kumimoji="0" lang="en-DE" sz="1800" b="0" i="0" u="none" strike="noStrike" kern="0" cap="none" spc="0" normalizeH="0" baseline="0" noProof="0" dirty="0">
                      <a:ln>
                        <a:noFill/>
                      </a:ln>
                      <a:solidFill>
                        <a:srgbClr val="000000"/>
                      </a:solidFill>
                      <a:effectLst/>
                      <a:uLnTx/>
                      <a:uFillTx/>
                      <a:latin typeface="Century Schoolbook" panose="02040604050505020304"/>
                    </a:endParaRPr>
                  </a:p>
                </p:txBody>
              </p:sp>
            </mc:Choice>
            <mc:Fallback xmlns="">
              <p:sp>
                <p:nvSpPr>
                  <p:cNvPr id="36" name="TextBox 35">
                    <a:extLst>
                      <a:ext uri="{FF2B5EF4-FFF2-40B4-BE49-F238E27FC236}">
                        <a16:creationId xmlns:a16="http://schemas.microsoft.com/office/drawing/2014/main" id="{764FE587-AEB2-C088-6333-5E8E666C2747}"/>
                      </a:ext>
                    </a:extLst>
                  </p:cNvPr>
                  <p:cNvSpPr txBox="1">
                    <a:spLocks noRot="1" noChangeAspect="1" noMove="1" noResize="1" noEditPoints="1" noAdjustHandles="1" noChangeArrowheads="1" noChangeShapeType="1" noTextEdit="1"/>
                  </p:cNvSpPr>
                  <p:nvPr/>
                </p:nvSpPr>
                <p:spPr>
                  <a:xfrm>
                    <a:off x="4994184" y="4956270"/>
                    <a:ext cx="421910" cy="552459"/>
                  </a:xfrm>
                  <a:prstGeom prst="rect">
                    <a:avLst/>
                  </a:prstGeom>
                  <a:blipFill>
                    <a:blip r:embed="rId5"/>
                    <a:stretch>
                      <a:fillRect/>
                    </a:stretch>
                  </a:blipFill>
                </p:spPr>
                <p:txBody>
                  <a:bodyPr/>
                  <a:lstStyle/>
                  <a:p>
                    <a:r>
                      <a:rPr lang="en-AE">
                        <a:noFill/>
                      </a:rPr>
                      <a:t> </a:t>
                    </a:r>
                  </a:p>
                </p:txBody>
              </p:sp>
            </mc:Fallback>
          </mc:AlternateContent>
        </p:grpSp>
        <p:sp>
          <p:nvSpPr>
            <p:cNvPr id="37" name="Rounded Rectangle 36">
              <a:extLst>
                <a:ext uri="{FF2B5EF4-FFF2-40B4-BE49-F238E27FC236}">
                  <a16:creationId xmlns:a16="http://schemas.microsoft.com/office/drawing/2014/main" id="{9DE1F1E1-F359-5F08-1990-AFB0A26DB847}"/>
                </a:ext>
              </a:extLst>
            </p:cNvPr>
            <p:cNvSpPr/>
            <p:nvPr/>
          </p:nvSpPr>
          <p:spPr>
            <a:xfrm>
              <a:off x="8924938" y="4818228"/>
              <a:ext cx="1551302" cy="291549"/>
            </a:xfrm>
            <a:prstGeom prst="roundRect">
              <a:avLst/>
            </a:prstGeom>
            <a:solidFill>
              <a:srgbClr val="F4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a:ln>
                    <a:noFill/>
                  </a:ln>
                  <a:solidFill>
                    <a:srgbClr val="000000"/>
                  </a:solidFill>
                  <a:effectLst/>
                  <a:uLnTx/>
                  <a:uFillTx/>
                  <a:latin typeface="Century Schoolbook" panose="02040604050505020304"/>
                  <a:ea typeface="+mn-ea"/>
                  <a:cs typeface="+mn-cs"/>
                </a:rPr>
                <a:t>  </a:t>
              </a:r>
              <a:r>
                <a:rPr kumimoji="0" lang="en-US"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2</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38" name="Rounded Rectangle 37">
                  <a:extLst>
                    <a:ext uri="{FF2B5EF4-FFF2-40B4-BE49-F238E27FC236}">
                      <a16:creationId xmlns:a16="http://schemas.microsoft.com/office/drawing/2014/main" id="{8CDDC4CB-8B04-A75E-CA9B-4F11905601A2}"/>
                    </a:ext>
                  </a:extLst>
                </p:cNvPr>
                <p:cNvSpPr/>
                <p:nvPr/>
              </p:nvSpPr>
              <p:spPr>
                <a:xfrm>
                  <a:off x="6728113" y="5465324"/>
                  <a:ext cx="994323" cy="291549"/>
                </a:xfrm>
                <a:prstGeom prst="roundRect">
                  <a:avLst/>
                </a:prstGeom>
                <a:solidFill>
                  <a:srgbClr val="C9D5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2</a:t>
                  </a:r>
                  <a14:m>
                    <m:oMath xmlns:m="http://schemas.openxmlformats.org/officeDocument/2006/math">
                      <m:r>
                        <a:rPr kumimoji="0" lang="en-DE" sz="18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US" sz="1800" b="0" i="1" u="none" strike="noStrike" kern="0" cap="none" spc="0" normalizeH="0" noProof="0" dirty="0">
                      <a:ln>
                        <a:noFill/>
                      </a:ln>
                      <a:solidFill>
                        <a:srgbClr val="000000"/>
                      </a:solidFill>
                      <a:effectLst/>
                      <a:uLnTx/>
                      <a:uFillTx/>
                      <a:latin typeface="Century Schoolbook" panose="02040604050505020304"/>
                      <a:ea typeface="+mn-ea"/>
                      <a:cs typeface="+mn-cs"/>
                    </a:rPr>
                    <a:t>AD</a:t>
                  </a:r>
                  <a:endParaRPr kumimoji="0" lang="en-DE" sz="1800" b="0" i="1" u="none" strike="noStrike" kern="0" cap="none" spc="0" normalizeH="0" noProof="0" dirty="0">
                    <a:ln>
                      <a:noFill/>
                    </a:ln>
                    <a:solidFill>
                      <a:srgbClr val="000000"/>
                    </a:solidFill>
                    <a:effectLst/>
                    <a:uLnTx/>
                    <a:uFillTx/>
                    <a:latin typeface="Century Schoolbook" panose="02040604050505020304"/>
                    <a:ea typeface="+mn-ea"/>
                    <a:cs typeface="+mn-cs"/>
                  </a:endParaRPr>
                </a:p>
              </p:txBody>
            </p:sp>
          </mc:Choice>
          <mc:Fallback xmlns="">
            <p:sp>
              <p:nvSpPr>
                <p:cNvPr id="38" name="Rounded Rectangle 37">
                  <a:extLst>
                    <a:ext uri="{FF2B5EF4-FFF2-40B4-BE49-F238E27FC236}">
                      <a16:creationId xmlns:a16="http://schemas.microsoft.com/office/drawing/2014/main" id="{8CDDC4CB-8B04-A75E-CA9B-4F11905601A2}"/>
                    </a:ext>
                  </a:extLst>
                </p:cNvPr>
                <p:cNvSpPr>
                  <a:spLocks noRot="1" noChangeAspect="1" noMove="1" noResize="1" noEditPoints="1" noAdjustHandles="1" noChangeArrowheads="1" noChangeShapeType="1" noTextEdit="1"/>
                </p:cNvSpPr>
                <p:nvPr/>
              </p:nvSpPr>
              <p:spPr>
                <a:xfrm>
                  <a:off x="6728113" y="5465324"/>
                  <a:ext cx="994323" cy="291549"/>
                </a:xfrm>
                <a:prstGeom prst="roundRect">
                  <a:avLst/>
                </a:prstGeom>
                <a:blipFill>
                  <a:blip r:embed="rId6"/>
                  <a:stretch>
                    <a:fillRect l="-1250" t="-16000" b="-44000"/>
                  </a:stretch>
                </a:blipFill>
                <a:ln w="13970" cap="flat" cmpd="sng" algn="ctr">
                  <a:solidFill>
                    <a:srgbClr val="6F6F74">
                      <a:shade val="50000"/>
                    </a:srgbClr>
                  </a:solidFill>
                  <a:prstDash val="solid"/>
                </a:ln>
                <a:effectLst/>
              </p:spPr>
              <p:txBody>
                <a:bodyPr/>
                <a:lstStyle/>
                <a:p>
                  <a:r>
                    <a:rPr lang="en-AE">
                      <a:noFill/>
                    </a:rPr>
                    <a:t> </a:t>
                  </a:r>
                </a:p>
              </p:txBody>
            </p:sp>
          </mc:Fallback>
        </mc:AlternateContent>
        <p:cxnSp>
          <p:nvCxnSpPr>
            <p:cNvPr id="39" name="Straight Arrow Connector 38">
              <a:extLst>
                <a:ext uri="{FF2B5EF4-FFF2-40B4-BE49-F238E27FC236}">
                  <a16:creationId xmlns:a16="http://schemas.microsoft.com/office/drawing/2014/main" id="{881F3E5D-0AA6-CF9A-E662-2746A292C6BD}"/>
                </a:ext>
              </a:extLst>
            </p:cNvPr>
            <p:cNvCxnSpPr>
              <a:cxnSpLocks/>
            </p:cNvCxnSpPr>
            <p:nvPr/>
          </p:nvCxnSpPr>
          <p:spPr>
            <a:xfrm>
              <a:off x="7722437" y="5611099"/>
              <a:ext cx="252759" cy="0"/>
            </a:xfrm>
            <a:prstGeom prst="straightConnector1">
              <a:avLst/>
            </a:prstGeom>
            <a:noFill/>
            <a:ln w="9525" cap="flat" cmpd="sng" algn="ctr">
              <a:solidFill>
                <a:srgbClr val="000000"/>
              </a:solidFill>
              <a:prstDash val="solid"/>
              <a:tailEnd type="triangle"/>
            </a:ln>
            <a:effectLst/>
          </p:spPr>
        </p:cxnSp>
      </p:grpSp>
      <p:grpSp>
        <p:nvGrpSpPr>
          <p:cNvPr id="48" name="Group 47">
            <a:extLst>
              <a:ext uri="{FF2B5EF4-FFF2-40B4-BE49-F238E27FC236}">
                <a16:creationId xmlns:a16="http://schemas.microsoft.com/office/drawing/2014/main" id="{244E6F2B-116F-5E83-FBF4-B00F5045061C}"/>
              </a:ext>
            </a:extLst>
          </p:cNvPr>
          <p:cNvGrpSpPr/>
          <p:nvPr/>
        </p:nvGrpSpPr>
        <p:grpSpPr>
          <a:xfrm>
            <a:off x="294439" y="3000334"/>
            <a:ext cx="4453514" cy="2936341"/>
            <a:chOff x="741144" y="2833487"/>
            <a:chExt cx="4453514" cy="2936341"/>
          </a:xfrm>
        </p:grpSpPr>
        <p:sp>
          <p:nvSpPr>
            <p:cNvPr id="203" name="Rounded Rectangle 202">
              <a:extLst>
                <a:ext uri="{FF2B5EF4-FFF2-40B4-BE49-F238E27FC236}">
                  <a16:creationId xmlns:a16="http://schemas.microsoft.com/office/drawing/2014/main" id="{7B6C8A6A-37C9-1747-B2B8-A06A66874D6D}"/>
                </a:ext>
              </a:extLst>
            </p:cNvPr>
            <p:cNvSpPr/>
            <p:nvPr/>
          </p:nvSpPr>
          <p:spPr>
            <a:xfrm>
              <a:off x="2111898" y="2833488"/>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04" name="Hexagon 203">
              <a:extLst>
                <a:ext uri="{FF2B5EF4-FFF2-40B4-BE49-F238E27FC236}">
                  <a16:creationId xmlns:a16="http://schemas.microsoft.com/office/drawing/2014/main" id="{41CF097C-C74E-0746-B647-6221114900AE}"/>
                </a:ext>
              </a:extLst>
            </p:cNvPr>
            <p:cNvSpPr/>
            <p:nvPr/>
          </p:nvSpPr>
          <p:spPr>
            <a:xfrm>
              <a:off x="1988227" y="3390084"/>
              <a:ext cx="2557670" cy="463826"/>
            </a:xfrm>
            <a:prstGeom prst="hexagon">
              <a:avLst/>
            </a:prstGeom>
            <a:solidFill>
              <a:srgbClr val="0070C0"/>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a:ln>
                    <a:noFill/>
                  </a:ln>
                  <a:solidFill>
                    <a:srgbClr val="FFFFFF"/>
                  </a:solidFill>
                  <a:effectLst/>
                  <a:uLnTx/>
                  <a:uFillTx/>
                  <a:latin typeface="Century Schoolbook" panose="02040604050505020304"/>
                  <a:ea typeface="+mn-ea"/>
                  <a:cs typeface="+mn-cs"/>
                </a:rPr>
                <a:t>D</a:t>
              </a:r>
              <a:r>
                <a:rPr kumimoji="0" lang="en-DE" sz="2400" b="0" i="1" u="none" strike="noStrike" kern="0" cap="none" spc="0" normalizeH="0" baseline="-25000" noProof="0">
                  <a:ln>
                    <a:noFill/>
                  </a:ln>
                  <a:solidFill>
                    <a:srgbClr val="FFFFFF"/>
                  </a:solidFill>
                  <a:effectLst/>
                  <a:uLnTx/>
                  <a:uFillTx/>
                  <a:latin typeface="Century Schoolbook" panose="02040604050505020304"/>
                  <a:ea typeface="+mn-ea"/>
                  <a:cs typeface="+mn-cs"/>
                </a:rPr>
                <a:t>K</a:t>
              </a:r>
              <a:r>
                <a:rPr lang="en-US" sz="2400" i="1" kern="0" baseline="-25000" dirty="0">
                  <a:solidFill>
                    <a:srgbClr val="FFFFFF"/>
                  </a:solidFill>
                  <a:latin typeface="Century Schoolbook" panose="02040604050505020304"/>
                </a:rPr>
                <a:t>3</a:t>
              </a:r>
              <a:endPar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endParaRPr>
            </a:p>
          </p:txBody>
        </p:sp>
        <p:sp>
          <p:nvSpPr>
            <p:cNvPr id="205" name="Rounded Rectangle 204">
              <a:extLst>
                <a:ext uri="{FF2B5EF4-FFF2-40B4-BE49-F238E27FC236}">
                  <a16:creationId xmlns:a16="http://schemas.microsoft.com/office/drawing/2014/main" id="{4764E001-C5A8-884C-86A9-D80DB8ABF0AE}"/>
                </a:ext>
              </a:extLst>
            </p:cNvPr>
            <p:cNvSpPr/>
            <p:nvPr/>
          </p:nvSpPr>
          <p:spPr>
            <a:xfrm>
              <a:off x="2938671" y="2833488"/>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06" name="Rounded Rectangle 205">
              <a:extLst>
                <a:ext uri="{FF2B5EF4-FFF2-40B4-BE49-F238E27FC236}">
                  <a16:creationId xmlns:a16="http://schemas.microsoft.com/office/drawing/2014/main" id="{0E6CCD37-41E3-8A4D-9BAB-A0676D1B81C6}"/>
                </a:ext>
              </a:extLst>
            </p:cNvPr>
            <p:cNvSpPr/>
            <p:nvPr/>
          </p:nvSpPr>
          <p:spPr>
            <a:xfrm>
              <a:off x="2069198" y="2833488"/>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N</a:t>
              </a:r>
              <a:r>
                <a:rPr lang="en-US" i="1" kern="0" baseline="-25000" dirty="0">
                  <a:solidFill>
                    <a:srgbClr val="000000"/>
                  </a:solidFill>
                  <a:latin typeface="Century Schoolbook" panose="02040604050505020304"/>
                </a:rPr>
                <a:t>3</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207" name="Rounded Rectangle 206">
                  <a:extLst>
                    <a:ext uri="{FF2B5EF4-FFF2-40B4-BE49-F238E27FC236}">
                      <a16:creationId xmlns:a16="http://schemas.microsoft.com/office/drawing/2014/main" id="{BC50EE80-525E-AB4C-86C3-E225F4035A29}"/>
                    </a:ext>
                  </a:extLst>
                </p:cNvPr>
                <p:cNvSpPr/>
                <p:nvPr/>
              </p:nvSpPr>
              <p:spPr>
                <a:xfrm>
                  <a:off x="2938671" y="2833488"/>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M</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DE"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0</a:t>
                  </a:r>
                  <a:r>
                    <a:rPr kumimoji="0" lang="en-DE" sz="1800" b="0" i="1" u="none" strike="noStrike" kern="0" cap="none" spc="0" normalizeH="0" baseline="30000" noProof="0" dirty="0">
                      <a:ln>
                        <a:noFill/>
                      </a:ln>
                      <a:solidFill>
                        <a:srgbClr val="000000"/>
                      </a:solidFill>
                      <a:effectLst/>
                      <a:uLnTx/>
                      <a:uFillTx/>
                      <a:latin typeface="Century Schoolbook" panose="02040604050505020304"/>
                      <a:ea typeface="+mn-ea"/>
                      <a:cs typeface="+mn-cs"/>
                    </a:rPr>
                    <a:t>n</a:t>
                  </a:r>
                </a:p>
              </p:txBody>
            </p:sp>
          </mc:Choice>
          <mc:Fallback xmlns="">
            <p:sp>
              <p:nvSpPr>
                <p:cNvPr id="207" name="Rounded Rectangle 206">
                  <a:extLst>
                    <a:ext uri="{FF2B5EF4-FFF2-40B4-BE49-F238E27FC236}">
                      <a16:creationId xmlns:a16="http://schemas.microsoft.com/office/drawing/2014/main" id="{BC50EE80-525E-AB4C-86C3-E225F4035A29}"/>
                    </a:ext>
                  </a:extLst>
                </p:cNvPr>
                <p:cNvSpPr>
                  <a:spLocks noRot="1" noChangeAspect="1" noMove="1" noResize="1" noEditPoints="1" noAdjustHandles="1" noChangeArrowheads="1" noChangeShapeType="1" noTextEdit="1"/>
                </p:cNvSpPr>
                <p:nvPr/>
              </p:nvSpPr>
              <p:spPr>
                <a:xfrm>
                  <a:off x="2938671" y="2833488"/>
                  <a:ext cx="1551302" cy="291549"/>
                </a:xfrm>
                <a:prstGeom prst="roundRect">
                  <a:avLst/>
                </a:prstGeom>
                <a:blipFill>
                  <a:blip r:embed="rId7"/>
                  <a:stretch>
                    <a:fillRect t="-16000" b="-44000"/>
                  </a:stretch>
                </a:blipFill>
                <a:ln w="13970" cap="flat" cmpd="sng" algn="ctr">
                  <a:solidFill>
                    <a:srgbClr val="6F6F74">
                      <a:shade val="50000"/>
                    </a:srgbClr>
                  </a:solidFill>
                  <a:prstDash val="solid"/>
                </a:ln>
                <a:effectLst/>
              </p:spPr>
              <p:txBody>
                <a:bodyPr/>
                <a:lstStyle/>
                <a:p>
                  <a:r>
                    <a:rPr lang="en-AE">
                      <a:noFill/>
                    </a:rPr>
                    <a:t> </a:t>
                  </a:r>
                </a:p>
              </p:txBody>
            </p:sp>
          </mc:Fallback>
        </mc:AlternateContent>
        <p:cxnSp>
          <p:nvCxnSpPr>
            <p:cNvPr id="208" name="Straight Arrow Connector 207">
              <a:extLst>
                <a:ext uri="{FF2B5EF4-FFF2-40B4-BE49-F238E27FC236}">
                  <a16:creationId xmlns:a16="http://schemas.microsoft.com/office/drawing/2014/main" id="{7E7BC3BE-D812-EE4F-A514-616D3CB0BA61}"/>
                </a:ext>
              </a:extLst>
            </p:cNvPr>
            <p:cNvCxnSpPr>
              <a:stCxn id="206" idx="2"/>
            </p:cNvCxnSpPr>
            <p:nvPr/>
          </p:nvCxnSpPr>
          <p:spPr>
            <a:xfrm>
              <a:off x="2439798" y="3125037"/>
              <a:ext cx="0" cy="265047"/>
            </a:xfrm>
            <a:prstGeom prst="straightConnector1">
              <a:avLst/>
            </a:prstGeom>
            <a:noFill/>
            <a:ln w="9525" cap="flat" cmpd="sng" algn="ctr">
              <a:solidFill>
                <a:srgbClr val="000000"/>
              </a:solidFill>
              <a:prstDash val="solid"/>
              <a:tailEnd type="triangle"/>
            </a:ln>
            <a:effectLst/>
          </p:spPr>
        </p:cxnSp>
        <p:cxnSp>
          <p:nvCxnSpPr>
            <p:cNvPr id="209" name="Straight Arrow Connector 208">
              <a:extLst>
                <a:ext uri="{FF2B5EF4-FFF2-40B4-BE49-F238E27FC236}">
                  <a16:creationId xmlns:a16="http://schemas.microsoft.com/office/drawing/2014/main" id="{0340D562-895E-F44E-8039-739053AC5D87}"/>
                </a:ext>
              </a:extLst>
            </p:cNvPr>
            <p:cNvCxnSpPr/>
            <p:nvPr/>
          </p:nvCxnSpPr>
          <p:spPr>
            <a:xfrm>
              <a:off x="3691335" y="3125036"/>
              <a:ext cx="0" cy="265047"/>
            </a:xfrm>
            <a:prstGeom prst="straightConnector1">
              <a:avLst/>
            </a:prstGeom>
            <a:noFill/>
            <a:ln w="9525" cap="flat" cmpd="sng" algn="ctr">
              <a:solidFill>
                <a:srgbClr val="000000"/>
              </a:solidFill>
              <a:prstDash val="solid"/>
              <a:tailEnd type="triangle"/>
            </a:ln>
            <a:effectLst/>
          </p:spPr>
        </p:cxnSp>
        <p:sp>
          <p:nvSpPr>
            <p:cNvPr id="210" name="Rounded Rectangle 209">
              <a:extLst>
                <a:ext uri="{FF2B5EF4-FFF2-40B4-BE49-F238E27FC236}">
                  <a16:creationId xmlns:a16="http://schemas.microsoft.com/office/drawing/2014/main" id="{8D990567-6C34-D545-95F2-AB9BB1BC514A}"/>
                </a:ext>
              </a:extLst>
            </p:cNvPr>
            <p:cNvSpPr/>
            <p:nvPr/>
          </p:nvSpPr>
          <p:spPr>
            <a:xfrm>
              <a:off x="2111898" y="5478279"/>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11" name="Rounded Rectangle 210">
              <a:extLst>
                <a:ext uri="{FF2B5EF4-FFF2-40B4-BE49-F238E27FC236}">
                  <a16:creationId xmlns:a16="http://schemas.microsoft.com/office/drawing/2014/main" id="{2BEE44DF-1F06-0E48-995E-16FF65676B75}"/>
                </a:ext>
              </a:extLst>
            </p:cNvPr>
            <p:cNvSpPr/>
            <p:nvPr/>
          </p:nvSpPr>
          <p:spPr>
            <a:xfrm>
              <a:off x="2938671" y="5478279"/>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12" name="Rounded Rectangle 211">
              <a:extLst>
                <a:ext uri="{FF2B5EF4-FFF2-40B4-BE49-F238E27FC236}">
                  <a16:creationId xmlns:a16="http://schemas.microsoft.com/office/drawing/2014/main" id="{6BC32EA3-375A-EC49-A5AF-1803F3BD429C}"/>
                </a:ext>
              </a:extLst>
            </p:cNvPr>
            <p:cNvSpPr/>
            <p:nvPr/>
          </p:nvSpPr>
          <p:spPr>
            <a:xfrm>
              <a:off x="2069198" y="5478279"/>
              <a:ext cx="741200" cy="291549"/>
            </a:xfrm>
            <a:prstGeom prst="roundRect">
              <a:avLst/>
            </a:prstGeom>
            <a:solidFill>
              <a:srgbClr val="F4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kumimoji="0" lang="en-DE" sz="1800" b="0" i="1" u="none" strike="noStrike" kern="0" cap="none" spc="0" normalizeH="0" baseline="-25000" noProof="0">
                  <a:ln>
                    <a:noFill/>
                  </a:ln>
                  <a:solidFill>
                    <a:srgbClr val="000000"/>
                  </a:solidFill>
                  <a:effectLst/>
                  <a:uLnTx/>
                  <a:uFillTx/>
                  <a:latin typeface="Century Schoolbook" panose="02040604050505020304"/>
                  <a:ea typeface="+mn-ea"/>
                  <a:cs typeface="+mn-cs"/>
                </a:rPr>
                <a:t>1</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sp>
          <p:nvSpPr>
            <p:cNvPr id="213" name="Rounded Rectangle 212">
              <a:extLst>
                <a:ext uri="{FF2B5EF4-FFF2-40B4-BE49-F238E27FC236}">
                  <a16:creationId xmlns:a16="http://schemas.microsoft.com/office/drawing/2014/main" id="{85BF5386-7D6D-D643-91EE-69617D2A7C2F}"/>
                </a:ext>
              </a:extLst>
            </p:cNvPr>
            <p:cNvSpPr/>
            <p:nvPr/>
          </p:nvSpPr>
          <p:spPr>
            <a:xfrm>
              <a:off x="2938671" y="5478279"/>
              <a:ext cx="1551302" cy="291549"/>
            </a:xfrm>
            <a:prstGeom prst="roundRect">
              <a:avLst/>
            </a:prstGeom>
            <a:solidFill>
              <a:srgbClr val="F4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a:ln>
                    <a:noFill/>
                  </a:ln>
                  <a:solidFill>
                    <a:srgbClr val="000000"/>
                  </a:solidFill>
                  <a:effectLst/>
                  <a:uLnTx/>
                  <a:uFillTx/>
                  <a:latin typeface="Century Schoolbook" panose="02040604050505020304"/>
                  <a:ea typeface="+mn-ea"/>
                  <a:cs typeface="+mn-cs"/>
                </a:rPr>
                <a:t>C</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1</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214" name="Straight Arrow Connector 213">
              <a:extLst>
                <a:ext uri="{FF2B5EF4-FFF2-40B4-BE49-F238E27FC236}">
                  <a16:creationId xmlns:a16="http://schemas.microsoft.com/office/drawing/2014/main" id="{4D5469DB-C810-724E-AF0A-AEB6FF42B561}"/>
                </a:ext>
              </a:extLst>
            </p:cNvPr>
            <p:cNvCxnSpPr/>
            <p:nvPr/>
          </p:nvCxnSpPr>
          <p:spPr>
            <a:xfrm>
              <a:off x="3682406" y="5213232"/>
              <a:ext cx="0" cy="265047"/>
            </a:xfrm>
            <a:prstGeom prst="straightConnector1">
              <a:avLst/>
            </a:prstGeom>
            <a:noFill/>
            <a:ln w="9525" cap="flat" cmpd="sng" algn="ctr">
              <a:solidFill>
                <a:srgbClr val="000000"/>
              </a:solidFill>
              <a:prstDash val="solid"/>
              <a:tailEnd type="triangle"/>
            </a:ln>
            <a:effectLst/>
          </p:spPr>
        </p:cxnSp>
        <p:cxnSp>
          <p:nvCxnSpPr>
            <p:cNvPr id="215" name="Straight Arrow Connector 214">
              <a:extLst>
                <a:ext uri="{FF2B5EF4-FFF2-40B4-BE49-F238E27FC236}">
                  <a16:creationId xmlns:a16="http://schemas.microsoft.com/office/drawing/2014/main" id="{7907F246-2460-9A4A-9009-6850A4079F82}"/>
                </a:ext>
              </a:extLst>
            </p:cNvPr>
            <p:cNvCxnSpPr/>
            <p:nvPr/>
          </p:nvCxnSpPr>
          <p:spPr>
            <a:xfrm>
              <a:off x="2449342" y="5213232"/>
              <a:ext cx="0" cy="265047"/>
            </a:xfrm>
            <a:prstGeom prst="straightConnector1">
              <a:avLst/>
            </a:prstGeom>
            <a:noFill/>
            <a:ln w="9525" cap="flat" cmpd="sng" algn="ctr">
              <a:solidFill>
                <a:srgbClr val="000000"/>
              </a:solidFill>
              <a:prstDash val="solid"/>
              <a:tailEnd type="triangle"/>
            </a:ln>
            <a:effectLst/>
          </p:spPr>
        </p:cxnSp>
        <p:sp>
          <p:nvSpPr>
            <p:cNvPr id="247" name="Rounded Rectangle 246">
              <a:extLst>
                <a:ext uri="{FF2B5EF4-FFF2-40B4-BE49-F238E27FC236}">
                  <a16:creationId xmlns:a16="http://schemas.microsoft.com/office/drawing/2014/main" id="{845EA677-D149-1446-AA4F-84E2A7370098}"/>
                </a:ext>
              </a:extLst>
            </p:cNvPr>
            <p:cNvSpPr/>
            <p:nvPr/>
          </p:nvSpPr>
          <p:spPr>
            <a:xfrm>
              <a:off x="2938671" y="2833487"/>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M</a:t>
              </a:r>
              <a:endParaRPr kumimoji="0" lang="en-DE" sz="1800" b="0" i="1" u="none" strike="noStrike" kern="0" cap="none" spc="0" normalizeH="0" baseline="30000" noProof="0" dirty="0">
                <a:ln>
                  <a:noFill/>
                </a:ln>
                <a:solidFill>
                  <a:srgbClr val="000000"/>
                </a:solidFill>
                <a:effectLst/>
                <a:uLnTx/>
                <a:uFillTx/>
                <a:latin typeface="Century Schoolbook" panose="02040604050505020304"/>
                <a:ea typeface="+mn-ea"/>
                <a:cs typeface="+mn-cs"/>
              </a:endParaRPr>
            </a:p>
          </p:txBody>
        </p:sp>
        <p:sp>
          <p:nvSpPr>
            <p:cNvPr id="5" name="TextBox 4">
              <a:extLst>
                <a:ext uri="{FF2B5EF4-FFF2-40B4-BE49-F238E27FC236}">
                  <a16:creationId xmlns:a16="http://schemas.microsoft.com/office/drawing/2014/main" id="{8187A8F5-6B76-3405-59EC-4ADB3AEB9160}"/>
                </a:ext>
              </a:extLst>
            </p:cNvPr>
            <p:cNvSpPr txBox="1"/>
            <p:nvPr/>
          </p:nvSpPr>
          <p:spPr>
            <a:xfrm>
              <a:off x="1765772" y="5311967"/>
              <a:ext cx="0" cy="0"/>
            </a:xfrm>
            <a:prstGeom prst="rect">
              <a:avLst/>
            </a:prstGeom>
            <a:noFill/>
          </p:spPr>
          <p:txBody>
            <a:bodyPr wrap="none" lIns="0" tIns="0" rIns="0" bIns="0" rtlCol="0">
              <a:noAutofit/>
            </a:bodyPr>
            <a:lstStyle/>
            <a:p>
              <a:pPr algn="l">
                <a:lnSpc>
                  <a:spcPct val="122000"/>
                </a:lnSpc>
              </a:pPr>
              <a:endParaRPr lang="en-AE" sz="1400" dirty="0">
                <a:solidFill>
                  <a:schemeClr val="accent1"/>
                </a:solidFill>
                <a:latin typeface="Arial" panose="020B0604020202020204" pitchFamily="34" charset="0"/>
                <a:cs typeface="Arial" panose="020B0604020202020204" pitchFamily="34" charset="0"/>
              </a:endParaRPr>
            </a:p>
          </p:txBody>
        </p:sp>
        <p:sp>
          <p:nvSpPr>
            <p:cNvPr id="6" name="Hexagon 5">
              <a:extLst>
                <a:ext uri="{FF2B5EF4-FFF2-40B4-BE49-F238E27FC236}">
                  <a16:creationId xmlns:a16="http://schemas.microsoft.com/office/drawing/2014/main" id="{8F8A04FD-E93A-49F9-A9CE-DCC5CE69BF9D}"/>
                </a:ext>
              </a:extLst>
            </p:cNvPr>
            <p:cNvSpPr/>
            <p:nvPr/>
          </p:nvSpPr>
          <p:spPr>
            <a:xfrm>
              <a:off x="1988227" y="4058914"/>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a:ln>
                    <a:noFill/>
                  </a:ln>
                  <a:solidFill>
                    <a:srgbClr val="FFFFFF"/>
                  </a:solidFill>
                  <a:effectLst/>
                  <a:uLnTx/>
                  <a:uFillTx/>
                  <a:latin typeface="Century Schoolbook" panose="02040604050505020304"/>
                  <a:ea typeface="+mn-ea"/>
                  <a:cs typeface="+mn-cs"/>
                </a:rPr>
                <a:t>D</a:t>
              </a:r>
              <a:r>
                <a:rPr kumimoji="0" lang="en-DE" sz="2400" b="0" i="1" u="none" strike="noStrike" kern="0" cap="none" spc="0" normalizeH="0" baseline="-25000" noProof="0">
                  <a:ln>
                    <a:noFill/>
                  </a:ln>
                  <a:solidFill>
                    <a:srgbClr val="FFFFFF"/>
                  </a:solidFill>
                  <a:effectLst/>
                  <a:uLnTx/>
                  <a:uFillTx/>
                  <a:latin typeface="Century Schoolbook" panose="02040604050505020304"/>
                  <a:ea typeface="+mn-ea"/>
                  <a:cs typeface="+mn-cs"/>
                </a:rPr>
                <a:t>K</a:t>
              </a:r>
              <a:r>
                <a:rPr kumimoji="0" lang="en-US"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2</a:t>
              </a:r>
              <a:endPar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endParaRPr>
            </a:p>
          </p:txBody>
        </p:sp>
        <p:sp>
          <p:nvSpPr>
            <p:cNvPr id="8" name="Hexagon 7">
              <a:extLst>
                <a:ext uri="{FF2B5EF4-FFF2-40B4-BE49-F238E27FC236}">
                  <a16:creationId xmlns:a16="http://schemas.microsoft.com/office/drawing/2014/main" id="{E9535D0D-F728-BBD5-151B-A0B489CC12F2}"/>
                </a:ext>
              </a:extLst>
            </p:cNvPr>
            <p:cNvSpPr/>
            <p:nvPr/>
          </p:nvSpPr>
          <p:spPr>
            <a:xfrm>
              <a:off x="1988227" y="4726239"/>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a:ln>
                    <a:noFill/>
                  </a:ln>
                  <a:solidFill>
                    <a:srgbClr val="FFFFFF"/>
                  </a:solidFill>
                  <a:effectLst/>
                  <a:uLnTx/>
                  <a:uFillTx/>
                  <a:latin typeface="Century Schoolbook" panose="02040604050505020304"/>
                  <a:ea typeface="+mn-ea"/>
                  <a:cs typeface="+mn-cs"/>
                </a:rPr>
                <a:t>D</a:t>
              </a:r>
              <a:r>
                <a:rPr kumimoji="0" lang="en-DE" sz="2400" b="0" i="1" u="none" strike="noStrike" kern="0" cap="none" spc="0" normalizeH="0" baseline="-25000" noProof="0">
                  <a:ln>
                    <a:noFill/>
                  </a:ln>
                  <a:solidFill>
                    <a:srgbClr val="FFFFFF"/>
                  </a:solidFill>
                  <a:effectLst/>
                  <a:uLnTx/>
                  <a:uFillTx/>
                  <a:latin typeface="Century Schoolbook" panose="02040604050505020304"/>
                  <a:ea typeface="+mn-ea"/>
                  <a:cs typeface="+mn-cs"/>
                </a:rPr>
                <a:t>K</a:t>
              </a:r>
              <a:r>
                <a:rPr kumimoji="0" lang="en-US"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1</a:t>
              </a:r>
              <a:endPar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48B23D1E-789C-A265-F984-411D9980E9E8}"/>
                    </a:ext>
                  </a:extLst>
                </p:cNvPr>
                <p:cNvSpPr/>
                <p:nvPr/>
              </p:nvSpPr>
              <p:spPr>
                <a:xfrm>
                  <a:off x="741144" y="4828229"/>
                  <a:ext cx="994323" cy="291549"/>
                </a:xfrm>
                <a:prstGeom prst="roundRect">
                  <a:avLst/>
                </a:prstGeom>
                <a:solidFill>
                  <a:srgbClr val="C9D5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2</a:t>
                  </a:r>
                  <a14:m>
                    <m:oMath xmlns:m="http://schemas.openxmlformats.org/officeDocument/2006/math">
                      <m:r>
                        <a:rPr kumimoji="0" lang="en-DE" sz="18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US" sz="1800" b="0" i="1" u="none" strike="noStrike" kern="0" cap="none" spc="0" normalizeH="0" noProof="0" dirty="0">
                      <a:ln>
                        <a:noFill/>
                      </a:ln>
                      <a:solidFill>
                        <a:srgbClr val="000000"/>
                      </a:solidFill>
                      <a:effectLst/>
                      <a:uLnTx/>
                      <a:uFillTx/>
                      <a:latin typeface="Century Schoolbook" panose="02040604050505020304"/>
                      <a:ea typeface="+mn-ea"/>
                      <a:cs typeface="+mn-cs"/>
                    </a:rPr>
                    <a:t>AD</a:t>
                  </a:r>
                  <a:endParaRPr kumimoji="0" lang="en-DE" sz="1800" b="0" i="1" u="none" strike="noStrike" kern="0" cap="none" spc="0" normalizeH="0" noProof="0" dirty="0">
                    <a:ln>
                      <a:noFill/>
                    </a:ln>
                    <a:solidFill>
                      <a:srgbClr val="000000"/>
                    </a:solidFill>
                    <a:effectLst/>
                    <a:uLnTx/>
                    <a:uFillTx/>
                    <a:latin typeface="Century Schoolbook" panose="02040604050505020304"/>
                    <a:ea typeface="+mn-ea"/>
                    <a:cs typeface="+mn-cs"/>
                  </a:endParaRPr>
                </a:p>
              </p:txBody>
            </p:sp>
          </mc:Choice>
          <mc:Fallback xmlns="">
            <p:sp>
              <p:nvSpPr>
                <p:cNvPr id="10" name="Rounded Rectangle 9">
                  <a:extLst>
                    <a:ext uri="{FF2B5EF4-FFF2-40B4-BE49-F238E27FC236}">
                      <a16:creationId xmlns:a16="http://schemas.microsoft.com/office/drawing/2014/main" id="{48B23D1E-789C-A265-F984-411D9980E9E8}"/>
                    </a:ext>
                  </a:extLst>
                </p:cNvPr>
                <p:cNvSpPr>
                  <a:spLocks noRot="1" noChangeAspect="1" noMove="1" noResize="1" noEditPoints="1" noAdjustHandles="1" noChangeArrowheads="1" noChangeShapeType="1" noTextEdit="1"/>
                </p:cNvSpPr>
                <p:nvPr/>
              </p:nvSpPr>
              <p:spPr>
                <a:xfrm>
                  <a:off x="741144" y="4828229"/>
                  <a:ext cx="994323" cy="291549"/>
                </a:xfrm>
                <a:prstGeom prst="roundRect">
                  <a:avLst/>
                </a:prstGeom>
                <a:blipFill>
                  <a:blip r:embed="rId8"/>
                  <a:stretch>
                    <a:fillRect t="-16000" r="-1250" b="-44000"/>
                  </a:stretch>
                </a:blipFill>
                <a:ln w="13970" cap="flat" cmpd="sng" algn="ctr">
                  <a:solidFill>
                    <a:srgbClr val="6F6F74">
                      <a:shade val="50000"/>
                    </a:srgbClr>
                  </a:solidFill>
                  <a:prstDash val="solid"/>
                </a:ln>
                <a:effectLst/>
              </p:spPr>
              <p:txBody>
                <a:bodyPr/>
                <a:lstStyle/>
                <a:p>
                  <a:r>
                    <a:rPr lang="en-AE">
                      <a:noFill/>
                    </a:rPr>
                    <a:t> </a:t>
                  </a:r>
                </a:p>
              </p:txBody>
            </p:sp>
          </mc:Fallback>
        </mc:AlternateContent>
        <p:cxnSp>
          <p:nvCxnSpPr>
            <p:cNvPr id="12" name="Straight Arrow Connector 11">
              <a:extLst>
                <a:ext uri="{FF2B5EF4-FFF2-40B4-BE49-F238E27FC236}">
                  <a16:creationId xmlns:a16="http://schemas.microsoft.com/office/drawing/2014/main" id="{2DB283C3-A513-BC75-2301-477C32676C5E}"/>
                </a:ext>
              </a:extLst>
            </p:cNvPr>
            <p:cNvCxnSpPr>
              <a:cxnSpLocks/>
            </p:cNvCxnSpPr>
            <p:nvPr/>
          </p:nvCxnSpPr>
          <p:spPr>
            <a:xfrm>
              <a:off x="1735468" y="4974004"/>
              <a:ext cx="252759" cy="0"/>
            </a:xfrm>
            <a:prstGeom prst="straightConnector1">
              <a:avLst/>
            </a:prstGeom>
            <a:noFill/>
            <a:ln w="9525" cap="flat" cmpd="sng" algn="ctr">
              <a:solidFill>
                <a:srgbClr val="000000"/>
              </a:solidFill>
              <a:prstDash val="solid"/>
              <a:tailEnd type="triangle"/>
            </a:ln>
            <a:effectLst/>
          </p:spPr>
        </p:cxn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8E7CA780-C614-8449-A167-C93F9181111B}"/>
                    </a:ext>
                  </a:extLst>
                </p:cNvPr>
                <p:cNvSpPr/>
                <p:nvPr/>
              </p:nvSpPr>
              <p:spPr>
                <a:xfrm>
                  <a:off x="741144" y="4145052"/>
                  <a:ext cx="994323" cy="291549"/>
                </a:xfrm>
                <a:prstGeom prst="roundRect">
                  <a:avLst/>
                </a:prstGeom>
                <a:solidFill>
                  <a:srgbClr val="C9D5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3</a:t>
                  </a:r>
                  <a14:m>
                    <m:oMath xmlns:m="http://schemas.openxmlformats.org/officeDocument/2006/math">
                      <m:r>
                        <a:rPr kumimoji="0" lang="en-DE" sz="18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US" sz="1800" b="0" i="1" u="none" strike="noStrike" kern="0" cap="none" spc="0" normalizeH="0" noProof="0" dirty="0">
                      <a:ln>
                        <a:noFill/>
                      </a:ln>
                      <a:solidFill>
                        <a:srgbClr val="000000"/>
                      </a:solidFill>
                      <a:effectLst/>
                      <a:uLnTx/>
                      <a:uFillTx/>
                      <a:latin typeface="Century Schoolbook" panose="02040604050505020304"/>
                      <a:ea typeface="+mn-ea"/>
                      <a:cs typeface="+mn-cs"/>
                    </a:rPr>
                    <a:t>AD</a:t>
                  </a:r>
                  <a:endParaRPr kumimoji="0" lang="en-DE" sz="1800" b="0" i="1" u="none" strike="noStrike" kern="0" cap="none" spc="0" normalizeH="0" noProof="0" dirty="0">
                    <a:ln>
                      <a:noFill/>
                    </a:ln>
                    <a:solidFill>
                      <a:srgbClr val="000000"/>
                    </a:solidFill>
                    <a:effectLst/>
                    <a:uLnTx/>
                    <a:uFillTx/>
                    <a:latin typeface="Century Schoolbook" panose="02040604050505020304"/>
                    <a:ea typeface="+mn-ea"/>
                    <a:cs typeface="+mn-cs"/>
                  </a:endParaRPr>
                </a:p>
              </p:txBody>
            </p:sp>
          </mc:Choice>
          <mc:Fallback xmlns="">
            <p:sp>
              <p:nvSpPr>
                <p:cNvPr id="14" name="Rounded Rectangle 13">
                  <a:extLst>
                    <a:ext uri="{FF2B5EF4-FFF2-40B4-BE49-F238E27FC236}">
                      <a16:creationId xmlns:a16="http://schemas.microsoft.com/office/drawing/2014/main" id="{8E7CA780-C614-8449-A167-C93F9181111B}"/>
                    </a:ext>
                  </a:extLst>
                </p:cNvPr>
                <p:cNvSpPr>
                  <a:spLocks noRot="1" noChangeAspect="1" noMove="1" noResize="1" noEditPoints="1" noAdjustHandles="1" noChangeArrowheads="1" noChangeShapeType="1" noTextEdit="1"/>
                </p:cNvSpPr>
                <p:nvPr/>
              </p:nvSpPr>
              <p:spPr>
                <a:xfrm>
                  <a:off x="741144" y="4145052"/>
                  <a:ext cx="994323" cy="291549"/>
                </a:xfrm>
                <a:prstGeom prst="roundRect">
                  <a:avLst/>
                </a:prstGeom>
                <a:blipFill>
                  <a:blip r:embed="rId9"/>
                  <a:stretch>
                    <a:fillRect t="-16000" r="-1250" b="-44000"/>
                  </a:stretch>
                </a:blipFill>
                <a:ln w="13970" cap="flat" cmpd="sng" algn="ctr">
                  <a:solidFill>
                    <a:srgbClr val="6F6F74">
                      <a:shade val="50000"/>
                    </a:srgbClr>
                  </a:solidFill>
                  <a:prstDash val="solid"/>
                </a:ln>
                <a:effectLst/>
              </p:spPr>
              <p:txBody>
                <a:bodyPr/>
                <a:lstStyle/>
                <a:p>
                  <a:r>
                    <a:rPr lang="en-AE">
                      <a:noFill/>
                    </a:rPr>
                    <a:t> </a:t>
                  </a:r>
                </a:p>
              </p:txBody>
            </p:sp>
          </mc:Fallback>
        </mc:AlternateContent>
        <p:cxnSp>
          <p:nvCxnSpPr>
            <p:cNvPr id="15" name="Straight Arrow Connector 14">
              <a:extLst>
                <a:ext uri="{FF2B5EF4-FFF2-40B4-BE49-F238E27FC236}">
                  <a16:creationId xmlns:a16="http://schemas.microsoft.com/office/drawing/2014/main" id="{DAD7EFAF-CD80-68EB-D6C6-6438F176976C}"/>
                </a:ext>
              </a:extLst>
            </p:cNvPr>
            <p:cNvCxnSpPr>
              <a:cxnSpLocks/>
            </p:cNvCxnSpPr>
            <p:nvPr/>
          </p:nvCxnSpPr>
          <p:spPr>
            <a:xfrm>
              <a:off x="1735468" y="4290827"/>
              <a:ext cx="252759" cy="0"/>
            </a:xfrm>
            <a:prstGeom prst="straightConnector1">
              <a:avLst/>
            </a:prstGeom>
            <a:noFill/>
            <a:ln w="9525" cap="flat" cmpd="sng" algn="ctr">
              <a:solidFill>
                <a:srgbClr val="000000"/>
              </a:solidFill>
              <a:prstDash val="solid"/>
              <a:tailEnd type="triangle"/>
            </a:ln>
            <a:effectLst/>
          </p:spPr>
        </p:cxn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2628D540-4A8C-D0F7-FCD8-233F03AABD4F}"/>
                    </a:ext>
                  </a:extLst>
                </p:cNvPr>
                <p:cNvSpPr/>
                <p:nvPr/>
              </p:nvSpPr>
              <p:spPr>
                <a:xfrm>
                  <a:off x="741144" y="3482097"/>
                  <a:ext cx="994323" cy="291549"/>
                </a:xfrm>
                <a:prstGeom prst="roundRect">
                  <a:avLst/>
                </a:prstGeom>
                <a:solidFill>
                  <a:srgbClr val="C9D5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4</a:t>
                  </a:r>
                  <a14:m>
                    <m:oMath xmlns:m="http://schemas.openxmlformats.org/officeDocument/2006/math">
                      <m:r>
                        <a:rPr kumimoji="0" lang="en-DE" sz="18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US" sz="1800" b="0" i="1" u="none" strike="noStrike" kern="0" cap="none" spc="0" normalizeH="0" noProof="0" dirty="0">
                      <a:ln>
                        <a:noFill/>
                      </a:ln>
                      <a:solidFill>
                        <a:srgbClr val="000000"/>
                      </a:solidFill>
                      <a:effectLst/>
                      <a:uLnTx/>
                      <a:uFillTx/>
                      <a:latin typeface="Century Schoolbook" panose="02040604050505020304"/>
                      <a:ea typeface="+mn-ea"/>
                      <a:cs typeface="+mn-cs"/>
                    </a:rPr>
                    <a:t>AD</a:t>
                  </a:r>
                  <a:endParaRPr kumimoji="0" lang="en-DE" sz="1800" b="0" i="1" u="none" strike="noStrike" kern="0" cap="none" spc="0" normalizeH="0" noProof="0" dirty="0">
                    <a:ln>
                      <a:noFill/>
                    </a:ln>
                    <a:solidFill>
                      <a:srgbClr val="000000"/>
                    </a:solidFill>
                    <a:effectLst/>
                    <a:uLnTx/>
                    <a:uFillTx/>
                    <a:latin typeface="Century Schoolbook" panose="02040604050505020304"/>
                    <a:ea typeface="+mn-ea"/>
                    <a:cs typeface="+mn-cs"/>
                  </a:endParaRPr>
                </a:p>
              </p:txBody>
            </p:sp>
          </mc:Choice>
          <mc:Fallback xmlns="">
            <p:sp>
              <p:nvSpPr>
                <p:cNvPr id="16" name="Rounded Rectangle 15">
                  <a:extLst>
                    <a:ext uri="{FF2B5EF4-FFF2-40B4-BE49-F238E27FC236}">
                      <a16:creationId xmlns:a16="http://schemas.microsoft.com/office/drawing/2014/main" id="{2628D540-4A8C-D0F7-FCD8-233F03AABD4F}"/>
                    </a:ext>
                  </a:extLst>
                </p:cNvPr>
                <p:cNvSpPr>
                  <a:spLocks noRot="1" noChangeAspect="1" noMove="1" noResize="1" noEditPoints="1" noAdjustHandles="1" noChangeArrowheads="1" noChangeShapeType="1" noTextEdit="1"/>
                </p:cNvSpPr>
                <p:nvPr/>
              </p:nvSpPr>
              <p:spPr>
                <a:xfrm>
                  <a:off x="741144" y="3482097"/>
                  <a:ext cx="994323" cy="291549"/>
                </a:xfrm>
                <a:prstGeom prst="roundRect">
                  <a:avLst/>
                </a:prstGeom>
                <a:blipFill>
                  <a:blip r:embed="rId10"/>
                  <a:stretch>
                    <a:fillRect t="-20833" r="-1250" b="-45833"/>
                  </a:stretch>
                </a:blipFill>
                <a:ln w="13970" cap="flat" cmpd="sng" algn="ctr">
                  <a:solidFill>
                    <a:srgbClr val="6F6F74">
                      <a:shade val="50000"/>
                    </a:srgbClr>
                  </a:solidFill>
                  <a:prstDash val="solid"/>
                </a:ln>
                <a:effectLst/>
              </p:spPr>
              <p:txBody>
                <a:bodyPr/>
                <a:lstStyle/>
                <a:p>
                  <a:r>
                    <a:rPr lang="en-AE">
                      <a:noFill/>
                    </a:rPr>
                    <a:t> </a:t>
                  </a:r>
                </a:p>
              </p:txBody>
            </p:sp>
          </mc:Fallback>
        </mc:AlternateContent>
        <p:cxnSp>
          <p:nvCxnSpPr>
            <p:cNvPr id="17" name="Straight Arrow Connector 16">
              <a:extLst>
                <a:ext uri="{FF2B5EF4-FFF2-40B4-BE49-F238E27FC236}">
                  <a16:creationId xmlns:a16="http://schemas.microsoft.com/office/drawing/2014/main" id="{F5F3BB6E-5FC9-26B9-5DD0-9C962C4FCC29}"/>
                </a:ext>
              </a:extLst>
            </p:cNvPr>
            <p:cNvCxnSpPr>
              <a:cxnSpLocks/>
            </p:cNvCxnSpPr>
            <p:nvPr/>
          </p:nvCxnSpPr>
          <p:spPr>
            <a:xfrm>
              <a:off x="1735468" y="3627872"/>
              <a:ext cx="252759" cy="0"/>
            </a:xfrm>
            <a:prstGeom prst="straightConnector1">
              <a:avLst/>
            </a:prstGeom>
            <a:noFill/>
            <a:ln w="9525" cap="flat" cmpd="sng" algn="ctr">
              <a:solidFill>
                <a:srgbClr val="000000"/>
              </a:solidFill>
              <a:prstDash val="solid"/>
              <a:tailEnd type="triangle"/>
            </a:ln>
            <a:effectLst/>
          </p:spPr>
        </p:cxnSp>
        <p:grpSp>
          <p:nvGrpSpPr>
            <p:cNvPr id="42" name="Group 41">
              <a:extLst>
                <a:ext uri="{FF2B5EF4-FFF2-40B4-BE49-F238E27FC236}">
                  <a16:creationId xmlns:a16="http://schemas.microsoft.com/office/drawing/2014/main" id="{33865AF4-D087-2EFC-F743-DA4163511920}"/>
                </a:ext>
              </a:extLst>
            </p:cNvPr>
            <p:cNvGrpSpPr/>
            <p:nvPr/>
          </p:nvGrpSpPr>
          <p:grpSpPr>
            <a:xfrm>
              <a:off x="4706866" y="3390083"/>
              <a:ext cx="487792" cy="463826"/>
              <a:chOff x="5575769" y="3291816"/>
              <a:chExt cx="614541" cy="618230"/>
            </a:xfrm>
          </p:grpSpPr>
          <p:sp>
            <p:nvSpPr>
              <p:cNvPr id="40" name="Curved Down Arrow 39">
                <a:extLst>
                  <a:ext uri="{FF2B5EF4-FFF2-40B4-BE49-F238E27FC236}">
                    <a16:creationId xmlns:a16="http://schemas.microsoft.com/office/drawing/2014/main" id="{0359EA5B-4043-C1BA-4C09-1F015C1783D4}"/>
                  </a:ext>
                </a:extLst>
              </p:cNvPr>
              <p:cNvSpPr/>
              <p:nvPr/>
            </p:nvSpPr>
            <p:spPr>
              <a:xfrm>
                <a:off x="5637995" y="3291816"/>
                <a:ext cx="552315" cy="272800"/>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chemeClr val="tx1"/>
                  </a:solidFill>
                </a:endParaRPr>
              </a:p>
            </p:txBody>
          </p:sp>
          <p:sp>
            <p:nvSpPr>
              <p:cNvPr id="41" name="Curved Down Arrow 40">
                <a:extLst>
                  <a:ext uri="{FF2B5EF4-FFF2-40B4-BE49-F238E27FC236}">
                    <a16:creationId xmlns:a16="http://schemas.microsoft.com/office/drawing/2014/main" id="{31EF7899-8EA7-3DA0-0956-C2C70153E228}"/>
                  </a:ext>
                </a:extLst>
              </p:cNvPr>
              <p:cNvSpPr/>
              <p:nvPr/>
            </p:nvSpPr>
            <p:spPr>
              <a:xfrm rot="10800000">
                <a:off x="5575769" y="3637246"/>
                <a:ext cx="552315" cy="272800"/>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chemeClr val="tx1"/>
                  </a:solidFill>
                </a:endParaRPr>
              </a:p>
            </p:txBody>
          </p:sp>
        </p:grpSp>
      </p:grpSp>
      <p:grpSp>
        <p:nvGrpSpPr>
          <p:cNvPr id="49" name="Group 48">
            <a:extLst>
              <a:ext uri="{FF2B5EF4-FFF2-40B4-BE49-F238E27FC236}">
                <a16:creationId xmlns:a16="http://schemas.microsoft.com/office/drawing/2014/main" id="{E36ED580-4519-56D6-48B6-51A66D007D1B}"/>
              </a:ext>
            </a:extLst>
          </p:cNvPr>
          <p:cNvGrpSpPr/>
          <p:nvPr/>
        </p:nvGrpSpPr>
        <p:grpSpPr>
          <a:xfrm>
            <a:off x="7473550" y="1473462"/>
            <a:ext cx="4475227" cy="1871670"/>
            <a:chOff x="6728113" y="1438894"/>
            <a:chExt cx="4475227" cy="1871670"/>
          </a:xfrm>
        </p:grpSpPr>
        <p:grpSp>
          <p:nvGrpSpPr>
            <p:cNvPr id="218" name="Group 217">
              <a:extLst>
                <a:ext uri="{FF2B5EF4-FFF2-40B4-BE49-F238E27FC236}">
                  <a16:creationId xmlns:a16="http://schemas.microsoft.com/office/drawing/2014/main" id="{6D6A28A5-9FD1-3240-89FE-D3AA6E979797}"/>
                </a:ext>
              </a:extLst>
            </p:cNvPr>
            <p:cNvGrpSpPr/>
            <p:nvPr/>
          </p:nvGrpSpPr>
          <p:grpSpPr>
            <a:xfrm>
              <a:off x="7974494" y="1733546"/>
              <a:ext cx="2557670" cy="1577018"/>
              <a:chOff x="8242210" y="1720297"/>
              <a:chExt cx="2557670" cy="1577018"/>
            </a:xfrm>
          </p:grpSpPr>
          <p:sp>
            <p:nvSpPr>
              <p:cNvPr id="219" name="Rounded Rectangle 218">
                <a:extLst>
                  <a:ext uri="{FF2B5EF4-FFF2-40B4-BE49-F238E27FC236}">
                    <a16:creationId xmlns:a16="http://schemas.microsoft.com/office/drawing/2014/main" id="{16068065-21FD-F840-B890-08B3AC3C9F73}"/>
                  </a:ext>
                </a:extLst>
              </p:cNvPr>
              <p:cNvSpPr/>
              <p:nvPr/>
            </p:nvSpPr>
            <p:spPr>
              <a:xfrm>
                <a:off x="8365881" y="1720297"/>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20" name="Hexagon 219">
                <a:extLst>
                  <a:ext uri="{FF2B5EF4-FFF2-40B4-BE49-F238E27FC236}">
                    <a16:creationId xmlns:a16="http://schemas.microsoft.com/office/drawing/2014/main" id="{CCF6475B-B8E3-3646-83C1-D6F18325AB31}"/>
                  </a:ext>
                </a:extLst>
              </p:cNvPr>
              <p:cNvSpPr/>
              <p:nvPr/>
            </p:nvSpPr>
            <p:spPr>
              <a:xfrm>
                <a:off x="8242210" y="2276893"/>
                <a:ext cx="2557670" cy="463826"/>
              </a:xfrm>
              <a:prstGeom prst="hexagon">
                <a:avLst/>
              </a:prstGeom>
              <a:solidFill>
                <a:srgbClr val="0070C0"/>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E</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sp>
            <p:nvSpPr>
              <p:cNvPr id="221" name="Rounded Rectangle 220">
                <a:extLst>
                  <a:ext uri="{FF2B5EF4-FFF2-40B4-BE49-F238E27FC236}">
                    <a16:creationId xmlns:a16="http://schemas.microsoft.com/office/drawing/2014/main" id="{470A108F-766C-D541-BE9D-E251DC7834F6}"/>
                  </a:ext>
                </a:extLst>
              </p:cNvPr>
              <p:cNvSpPr/>
              <p:nvPr/>
            </p:nvSpPr>
            <p:spPr>
              <a:xfrm>
                <a:off x="9192654" y="1720297"/>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22" name="Rounded Rectangle 221">
                <a:extLst>
                  <a:ext uri="{FF2B5EF4-FFF2-40B4-BE49-F238E27FC236}">
                    <a16:creationId xmlns:a16="http://schemas.microsoft.com/office/drawing/2014/main" id="{20CB2C18-9151-1145-BCCF-0DBB25BA6A8B}"/>
                  </a:ext>
                </a:extLst>
              </p:cNvPr>
              <p:cNvSpPr/>
              <p:nvPr/>
            </p:nvSpPr>
            <p:spPr>
              <a:xfrm>
                <a:off x="8323181" y="1720297"/>
                <a:ext cx="741200" cy="291549"/>
              </a:xfrm>
              <a:prstGeom prst="roundRect">
                <a:avLst/>
              </a:prstGeom>
              <a:solidFill>
                <a:srgbClr val="92D050"/>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lang="en-US" i="1" kern="0" baseline="-25000" dirty="0">
                    <a:solidFill>
                      <a:srgbClr val="000000"/>
                    </a:solidFill>
                    <a:latin typeface="Century Schoolbook" panose="02040604050505020304"/>
                  </a:rPr>
                  <a:t>4</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sp>
            <p:nvSpPr>
              <p:cNvPr id="223" name="Rounded Rectangle 222">
                <a:extLst>
                  <a:ext uri="{FF2B5EF4-FFF2-40B4-BE49-F238E27FC236}">
                    <a16:creationId xmlns:a16="http://schemas.microsoft.com/office/drawing/2014/main" id="{B5B1EB98-4E17-7044-BBFD-F501923480D8}"/>
                  </a:ext>
                </a:extLst>
              </p:cNvPr>
              <p:cNvSpPr/>
              <p:nvPr/>
            </p:nvSpPr>
            <p:spPr>
              <a:xfrm>
                <a:off x="9192654" y="1720297"/>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M’</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224" name="Straight Arrow Connector 223">
                <a:extLst>
                  <a:ext uri="{FF2B5EF4-FFF2-40B4-BE49-F238E27FC236}">
                    <a16:creationId xmlns:a16="http://schemas.microsoft.com/office/drawing/2014/main" id="{ADF1335F-75DF-B548-AAAF-E3752548B233}"/>
                  </a:ext>
                </a:extLst>
              </p:cNvPr>
              <p:cNvCxnSpPr>
                <a:stCxn id="222" idx="2"/>
              </p:cNvCxnSpPr>
              <p:nvPr/>
            </p:nvCxnSpPr>
            <p:spPr>
              <a:xfrm>
                <a:off x="8693781" y="2011846"/>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225" name="Straight Arrow Connector 224">
                <a:extLst>
                  <a:ext uri="{FF2B5EF4-FFF2-40B4-BE49-F238E27FC236}">
                    <a16:creationId xmlns:a16="http://schemas.microsoft.com/office/drawing/2014/main" id="{A3CA4C47-1663-D742-96BA-DA79DBDC9790}"/>
                  </a:ext>
                </a:extLst>
              </p:cNvPr>
              <p:cNvCxnSpPr/>
              <p:nvPr/>
            </p:nvCxnSpPr>
            <p:spPr>
              <a:xfrm>
                <a:off x="9945318" y="2011845"/>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226" name="Rounded Rectangle 225">
                <a:extLst>
                  <a:ext uri="{FF2B5EF4-FFF2-40B4-BE49-F238E27FC236}">
                    <a16:creationId xmlns:a16="http://schemas.microsoft.com/office/drawing/2014/main" id="{445EADEE-EC98-D54E-9692-7B9FFD75A774}"/>
                  </a:ext>
                </a:extLst>
              </p:cNvPr>
              <p:cNvSpPr/>
              <p:nvPr/>
            </p:nvSpPr>
            <p:spPr>
              <a:xfrm>
                <a:off x="8365881" y="300576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27" name="Rounded Rectangle 226">
                <a:extLst>
                  <a:ext uri="{FF2B5EF4-FFF2-40B4-BE49-F238E27FC236}">
                    <a16:creationId xmlns:a16="http://schemas.microsoft.com/office/drawing/2014/main" id="{FC4C6007-09E7-7349-A7DC-92F18F0DEF24}"/>
                  </a:ext>
                </a:extLst>
              </p:cNvPr>
              <p:cNvSpPr/>
              <p:nvPr/>
            </p:nvSpPr>
            <p:spPr>
              <a:xfrm>
                <a:off x="9192654" y="300576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28" name="Rounded Rectangle 227">
                <a:extLst>
                  <a:ext uri="{FF2B5EF4-FFF2-40B4-BE49-F238E27FC236}">
                    <a16:creationId xmlns:a16="http://schemas.microsoft.com/office/drawing/2014/main" id="{A80C67DA-736D-2C4B-A6C9-824904FEAAE8}"/>
                  </a:ext>
                </a:extLst>
              </p:cNvPr>
              <p:cNvSpPr/>
              <p:nvPr/>
            </p:nvSpPr>
            <p:spPr>
              <a:xfrm>
                <a:off x="8323181" y="300576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lang="en-US" i="1" kern="0" baseline="-25000" dirty="0">
                    <a:solidFill>
                      <a:srgbClr val="000000"/>
                    </a:solidFill>
                    <a:latin typeface="Century Schoolbook" panose="02040604050505020304"/>
                  </a:rPr>
                  <a:t>3</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sp>
            <p:nvSpPr>
              <p:cNvPr id="229" name="Rounded Rectangle 228">
                <a:extLst>
                  <a:ext uri="{FF2B5EF4-FFF2-40B4-BE49-F238E27FC236}">
                    <a16:creationId xmlns:a16="http://schemas.microsoft.com/office/drawing/2014/main" id="{76E496E4-D1FC-214E-82DD-2CFF4BBCDC01}"/>
                  </a:ext>
                </a:extLst>
              </p:cNvPr>
              <p:cNvSpPr/>
              <p:nvPr/>
            </p:nvSpPr>
            <p:spPr>
              <a:xfrm>
                <a:off x="9192654" y="300576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a:ln>
                      <a:noFill/>
                    </a:ln>
                    <a:solidFill>
                      <a:srgbClr val="000000"/>
                    </a:solidFill>
                    <a:effectLst/>
                    <a:uLnTx/>
                    <a:uFillTx/>
                    <a:latin typeface="Century Schoolbook" panose="02040604050505020304"/>
                    <a:ea typeface="+mn-ea"/>
                    <a:cs typeface="+mn-cs"/>
                  </a:rPr>
                  <a:t>C</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3</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230" name="Straight Arrow Connector 229">
                <a:extLst>
                  <a:ext uri="{FF2B5EF4-FFF2-40B4-BE49-F238E27FC236}">
                    <a16:creationId xmlns:a16="http://schemas.microsoft.com/office/drawing/2014/main" id="{2B24BAC8-73FD-084D-BB4A-4CF5A59DA859}"/>
                  </a:ext>
                </a:extLst>
              </p:cNvPr>
              <p:cNvCxnSpPr/>
              <p:nvPr/>
            </p:nvCxnSpPr>
            <p:spPr>
              <a:xfrm>
                <a:off x="9936389" y="2740719"/>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231" name="Straight Arrow Connector 230">
                <a:extLst>
                  <a:ext uri="{FF2B5EF4-FFF2-40B4-BE49-F238E27FC236}">
                    <a16:creationId xmlns:a16="http://schemas.microsoft.com/office/drawing/2014/main" id="{B442A847-B97A-0F44-99DD-89D06FD50A1A}"/>
                  </a:ext>
                </a:extLst>
              </p:cNvPr>
              <p:cNvCxnSpPr/>
              <p:nvPr/>
            </p:nvCxnSpPr>
            <p:spPr>
              <a:xfrm>
                <a:off x="8703325" y="2740719"/>
                <a:ext cx="0" cy="265047"/>
              </a:xfrm>
              <a:prstGeom prst="straightConnector1">
                <a:avLst/>
              </a:prstGeom>
              <a:noFill/>
              <a:ln w="9525" cap="flat" cmpd="sng" algn="ctr">
                <a:solidFill>
                  <a:srgbClr val="000000"/>
                </a:solidFill>
                <a:prstDash val="solid"/>
                <a:headEnd type="triangle" w="med" len="med"/>
                <a:tailEnd type="none" w="med" len="med"/>
              </a:ln>
              <a:effectLst/>
            </p:spPr>
          </p:cxnSp>
        </p:grpSp>
        <p:grpSp>
          <p:nvGrpSpPr>
            <p:cNvPr id="234" name="Group 233">
              <a:extLst>
                <a:ext uri="{FF2B5EF4-FFF2-40B4-BE49-F238E27FC236}">
                  <a16:creationId xmlns:a16="http://schemas.microsoft.com/office/drawing/2014/main" id="{F33F62C4-04AE-0F4A-8BD5-81BCF79E4144}"/>
                </a:ext>
              </a:extLst>
            </p:cNvPr>
            <p:cNvGrpSpPr/>
            <p:nvPr/>
          </p:nvGrpSpPr>
          <p:grpSpPr>
            <a:xfrm>
              <a:off x="6981236" y="1438894"/>
              <a:ext cx="1115688" cy="589297"/>
              <a:chOff x="4300406" y="4956270"/>
              <a:chExt cx="1115688" cy="589297"/>
            </a:xfrm>
          </p:grpSpPr>
          <p:sp>
            <p:nvSpPr>
              <p:cNvPr id="235" name="Rounded Rectangle 234">
                <a:extLst>
                  <a:ext uri="{FF2B5EF4-FFF2-40B4-BE49-F238E27FC236}">
                    <a16:creationId xmlns:a16="http://schemas.microsoft.com/office/drawing/2014/main" id="{B1218810-8C30-1241-8179-B617FDC53B8F}"/>
                  </a:ext>
                </a:extLst>
              </p:cNvPr>
              <p:cNvSpPr/>
              <p:nvPr/>
            </p:nvSpPr>
            <p:spPr>
              <a:xfrm>
                <a:off x="4300406" y="5254018"/>
                <a:ext cx="741200" cy="291549"/>
              </a:xfrm>
              <a:prstGeom prst="roundRect">
                <a:avLst/>
              </a:prstGeom>
              <a:solidFill>
                <a:srgbClr val="92D050"/>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a:ln>
                      <a:noFill/>
                    </a:ln>
                    <a:solidFill>
                      <a:srgbClr val="000000"/>
                    </a:solidFill>
                    <a:effectLst/>
                    <a:uLnTx/>
                    <a:uFillTx/>
                    <a:latin typeface="Century Schoolbook" panose="02040604050505020304"/>
                    <a:ea typeface="+mn-ea"/>
                    <a:cs typeface="+mn-cs"/>
                  </a:rPr>
                  <a:t>N</a:t>
                </a:r>
                <a:r>
                  <a:rPr lang="en-US" i="1" kern="0" baseline="-25000" dirty="0">
                    <a:solidFill>
                      <a:srgbClr val="000000"/>
                    </a:solidFill>
                    <a:latin typeface="Century Schoolbook" panose="02040604050505020304"/>
                  </a:rPr>
                  <a:t>3</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236" name="TextBox 235">
                    <a:extLst>
                      <a:ext uri="{FF2B5EF4-FFF2-40B4-BE49-F238E27FC236}">
                        <a16:creationId xmlns:a16="http://schemas.microsoft.com/office/drawing/2014/main" id="{D3C08FEE-0F3C-E442-8EDB-D9A70B4A759E}"/>
                      </a:ext>
                    </a:extLst>
                  </p:cNvPr>
                  <p:cNvSpPr txBox="1"/>
                  <p:nvPr/>
                </p:nvSpPr>
                <p:spPr>
                  <a:xfrm>
                    <a:off x="4994184" y="4956270"/>
                    <a:ext cx="421910" cy="55245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kumimoji="0" lang="en-DE" sz="1800" b="0"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
                        </m:oMath>
                      </m:oMathPara>
                    </a14:m>
                    <a:endParaRPr kumimoji="0" lang="en-DE" sz="1800" b="0" i="0" u="none" strike="noStrike" kern="0" cap="none" spc="0" normalizeH="0" baseline="0" noProof="0" dirty="0">
                      <a:ln>
                        <a:noFill/>
                      </a:ln>
                      <a:solidFill>
                        <a:srgbClr val="000000"/>
                      </a:solidFill>
                      <a:effectLst/>
                      <a:uLnTx/>
                      <a:uFillTx/>
                      <a:latin typeface="Century Schoolbook" panose="02040604050505020304"/>
                    </a:endParaRPr>
                  </a:p>
                </p:txBody>
              </p:sp>
            </mc:Choice>
            <mc:Fallback xmlns="">
              <p:sp>
                <p:nvSpPr>
                  <p:cNvPr id="236" name="TextBox 235">
                    <a:extLst>
                      <a:ext uri="{FF2B5EF4-FFF2-40B4-BE49-F238E27FC236}">
                        <a16:creationId xmlns:a16="http://schemas.microsoft.com/office/drawing/2014/main" id="{D3C08FEE-0F3C-E442-8EDB-D9A70B4A759E}"/>
                      </a:ext>
                    </a:extLst>
                  </p:cNvPr>
                  <p:cNvSpPr txBox="1">
                    <a:spLocks noRot="1" noChangeAspect="1" noMove="1" noResize="1" noEditPoints="1" noAdjustHandles="1" noChangeArrowheads="1" noChangeShapeType="1" noTextEdit="1"/>
                  </p:cNvSpPr>
                  <p:nvPr/>
                </p:nvSpPr>
                <p:spPr>
                  <a:xfrm>
                    <a:off x="4994184" y="4956270"/>
                    <a:ext cx="421910" cy="552459"/>
                  </a:xfrm>
                  <a:prstGeom prst="rect">
                    <a:avLst/>
                  </a:prstGeom>
                  <a:blipFill>
                    <a:blip r:embed="rId11"/>
                    <a:stretch>
                      <a:fillRect/>
                    </a:stretch>
                  </a:blipFill>
                </p:spPr>
                <p:txBody>
                  <a:bodyPr/>
                  <a:lstStyle/>
                  <a:p>
                    <a:r>
                      <a:rPr lang="en-AE">
                        <a:noFill/>
                      </a:rPr>
                      <a:t> </a:t>
                    </a:r>
                  </a:p>
                </p:txBody>
              </p:sp>
            </mc:Fallback>
          </mc:AlternateContent>
        </p:grpSp>
        <p:sp>
          <p:nvSpPr>
            <p:cNvPr id="241" name="Rounded Rectangle 240">
              <a:extLst>
                <a:ext uri="{FF2B5EF4-FFF2-40B4-BE49-F238E27FC236}">
                  <a16:creationId xmlns:a16="http://schemas.microsoft.com/office/drawing/2014/main" id="{122BA2E4-5E91-B547-A190-E0C6F5A6E014}"/>
                </a:ext>
              </a:extLst>
            </p:cNvPr>
            <p:cNvSpPr/>
            <p:nvPr/>
          </p:nvSpPr>
          <p:spPr>
            <a:xfrm>
              <a:off x="8924938" y="1734382"/>
              <a:ext cx="1551302" cy="291549"/>
            </a:xfrm>
            <a:prstGeom prst="roundRect">
              <a:avLst/>
            </a:prstGeom>
            <a:solidFill>
              <a:srgbClr val="F4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a:ln>
                    <a:noFill/>
                  </a:ln>
                  <a:solidFill>
                    <a:srgbClr val="000000"/>
                  </a:solidFill>
                  <a:effectLst/>
                  <a:uLnTx/>
                  <a:uFillTx/>
                  <a:latin typeface="Century Schoolbook" panose="02040604050505020304"/>
                  <a:ea typeface="+mn-ea"/>
                  <a:cs typeface="+mn-cs"/>
                </a:rPr>
                <a:t>  </a:t>
              </a:r>
              <a:r>
                <a:rPr kumimoji="0" lang="en-US"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4</a:t>
              </a:r>
              <a:r>
                <a:rPr kumimoji="0" lang="en-US" sz="1800" b="0" i="1" u="none" strike="noStrike" kern="0" cap="none" spc="0" normalizeH="0" noProof="0" dirty="0">
                  <a:ln>
                    <a:noFill/>
                  </a:ln>
                  <a:solidFill>
                    <a:srgbClr val="000000"/>
                  </a:solidFill>
                  <a:effectLst/>
                  <a:uLnTx/>
                  <a:uFillTx/>
                  <a:latin typeface="Century Schoolbook" panose="02040604050505020304"/>
                  <a:ea typeface="+mn-ea"/>
                  <a:cs typeface="+mn-cs"/>
                </a:rPr>
                <a:t>=M</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0BFE4037-8D0E-9D41-43FC-1FAF77CD7911}"/>
                    </a:ext>
                  </a:extLst>
                </p:cNvPr>
                <p:cNvSpPr/>
                <p:nvPr/>
              </p:nvSpPr>
              <p:spPr>
                <a:xfrm>
                  <a:off x="6728113" y="2381478"/>
                  <a:ext cx="994323" cy="291549"/>
                </a:xfrm>
                <a:prstGeom prst="roundRect">
                  <a:avLst/>
                </a:prstGeom>
                <a:solidFill>
                  <a:srgbClr val="C9D5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4</a:t>
                  </a:r>
                  <a14:m>
                    <m:oMath xmlns:m="http://schemas.openxmlformats.org/officeDocument/2006/math">
                      <m:r>
                        <a:rPr kumimoji="0" lang="en-DE" sz="18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US" sz="1800" b="0" i="1" u="none" strike="noStrike" kern="0" cap="none" spc="0" normalizeH="0" noProof="0" dirty="0">
                      <a:ln>
                        <a:noFill/>
                      </a:ln>
                      <a:solidFill>
                        <a:srgbClr val="000000"/>
                      </a:solidFill>
                      <a:effectLst/>
                      <a:uLnTx/>
                      <a:uFillTx/>
                      <a:latin typeface="Century Schoolbook" panose="02040604050505020304"/>
                      <a:ea typeface="+mn-ea"/>
                      <a:cs typeface="+mn-cs"/>
                    </a:rPr>
                    <a:t>AD</a:t>
                  </a:r>
                  <a:endParaRPr kumimoji="0" lang="en-DE" sz="1800" b="0" i="1" u="none" strike="noStrike" kern="0" cap="none" spc="0" normalizeH="0" noProof="0" dirty="0">
                    <a:ln>
                      <a:noFill/>
                    </a:ln>
                    <a:solidFill>
                      <a:srgbClr val="000000"/>
                    </a:solidFill>
                    <a:effectLst/>
                    <a:uLnTx/>
                    <a:uFillTx/>
                    <a:latin typeface="Century Schoolbook" panose="02040604050505020304"/>
                    <a:ea typeface="+mn-ea"/>
                    <a:cs typeface="+mn-cs"/>
                  </a:endParaRPr>
                </a:p>
              </p:txBody>
            </p:sp>
          </mc:Choice>
          <mc:Fallback xmlns="">
            <p:sp>
              <p:nvSpPr>
                <p:cNvPr id="18" name="Rounded Rectangle 17">
                  <a:extLst>
                    <a:ext uri="{FF2B5EF4-FFF2-40B4-BE49-F238E27FC236}">
                      <a16:creationId xmlns:a16="http://schemas.microsoft.com/office/drawing/2014/main" id="{0BFE4037-8D0E-9D41-43FC-1FAF77CD7911}"/>
                    </a:ext>
                  </a:extLst>
                </p:cNvPr>
                <p:cNvSpPr>
                  <a:spLocks noRot="1" noChangeAspect="1" noMove="1" noResize="1" noEditPoints="1" noAdjustHandles="1" noChangeArrowheads="1" noChangeShapeType="1" noTextEdit="1"/>
                </p:cNvSpPr>
                <p:nvPr/>
              </p:nvSpPr>
              <p:spPr>
                <a:xfrm>
                  <a:off x="6728113" y="2381478"/>
                  <a:ext cx="994323" cy="291549"/>
                </a:xfrm>
                <a:prstGeom prst="roundRect">
                  <a:avLst/>
                </a:prstGeom>
                <a:blipFill>
                  <a:blip r:embed="rId12"/>
                  <a:stretch>
                    <a:fillRect l="-1250" t="-16000" b="-44000"/>
                  </a:stretch>
                </a:blipFill>
                <a:ln w="13970" cap="flat" cmpd="sng" algn="ctr">
                  <a:solidFill>
                    <a:srgbClr val="6F6F74">
                      <a:shade val="50000"/>
                    </a:srgbClr>
                  </a:solidFill>
                  <a:prstDash val="solid"/>
                </a:ln>
                <a:effectLst/>
              </p:spPr>
              <p:txBody>
                <a:bodyPr/>
                <a:lstStyle/>
                <a:p>
                  <a:r>
                    <a:rPr lang="en-AE">
                      <a:noFill/>
                    </a:rPr>
                    <a:t> </a:t>
                  </a:r>
                </a:p>
              </p:txBody>
            </p:sp>
          </mc:Fallback>
        </mc:AlternateContent>
        <p:cxnSp>
          <p:nvCxnSpPr>
            <p:cNvPr id="19" name="Straight Arrow Connector 18">
              <a:extLst>
                <a:ext uri="{FF2B5EF4-FFF2-40B4-BE49-F238E27FC236}">
                  <a16:creationId xmlns:a16="http://schemas.microsoft.com/office/drawing/2014/main" id="{A906B680-B7A4-529F-7F9B-13BCDD626D2D}"/>
                </a:ext>
              </a:extLst>
            </p:cNvPr>
            <p:cNvCxnSpPr>
              <a:cxnSpLocks/>
            </p:cNvCxnSpPr>
            <p:nvPr/>
          </p:nvCxnSpPr>
          <p:spPr>
            <a:xfrm>
              <a:off x="7722437" y="2527253"/>
              <a:ext cx="252759" cy="0"/>
            </a:xfrm>
            <a:prstGeom prst="straightConnector1">
              <a:avLst/>
            </a:prstGeom>
            <a:noFill/>
            <a:ln w="9525" cap="flat" cmpd="sng" algn="ctr">
              <a:solidFill>
                <a:srgbClr val="000000"/>
              </a:solidFill>
              <a:prstDash val="solid"/>
              <a:tailEnd type="triangle"/>
            </a:ln>
            <a:effectLst/>
          </p:spPr>
        </p:cxnSp>
        <p:grpSp>
          <p:nvGrpSpPr>
            <p:cNvPr id="44" name="Group 43">
              <a:extLst>
                <a:ext uri="{FF2B5EF4-FFF2-40B4-BE49-F238E27FC236}">
                  <a16:creationId xmlns:a16="http://schemas.microsoft.com/office/drawing/2014/main" id="{81FAF654-8E7B-1800-45A6-31C5247F13A6}"/>
                </a:ext>
              </a:extLst>
            </p:cNvPr>
            <p:cNvGrpSpPr/>
            <p:nvPr/>
          </p:nvGrpSpPr>
          <p:grpSpPr>
            <a:xfrm>
              <a:off x="10715548" y="2290141"/>
              <a:ext cx="487792" cy="463826"/>
              <a:chOff x="5575769" y="3291816"/>
              <a:chExt cx="614541" cy="618230"/>
            </a:xfrm>
          </p:grpSpPr>
          <p:sp>
            <p:nvSpPr>
              <p:cNvPr id="45" name="Curved Down Arrow 44">
                <a:extLst>
                  <a:ext uri="{FF2B5EF4-FFF2-40B4-BE49-F238E27FC236}">
                    <a16:creationId xmlns:a16="http://schemas.microsoft.com/office/drawing/2014/main" id="{C2D94B06-C0A8-C4DF-E99F-3E952366E1AA}"/>
                  </a:ext>
                </a:extLst>
              </p:cNvPr>
              <p:cNvSpPr/>
              <p:nvPr/>
            </p:nvSpPr>
            <p:spPr>
              <a:xfrm>
                <a:off x="5637995" y="3291816"/>
                <a:ext cx="552315" cy="272800"/>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chemeClr val="tx1"/>
                  </a:solidFill>
                </a:endParaRPr>
              </a:p>
            </p:txBody>
          </p:sp>
          <p:sp>
            <p:nvSpPr>
              <p:cNvPr id="46" name="Curved Down Arrow 45">
                <a:extLst>
                  <a:ext uri="{FF2B5EF4-FFF2-40B4-BE49-F238E27FC236}">
                    <a16:creationId xmlns:a16="http://schemas.microsoft.com/office/drawing/2014/main" id="{355599AD-9D55-2F7F-DC5A-53048DCB7CA9}"/>
                  </a:ext>
                </a:extLst>
              </p:cNvPr>
              <p:cNvSpPr/>
              <p:nvPr/>
            </p:nvSpPr>
            <p:spPr>
              <a:xfrm rot="10800000">
                <a:off x="5575769" y="3637246"/>
                <a:ext cx="552315" cy="272800"/>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chemeClr val="tx1"/>
                  </a:solidFill>
                </a:endParaRPr>
              </a:p>
            </p:txBody>
          </p:sp>
        </p:grp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3AB5563-739F-9375-CCBF-D643EE7BFAA0}"/>
                  </a:ext>
                </a:extLst>
              </p:cNvPr>
              <p:cNvSpPr txBox="1"/>
              <p:nvPr/>
            </p:nvSpPr>
            <p:spPr>
              <a:xfrm>
                <a:off x="5292316" y="1204682"/>
                <a:ext cx="2969083" cy="369332"/>
              </a:xfrm>
              <a:prstGeom prst="rect">
                <a:avLst/>
              </a:prstGeom>
              <a:noFill/>
            </p:spPr>
            <p:txBody>
              <a:bodyPr wrap="none" rtlCol="0">
                <a:spAutoFit/>
              </a:bodyPr>
              <a:lstStyle/>
              <a:p>
                <a:pPr defTabSz="457200"/>
                <a:r>
                  <a:rPr lang="en-US" b="1" dirty="0">
                    <a:solidFill>
                      <a:srgbClr val="000000"/>
                    </a:solidFill>
                    <a:latin typeface="Century Schoolbook" panose="02040604050505020304"/>
                  </a:rPr>
                  <a:t>OR-</a:t>
                </a:r>
                <a:r>
                  <a:rPr lang="en-DE" b="1">
                    <a:solidFill>
                      <a:srgbClr val="000000"/>
                    </a:solidFill>
                    <a:latin typeface="Century Schoolbook" panose="02040604050505020304"/>
                  </a:rPr>
                  <a:t>Dec</a:t>
                </a:r>
                <a:r>
                  <a:rPr lang="en-DE" dirty="0">
                    <a:solidFill>
                      <a:srgbClr val="000000"/>
                    </a:solidFill>
                    <a:latin typeface="Century Schoolbook" panose="02040604050505020304"/>
                  </a:rPr>
                  <a:t>(</a:t>
                </a:r>
                <a14:m>
                  <m:oMath xmlns:m="http://schemas.openxmlformats.org/officeDocument/2006/math">
                    <m:r>
                      <a:rPr lang="en-DE" i="1" smtClean="0">
                        <a:solidFill>
                          <a:srgbClr val="000000"/>
                        </a:solidFill>
                        <a:latin typeface="Cambria Math" panose="02040503050406030204" pitchFamily="18" charset="0"/>
                        <a:ea typeface="Cambria Math" panose="02040503050406030204" pitchFamily="18" charset="0"/>
                      </a:rPr>
                      <m:t>𝜌</m:t>
                    </m:r>
                    <m:r>
                      <a:rPr lang="en-US" b="0" i="1" baseline="-25000" smtClean="0">
                        <a:solidFill>
                          <a:srgbClr val="000000"/>
                        </a:solidFill>
                        <a:latin typeface="Cambria Math" panose="02040503050406030204" pitchFamily="18" charset="0"/>
                        <a:ea typeface="Cambria Math" panose="02040503050406030204" pitchFamily="18" charset="0"/>
                      </a:rPr>
                      <m:t>3</m:t>
                    </m:r>
                  </m:oMath>
                </a14:m>
                <a:r>
                  <a:rPr lang="en-DE" i="1">
                    <a:solidFill>
                      <a:srgbClr val="000000"/>
                    </a:solidFill>
                    <a:latin typeface="Century Schoolbook" panose="02040604050505020304"/>
                  </a:rPr>
                  <a:t>,</a:t>
                </a:r>
                <a:r>
                  <a:rPr lang="en-US" i="1" dirty="0">
                    <a:solidFill>
                      <a:srgbClr val="000000"/>
                    </a:solidFill>
                    <a:latin typeface="Century Schoolbook" panose="02040604050505020304"/>
                  </a:rPr>
                  <a:t>AD,T</a:t>
                </a:r>
                <a:r>
                  <a:rPr lang="en-US" i="1" baseline="-25000" dirty="0">
                    <a:solidFill>
                      <a:srgbClr val="000000"/>
                    </a:solidFill>
                    <a:latin typeface="Century Schoolbook" panose="02040604050505020304"/>
                  </a:rPr>
                  <a:t>3</a:t>
                </a:r>
                <a:r>
                  <a:rPr lang="en-US" i="1" dirty="0">
                    <a:solidFill>
                      <a:srgbClr val="000000"/>
                    </a:solidFill>
                    <a:latin typeface="Century Schoolbook" panose="02040604050505020304"/>
                  </a:rPr>
                  <a:t>,</a:t>
                </a:r>
                <a:r>
                  <a:rPr lang="en-DE" i="1">
                    <a:solidFill>
                      <a:srgbClr val="000000"/>
                    </a:solidFill>
                    <a:latin typeface="Century Schoolbook" panose="02040604050505020304"/>
                  </a:rPr>
                  <a:t>C</a:t>
                </a:r>
                <a:r>
                  <a:rPr lang="en-US" i="1" baseline="-25000" dirty="0">
                    <a:solidFill>
                      <a:srgbClr val="000000"/>
                    </a:solidFill>
                    <a:latin typeface="Century Schoolbook" panose="02040604050505020304"/>
                  </a:rPr>
                  <a:t>3</a:t>
                </a:r>
                <a:r>
                  <a:rPr lang="en-DE">
                    <a:solidFill>
                      <a:srgbClr val="000000"/>
                    </a:solidFill>
                    <a:latin typeface="Century Schoolbook" panose="02040604050505020304"/>
                  </a:rPr>
                  <a:t>)</a:t>
                </a:r>
                <a:r>
                  <a:rPr lang="en-DE">
                    <a:solidFill>
                      <a:srgbClr val="000000"/>
                    </a:solidFill>
                    <a:ea typeface="Cambria Math" panose="02040503050406030204" pitchFamily="18" charset="0"/>
                  </a:rPr>
                  <a:t> </a:t>
                </a:r>
                <a14:m>
                  <m:oMath xmlns:m="http://schemas.openxmlformats.org/officeDocument/2006/math">
                    <m:r>
                      <a:rPr lang="en-DE" i="1">
                        <a:solidFill>
                          <a:srgbClr val="000000"/>
                        </a:solidFill>
                        <a:latin typeface="Cambria Math" panose="02040503050406030204" pitchFamily="18" charset="0"/>
                        <a:ea typeface="Cambria Math" panose="02040503050406030204" pitchFamily="18" charset="0"/>
                      </a:rPr>
                      <m:t>→</m:t>
                    </m:r>
                  </m:oMath>
                </a14:m>
                <a:r>
                  <a:rPr lang="en-US" i="1" dirty="0">
                    <a:solidFill>
                      <a:srgbClr val="000000"/>
                    </a:solidFill>
                    <a:latin typeface="Century Schoolbook" panose="02040604050505020304"/>
                  </a:rPr>
                  <a:t>M</a:t>
                </a:r>
                <a:endParaRPr lang="en-DE" i="1" dirty="0">
                  <a:solidFill>
                    <a:srgbClr val="000000"/>
                  </a:solidFill>
                  <a:latin typeface="Century Schoolbook" panose="02040604050505020304"/>
                </a:endParaRPr>
              </a:p>
            </p:txBody>
          </p:sp>
        </mc:Choice>
        <mc:Fallback xmlns="">
          <p:sp>
            <p:nvSpPr>
              <p:cNvPr id="47" name="TextBox 46">
                <a:extLst>
                  <a:ext uri="{FF2B5EF4-FFF2-40B4-BE49-F238E27FC236}">
                    <a16:creationId xmlns:a16="http://schemas.microsoft.com/office/drawing/2014/main" id="{C3AB5563-739F-9375-CCBF-D643EE7BFAA0}"/>
                  </a:ext>
                </a:extLst>
              </p:cNvPr>
              <p:cNvSpPr txBox="1">
                <a:spLocks noRot="1" noChangeAspect="1" noMove="1" noResize="1" noEditPoints="1" noAdjustHandles="1" noChangeArrowheads="1" noChangeShapeType="1" noTextEdit="1"/>
              </p:cNvSpPr>
              <p:nvPr/>
            </p:nvSpPr>
            <p:spPr>
              <a:xfrm>
                <a:off x="5292316" y="1204682"/>
                <a:ext cx="2969083" cy="369332"/>
              </a:xfrm>
              <a:prstGeom prst="rect">
                <a:avLst/>
              </a:prstGeom>
              <a:blipFill>
                <a:blip r:embed="rId13"/>
                <a:stretch>
                  <a:fillRect l="-1702" t="-10345" r="-851" b="-27586"/>
                </a:stretch>
              </a:blipFill>
            </p:spPr>
            <p:txBody>
              <a:bodyPr/>
              <a:lstStyle/>
              <a:p>
                <a:r>
                  <a:rPr lang="en-AE">
                    <a:noFill/>
                  </a:rPr>
                  <a:t> </a:t>
                </a:r>
              </a:p>
            </p:txBody>
          </p:sp>
        </mc:Fallback>
      </mc:AlternateContent>
      <p:grpSp>
        <p:nvGrpSpPr>
          <p:cNvPr id="199" name="Group 198">
            <a:extLst>
              <a:ext uri="{FF2B5EF4-FFF2-40B4-BE49-F238E27FC236}">
                <a16:creationId xmlns:a16="http://schemas.microsoft.com/office/drawing/2014/main" id="{10697BA6-C20A-5D4D-9676-0A03F731B993}"/>
              </a:ext>
            </a:extLst>
          </p:cNvPr>
          <p:cNvGrpSpPr/>
          <p:nvPr/>
        </p:nvGrpSpPr>
        <p:grpSpPr>
          <a:xfrm>
            <a:off x="5789408" y="1792320"/>
            <a:ext cx="4943982" cy="877187"/>
            <a:chOff x="1627201" y="1669818"/>
            <a:chExt cx="4943982" cy="877187"/>
          </a:xfrm>
        </p:grpSpPr>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BA9CD65-2905-3668-D3FD-B6F86F8ECF3F}"/>
                    </a:ext>
                  </a:extLst>
                </p:cNvPr>
                <p:cNvSpPr txBox="1"/>
                <p:nvPr/>
              </p:nvSpPr>
              <p:spPr>
                <a:xfrm>
                  <a:off x="2142701" y="1669818"/>
                  <a:ext cx="4325223" cy="369332"/>
                </a:xfrm>
                <a:prstGeom prst="rect">
                  <a:avLst/>
                </a:prstGeom>
                <a:noFill/>
              </p:spPr>
              <p:txBody>
                <a:bodyPr wrap="none" rtlCol="0">
                  <a:spAutoFit/>
                </a:bodyPr>
                <a:lstStyle/>
                <a:p>
                  <a:pPr defTabSz="457200"/>
                  <a14:m>
                    <m:oMath xmlns:m="http://schemas.openxmlformats.org/officeDocument/2006/math">
                      <m:r>
                        <a:rPr lang="en-DE" b="1" i="1" smtClean="0">
                          <a:solidFill>
                            <a:srgbClr val="000000"/>
                          </a:solidFill>
                          <a:latin typeface="Cambria Math" panose="02040503050406030204" pitchFamily="18" charset="0"/>
                          <a:ea typeface="Cambria Math" panose="02040503050406030204" pitchFamily="18" charset="0"/>
                        </a:rPr>
                        <m:t>𝝈</m:t>
                      </m:r>
                      <m:r>
                        <a:rPr lang="en-US" b="0" i="0" smtClean="0">
                          <a:solidFill>
                            <a:srgbClr val="000000"/>
                          </a:solidFill>
                          <a:latin typeface="Cambria Math" panose="02040503050406030204" pitchFamily="18" charset="0"/>
                          <a:ea typeface="Cambria Math" panose="02040503050406030204" pitchFamily="18" charset="0"/>
                        </a:rPr>
                        <m:t>=</m:t>
                      </m:r>
                    </m:oMath>
                  </a14:m>
                  <a:r>
                    <a:rPr lang="en-US" dirty="0">
                      <a:solidFill>
                        <a:srgbClr val="000000"/>
                      </a:solidFill>
                      <a:latin typeface="Century Schoolbook" panose="02040604050505020304"/>
                    </a:rPr>
                    <a:t>[(</a:t>
                  </a:r>
                  <a:r>
                    <a:rPr lang="en-US" i="1" dirty="0">
                      <a:solidFill>
                        <a:srgbClr val="000000"/>
                      </a:solidFill>
                      <a:latin typeface="Century Schoolbook" panose="02040604050505020304"/>
                    </a:rPr>
                    <a:t>K</a:t>
                  </a:r>
                  <a:r>
                    <a:rPr lang="en-US" i="1" baseline="-25000" dirty="0">
                      <a:solidFill>
                        <a:srgbClr val="000000"/>
                      </a:solidFill>
                      <a:latin typeface="Century Schoolbook" panose="02040604050505020304"/>
                    </a:rPr>
                    <a:t>1</a:t>
                  </a:r>
                  <a:r>
                    <a:rPr lang="en-US" dirty="0">
                      <a:solidFill>
                        <a:srgbClr val="000000"/>
                      </a:solidFill>
                      <a:latin typeface="Century Schoolbook" panose="02040604050505020304"/>
                    </a:rPr>
                    <a:t>,</a:t>
                  </a:r>
                  <a:r>
                    <a:rPr lang="en-US" i="1" dirty="0">
                      <a:solidFill>
                        <a:srgbClr val="000000"/>
                      </a:solidFill>
                      <a:latin typeface="Century Schoolbook" panose="02040604050505020304"/>
                    </a:rPr>
                    <a:t>N</a:t>
                  </a:r>
                  <a:r>
                    <a:rPr lang="en-US" i="1" baseline="-25000" dirty="0">
                      <a:solidFill>
                        <a:srgbClr val="000000"/>
                      </a:solidFill>
                      <a:latin typeface="Century Schoolbook" panose="02040604050505020304"/>
                    </a:rPr>
                    <a:t>1</a:t>
                  </a:r>
                  <a:r>
                    <a:rPr lang="en-DE" i="1">
                      <a:solidFill>
                        <a:srgbClr val="000000"/>
                      </a:solidFill>
                      <a:latin typeface="Century Schoolbook" panose="02040604050505020304"/>
                    </a:rPr>
                    <a:t>,</a:t>
                  </a:r>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2</a:t>
                  </a:r>
                  <a:r>
                    <a:rPr lang="en-DE">
                      <a:solidFill>
                        <a:srgbClr val="000000"/>
                      </a:solidFill>
                      <a:latin typeface="Century Schoolbook" panose="02040604050505020304"/>
                    </a:rPr>
                    <a:t>)</a:t>
                  </a:r>
                  <a:r>
                    <a:rPr lang="en-US" dirty="0">
                      <a:solidFill>
                        <a:srgbClr val="000000"/>
                      </a:solidFill>
                      <a:latin typeface="Century Schoolbook" panose="02040604050505020304"/>
                    </a:rPr>
                    <a:t>, (</a:t>
                  </a:r>
                  <a:r>
                    <a:rPr lang="en-US" i="1" dirty="0">
                      <a:solidFill>
                        <a:srgbClr val="000000"/>
                      </a:solidFill>
                      <a:latin typeface="Century Schoolbook" panose="02040604050505020304"/>
                    </a:rPr>
                    <a:t>K</a:t>
                  </a:r>
                  <a:r>
                    <a:rPr lang="en-US" i="1" baseline="-25000" dirty="0">
                      <a:solidFill>
                        <a:srgbClr val="000000"/>
                      </a:solidFill>
                      <a:latin typeface="Century Schoolbook" panose="02040604050505020304"/>
                    </a:rPr>
                    <a:t>2</a:t>
                  </a:r>
                  <a:r>
                    <a:rPr lang="en-US" dirty="0">
                      <a:solidFill>
                        <a:srgbClr val="000000"/>
                      </a:solidFill>
                      <a:latin typeface="Century Schoolbook" panose="02040604050505020304"/>
                    </a:rPr>
                    <a:t>,</a:t>
                  </a:r>
                  <a:r>
                    <a:rPr lang="en-US" i="1" dirty="0">
                      <a:solidFill>
                        <a:srgbClr val="000000"/>
                      </a:solidFill>
                      <a:latin typeface="Century Schoolbook" panose="02040604050505020304"/>
                    </a:rPr>
                    <a:t>N</a:t>
                  </a:r>
                  <a:r>
                    <a:rPr lang="en-US" i="1" baseline="-25000" dirty="0">
                      <a:solidFill>
                        <a:srgbClr val="000000"/>
                      </a:solidFill>
                      <a:latin typeface="Century Schoolbook" panose="02040604050505020304"/>
                    </a:rPr>
                    <a:t>2</a:t>
                  </a:r>
                  <a:r>
                    <a:rPr lang="en-DE" i="1">
                      <a:solidFill>
                        <a:srgbClr val="000000"/>
                      </a:solidFill>
                      <a:latin typeface="Century Schoolbook" panose="02040604050505020304"/>
                    </a:rPr>
                    <a:t>,</a:t>
                  </a:r>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3</a:t>
                  </a:r>
                  <a:r>
                    <a:rPr lang="en-DE">
                      <a:solidFill>
                        <a:srgbClr val="000000"/>
                      </a:solidFill>
                      <a:latin typeface="Century Schoolbook" panose="02040604050505020304"/>
                    </a:rPr>
                    <a:t>)</a:t>
                  </a:r>
                  <a:r>
                    <a:rPr lang="en-US" dirty="0">
                      <a:solidFill>
                        <a:srgbClr val="000000"/>
                      </a:solidFill>
                      <a:latin typeface="Century Schoolbook" panose="02040604050505020304"/>
                    </a:rPr>
                    <a:t>, (</a:t>
                  </a:r>
                  <a:r>
                    <a:rPr lang="en-US" i="1" dirty="0">
                      <a:solidFill>
                        <a:srgbClr val="000000"/>
                      </a:solidFill>
                      <a:latin typeface="Century Schoolbook" panose="02040604050505020304"/>
                    </a:rPr>
                    <a:t>K</a:t>
                  </a:r>
                  <a:r>
                    <a:rPr lang="en-US" i="1" baseline="-25000" dirty="0">
                      <a:solidFill>
                        <a:srgbClr val="000000"/>
                      </a:solidFill>
                      <a:latin typeface="Century Schoolbook" panose="02040604050505020304"/>
                    </a:rPr>
                    <a:t>3</a:t>
                  </a:r>
                  <a:r>
                    <a:rPr lang="en-US" dirty="0">
                      <a:solidFill>
                        <a:srgbClr val="000000"/>
                      </a:solidFill>
                      <a:latin typeface="Century Schoolbook" panose="02040604050505020304"/>
                    </a:rPr>
                    <a:t>,</a:t>
                  </a:r>
                  <a:r>
                    <a:rPr lang="en-US" i="1" dirty="0">
                      <a:solidFill>
                        <a:srgbClr val="000000"/>
                      </a:solidFill>
                      <a:latin typeface="Century Schoolbook" panose="02040604050505020304"/>
                    </a:rPr>
                    <a:t>N</a:t>
                  </a:r>
                  <a:r>
                    <a:rPr lang="en-US" i="1" baseline="-25000" dirty="0">
                      <a:solidFill>
                        <a:srgbClr val="000000"/>
                      </a:solidFill>
                      <a:latin typeface="Century Schoolbook" panose="02040604050505020304"/>
                    </a:rPr>
                    <a:t>3</a:t>
                  </a:r>
                  <a:r>
                    <a:rPr lang="en-DE" i="1">
                      <a:solidFill>
                        <a:srgbClr val="000000"/>
                      </a:solidFill>
                      <a:latin typeface="Century Schoolbook" panose="02040604050505020304"/>
                    </a:rPr>
                    <a:t>,</a:t>
                  </a:r>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4</a:t>
                  </a:r>
                  <a:r>
                    <a:rPr lang="en-DE">
                      <a:solidFill>
                        <a:srgbClr val="000000"/>
                      </a:solidFill>
                      <a:latin typeface="Century Schoolbook" panose="02040604050505020304"/>
                    </a:rPr>
                    <a:t>)</a:t>
                  </a:r>
                  <a:r>
                    <a:rPr lang="en-US" dirty="0">
                      <a:solidFill>
                        <a:srgbClr val="000000"/>
                      </a:solidFill>
                      <a:latin typeface="Century Schoolbook" panose="02040604050505020304"/>
                    </a:rPr>
                    <a:t>]</a:t>
                  </a:r>
                  <a:endParaRPr lang="en-DE" i="1" dirty="0">
                    <a:solidFill>
                      <a:srgbClr val="000000"/>
                    </a:solidFill>
                    <a:latin typeface="Century Schoolbook" panose="02040604050505020304"/>
                  </a:endParaRPr>
                </a:p>
              </p:txBody>
            </p:sp>
          </mc:Choice>
          <mc:Fallback xmlns="">
            <p:sp>
              <p:nvSpPr>
                <p:cNvPr id="51" name="TextBox 50">
                  <a:extLst>
                    <a:ext uri="{FF2B5EF4-FFF2-40B4-BE49-F238E27FC236}">
                      <a16:creationId xmlns:a16="http://schemas.microsoft.com/office/drawing/2014/main" id="{CBA9CD65-2905-3668-D3FD-B6F86F8ECF3F}"/>
                    </a:ext>
                  </a:extLst>
                </p:cNvPr>
                <p:cNvSpPr txBox="1">
                  <a:spLocks noRot="1" noChangeAspect="1" noMove="1" noResize="1" noEditPoints="1" noAdjustHandles="1" noChangeArrowheads="1" noChangeShapeType="1" noTextEdit="1"/>
                </p:cNvSpPr>
                <p:nvPr/>
              </p:nvSpPr>
              <p:spPr>
                <a:xfrm>
                  <a:off x="2142701" y="1669818"/>
                  <a:ext cx="4325223" cy="369332"/>
                </a:xfrm>
                <a:prstGeom prst="rect">
                  <a:avLst/>
                </a:prstGeom>
                <a:blipFill>
                  <a:blip r:embed="rId14"/>
                  <a:stretch>
                    <a:fillRect t="-6667" b="-26667"/>
                  </a:stretch>
                </a:blipFill>
              </p:spPr>
              <p:txBody>
                <a:bodyPr/>
                <a:lstStyle/>
                <a:p>
                  <a:r>
                    <a:rPr lang="en-AE">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387CE63B-EFEB-3EE2-99C1-0672B174F522}"/>
                    </a:ext>
                  </a:extLst>
                </p:cNvPr>
                <p:cNvSpPr txBox="1"/>
                <p:nvPr/>
              </p:nvSpPr>
              <p:spPr>
                <a:xfrm>
                  <a:off x="1627201" y="2177673"/>
                  <a:ext cx="4943982" cy="369332"/>
                </a:xfrm>
                <a:prstGeom prst="rect">
                  <a:avLst/>
                </a:prstGeom>
                <a:noFill/>
              </p:spPr>
              <p:txBody>
                <a:bodyPr wrap="none" rtlCol="0">
                  <a:spAutoFit/>
                </a:bodyPr>
                <a:lstStyle/>
                <a:p>
                  <a:pPr defTabSz="457200"/>
                  <a14:m>
                    <m:oMath xmlns:m="http://schemas.openxmlformats.org/officeDocument/2006/math">
                      <m:r>
                        <a:rPr lang="en-DE" i="1" smtClean="0">
                          <a:solidFill>
                            <a:srgbClr val="000000"/>
                          </a:solidFill>
                          <a:latin typeface="Cambria Math" panose="02040503050406030204" pitchFamily="18" charset="0"/>
                          <a:ea typeface="Cambria Math" panose="02040503050406030204" pitchFamily="18" charset="0"/>
                        </a:rPr>
                        <m:t>𝜌</m:t>
                      </m:r>
                      <m:r>
                        <a:rPr lang="en-US" b="0" i="1" baseline="-25000" smtClean="0">
                          <a:solidFill>
                            <a:srgbClr val="000000"/>
                          </a:solidFill>
                          <a:latin typeface="Cambria Math" panose="02040503050406030204" pitchFamily="18" charset="0"/>
                          <a:ea typeface="Cambria Math" panose="02040503050406030204" pitchFamily="18" charset="0"/>
                        </a:rPr>
                        <m:t>1</m:t>
                      </m:r>
                      <m:r>
                        <a:rPr lang="en-US" b="0" i="0" smtClean="0">
                          <a:solidFill>
                            <a:srgbClr val="000000"/>
                          </a:solidFill>
                          <a:latin typeface="Cambria Math" panose="02040503050406030204" pitchFamily="18" charset="0"/>
                          <a:ea typeface="Cambria Math" panose="02040503050406030204" pitchFamily="18" charset="0"/>
                        </a:rPr>
                        <m:t>=</m:t>
                      </m:r>
                    </m:oMath>
                  </a14:m>
                  <a:r>
                    <a:rPr lang="en-US" dirty="0">
                      <a:solidFill>
                        <a:srgbClr val="000000"/>
                      </a:solidFill>
                      <a:latin typeface="Century Schoolbook" panose="02040604050505020304"/>
                    </a:rPr>
                    <a:t>(</a:t>
                  </a:r>
                  <a:r>
                    <a:rPr lang="en-US" i="1" dirty="0">
                      <a:solidFill>
                        <a:srgbClr val="000000"/>
                      </a:solidFill>
                      <a:latin typeface="Century Schoolbook" panose="02040604050505020304"/>
                    </a:rPr>
                    <a:t>K</a:t>
                  </a:r>
                  <a:r>
                    <a:rPr lang="en-US" i="1" baseline="-25000" dirty="0">
                      <a:solidFill>
                        <a:srgbClr val="000000"/>
                      </a:solidFill>
                      <a:latin typeface="Century Schoolbook" panose="02040604050505020304"/>
                    </a:rPr>
                    <a:t>1</a:t>
                  </a:r>
                  <a:r>
                    <a:rPr lang="en-US" dirty="0">
                      <a:solidFill>
                        <a:srgbClr val="000000"/>
                      </a:solidFill>
                      <a:latin typeface="Century Schoolbook" panose="02040604050505020304"/>
                    </a:rPr>
                    <a:t>,</a:t>
                  </a:r>
                  <a:r>
                    <a:rPr lang="en-US" i="1" dirty="0">
                      <a:solidFill>
                        <a:srgbClr val="000000"/>
                      </a:solidFill>
                      <a:latin typeface="Century Schoolbook" panose="02040604050505020304"/>
                    </a:rPr>
                    <a:t>N</a:t>
                  </a:r>
                  <a:r>
                    <a:rPr lang="en-US" i="1" baseline="-25000" dirty="0">
                      <a:solidFill>
                        <a:srgbClr val="000000"/>
                      </a:solidFill>
                      <a:latin typeface="Century Schoolbook" panose="02040604050505020304"/>
                    </a:rPr>
                    <a:t>1</a:t>
                  </a:r>
                  <a:r>
                    <a:rPr lang="en-DE" i="1">
                      <a:solidFill>
                        <a:srgbClr val="000000"/>
                      </a:solidFill>
                      <a:latin typeface="Century Schoolbook" panose="02040604050505020304"/>
                    </a:rPr>
                    <a:t>,</a:t>
                  </a:r>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2</a:t>
                  </a:r>
                  <a:r>
                    <a:rPr lang="en-DE">
                      <a:solidFill>
                        <a:srgbClr val="000000"/>
                      </a:solidFill>
                      <a:latin typeface="Century Schoolbook" panose="02040604050505020304"/>
                    </a:rPr>
                    <a:t>)</a:t>
                  </a:r>
                  <a:r>
                    <a:rPr lang="en-US" dirty="0">
                      <a:solidFill>
                        <a:srgbClr val="000000"/>
                      </a:solidFill>
                      <a:latin typeface="Century Schoolbook" panose="02040604050505020304"/>
                    </a:rPr>
                    <a:t>, </a:t>
                  </a:r>
                  <a14:m>
                    <m:oMath xmlns:m="http://schemas.openxmlformats.org/officeDocument/2006/math">
                      <m:r>
                        <a:rPr lang="en-DE" i="1">
                          <a:solidFill>
                            <a:srgbClr val="000000"/>
                          </a:solidFill>
                          <a:latin typeface="Cambria Math" panose="02040503050406030204" pitchFamily="18" charset="0"/>
                          <a:ea typeface="Cambria Math" panose="02040503050406030204" pitchFamily="18" charset="0"/>
                        </a:rPr>
                        <m:t>𝜌</m:t>
                      </m:r>
                      <m:r>
                        <a:rPr lang="en-US" b="0" i="1" baseline="-25000" smtClean="0">
                          <a:solidFill>
                            <a:srgbClr val="000000"/>
                          </a:solidFill>
                          <a:latin typeface="Cambria Math" panose="02040503050406030204" pitchFamily="18" charset="0"/>
                          <a:ea typeface="Cambria Math" panose="02040503050406030204" pitchFamily="18" charset="0"/>
                        </a:rPr>
                        <m:t>2</m:t>
                      </m:r>
                    </m:oMath>
                  </a14:m>
                  <a:r>
                    <a:rPr lang="en-US" dirty="0">
                      <a:solidFill>
                        <a:srgbClr val="000000"/>
                      </a:solidFill>
                      <a:latin typeface="Century Schoolbook" panose="02040604050505020304"/>
                    </a:rPr>
                    <a:t>=(</a:t>
                  </a:r>
                  <a:r>
                    <a:rPr lang="en-US" i="1" dirty="0">
                      <a:solidFill>
                        <a:srgbClr val="000000"/>
                      </a:solidFill>
                      <a:latin typeface="Century Schoolbook" panose="02040604050505020304"/>
                    </a:rPr>
                    <a:t>K</a:t>
                  </a:r>
                  <a:r>
                    <a:rPr lang="en-US" i="1" baseline="-25000" dirty="0">
                      <a:solidFill>
                        <a:srgbClr val="000000"/>
                      </a:solidFill>
                      <a:latin typeface="Century Schoolbook" panose="02040604050505020304"/>
                    </a:rPr>
                    <a:t>2</a:t>
                  </a:r>
                  <a:r>
                    <a:rPr lang="en-US" dirty="0">
                      <a:solidFill>
                        <a:srgbClr val="000000"/>
                      </a:solidFill>
                      <a:latin typeface="Century Schoolbook" panose="02040604050505020304"/>
                    </a:rPr>
                    <a:t>,</a:t>
                  </a:r>
                  <a:r>
                    <a:rPr lang="en-US" i="1" dirty="0">
                      <a:solidFill>
                        <a:srgbClr val="000000"/>
                      </a:solidFill>
                      <a:latin typeface="Century Schoolbook" panose="02040604050505020304"/>
                    </a:rPr>
                    <a:t>N</a:t>
                  </a:r>
                  <a:r>
                    <a:rPr lang="en-US" i="1" baseline="-25000" dirty="0">
                      <a:solidFill>
                        <a:srgbClr val="000000"/>
                      </a:solidFill>
                      <a:latin typeface="Century Schoolbook" panose="02040604050505020304"/>
                    </a:rPr>
                    <a:t>2</a:t>
                  </a:r>
                  <a:r>
                    <a:rPr lang="en-DE" i="1">
                      <a:solidFill>
                        <a:srgbClr val="000000"/>
                      </a:solidFill>
                      <a:latin typeface="Century Schoolbook" panose="02040604050505020304"/>
                    </a:rPr>
                    <a:t>,</a:t>
                  </a:r>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3</a:t>
                  </a:r>
                  <a:r>
                    <a:rPr lang="en-DE">
                      <a:solidFill>
                        <a:srgbClr val="000000"/>
                      </a:solidFill>
                      <a:latin typeface="Century Schoolbook" panose="02040604050505020304"/>
                    </a:rPr>
                    <a:t>)</a:t>
                  </a:r>
                  <a:r>
                    <a:rPr lang="en-US" dirty="0">
                      <a:solidFill>
                        <a:srgbClr val="000000"/>
                      </a:solidFill>
                      <a:latin typeface="Century Schoolbook" panose="02040604050505020304"/>
                    </a:rPr>
                    <a:t>, </a:t>
                  </a:r>
                  <a14:m>
                    <m:oMath xmlns:m="http://schemas.openxmlformats.org/officeDocument/2006/math">
                      <m:r>
                        <a:rPr lang="en-DE" i="1">
                          <a:solidFill>
                            <a:srgbClr val="000000"/>
                          </a:solidFill>
                          <a:latin typeface="Cambria Math" panose="02040503050406030204" pitchFamily="18" charset="0"/>
                          <a:ea typeface="Cambria Math" panose="02040503050406030204" pitchFamily="18" charset="0"/>
                        </a:rPr>
                        <m:t>𝜌</m:t>
                      </m:r>
                      <m:r>
                        <a:rPr lang="en-US" i="1" baseline="-25000">
                          <a:solidFill>
                            <a:srgbClr val="000000"/>
                          </a:solidFill>
                          <a:latin typeface="Cambria Math" panose="02040503050406030204" pitchFamily="18" charset="0"/>
                          <a:ea typeface="Cambria Math" panose="02040503050406030204" pitchFamily="18" charset="0"/>
                        </a:rPr>
                        <m:t>3</m:t>
                      </m:r>
                    </m:oMath>
                  </a14:m>
                  <a:r>
                    <a:rPr lang="en-US" dirty="0">
                      <a:solidFill>
                        <a:srgbClr val="000000"/>
                      </a:solidFill>
                      <a:latin typeface="Century Schoolbook" panose="02040604050505020304"/>
                    </a:rPr>
                    <a:t>=(</a:t>
                  </a:r>
                  <a:r>
                    <a:rPr lang="en-US" i="1" dirty="0">
                      <a:solidFill>
                        <a:srgbClr val="000000"/>
                      </a:solidFill>
                      <a:latin typeface="Century Schoolbook" panose="02040604050505020304"/>
                    </a:rPr>
                    <a:t>K</a:t>
                  </a:r>
                  <a:r>
                    <a:rPr lang="en-US" i="1" baseline="-25000" dirty="0">
                      <a:solidFill>
                        <a:srgbClr val="000000"/>
                      </a:solidFill>
                      <a:latin typeface="Century Schoolbook" panose="02040604050505020304"/>
                    </a:rPr>
                    <a:t>3</a:t>
                  </a:r>
                  <a:r>
                    <a:rPr lang="en-US" dirty="0">
                      <a:solidFill>
                        <a:srgbClr val="000000"/>
                      </a:solidFill>
                      <a:latin typeface="Century Schoolbook" panose="02040604050505020304"/>
                    </a:rPr>
                    <a:t>,</a:t>
                  </a:r>
                  <a:r>
                    <a:rPr lang="en-US" i="1" dirty="0">
                      <a:solidFill>
                        <a:srgbClr val="000000"/>
                      </a:solidFill>
                      <a:latin typeface="Century Schoolbook" panose="02040604050505020304"/>
                    </a:rPr>
                    <a:t>N</a:t>
                  </a:r>
                  <a:r>
                    <a:rPr lang="en-US" i="1" baseline="-25000" dirty="0">
                      <a:solidFill>
                        <a:srgbClr val="000000"/>
                      </a:solidFill>
                      <a:latin typeface="Century Schoolbook" panose="02040604050505020304"/>
                    </a:rPr>
                    <a:t>3</a:t>
                  </a:r>
                  <a:r>
                    <a:rPr lang="en-DE" i="1">
                      <a:solidFill>
                        <a:srgbClr val="000000"/>
                      </a:solidFill>
                      <a:latin typeface="Century Schoolbook" panose="02040604050505020304"/>
                    </a:rPr>
                    <a:t>,</a:t>
                  </a:r>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4</a:t>
                  </a:r>
                  <a:r>
                    <a:rPr lang="en-DE">
                      <a:solidFill>
                        <a:srgbClr val="000000"/>
                      </a:solidFill>
                      <a:latin typeface="Century Schoolbook" panose="02040604050505020304"/>
                    </a:rPr>
                    <a:t>)</a:t>
                  </a:r>
                  <a:endParaRPr lang="en-DE" i="1" dirty="0">
                    <a:solidFill>
                      <a:srgbClr val="000000"/>
                    </a:solidFill>
                    <a:latin typeface="Century Schoolbook" panose="02040604050505020304"/>
                  </a:endParaRPr>
                </a:p>
              </p:txBody>
            </p:sp>
          </mc:Choice>
          <mc:Fallback xmlns="">
            <p:sp>
              <p:nvSpPr>
                <p:cNvPr id="52" name="TextBox 51">
                  <a:extLst>
                    <a:ext uri="{FF2B5EF4-FFF2-40B4-BE49-F238E27FC236}">
                      <a16:creationId xmlns:a16="http://schemas.microsoft.com/office/drawing/2014/main" id="{387CE63B-EFEB-3EE2-99C1-0672B174F522}"/>
                    </a:ext>
                  </a:extLst>
                </p:cNvPr>
                <p:cNvSpPr txBox="1">
                  <a:spLocks noRot="1" noChangeAspect="1" noMove="1" noResize="1" noEditPoints="1" noAdjustHandles="1" noChangeArrowheads="1" noChangeShapeType="1" noTextEdit="1"/>
                </p:cNvSpPr>
                <p:nvPr/>
              </p:nvSpPr>
              <p:spPr>
                <a:xfrm>
                  <a:off x="1627201" y="2177673"/>
                  <a:ext cx="4943982" cy="369332"/>
                </a:xfrm>
                <a:prstGeom prst="rect">
                  <a:avLst/>
                </a:prstGeom>
                <a:blipFill>
                  <a:blip r:embed="rId15"/>
                  <a:stretch>
                    <a:fillRect t="-3226" b="-22581"/>
                  </a:stretch>
                </a:blipFill>
              </p:spPr>
              <p:txBody>
                <a:bodyPr/>
                <a:lstStyle/>
                <a:p>
                  <a:r>
                    <a:rPr lang="en-AE">
                      <a:noFill/>
                    </a:rPr>
                    <a:t> </a:t>
                  </a:r>
                </a:p>
              </p:txBody>
            </p:sp>
          </mc:Fallback>
        </mc:AlternateContent>
      </p:grpSp>
      <p:cxnSp>
        <p:nvCxnSpPr>
          <p:cNvPr id="57" name="Elbow Connector 56">
            <a:extLst>
              <a:ext uri="{FF2B5EF4-FFF2-40B4-BE49-F238E27FC236}">
                <a16:creationId xmlns:a16="http://schemas.microsoft.com/office/drawing/2014/main" id="{425415F7-04BC-98D6-0940-4A2A2F83605B}"/>
              </a:ext>
            </a:extLst>
          </p:cNvPr>
          <p:cNvCxnSpPr>
            <a:cxnSpLocks/>
            <a:stCxn id="213" idx="2"/>
            <a:endCxn id="31" idx="2"/>
          </p:cNvCxnSpPr>
          <p:nvPr/>
        </p:nvCxnSpPr>
        <p:spPr>
          <a:xfrm rot="16200000" flipH="1">
            <a:off x="6851469" y="2352822"/>
            <a:ext cx="10705" cy="7178409"/>
          </a:xfrm>
          <a:prstGeom prst="bentConnector3">
            <a:avLst>
              <a:gd name="adj1" fmla="val 5022774"/>
            </a:avLst>
          </a:prstGeom>
          <a:ln w="158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7771C2CC-F300-9D07-1721-2519016A2813}"/>
              </a:ext>
            </a:extLst>
          </p:cNvPr>
          <p:cNvCxnSpPr>
            <a:cxnSpLocks/>
          </p:cNvCxnSpPr>
          <p:nvPr/>
        </p:nvCxnSpPr>
        <p:spPr>
          <a:xfrm rot="16200000" flipH="1">
            <a:off x="5623856" y="2357370"/>
            <a:ext cx="10705" cy="7178409"/>
          </a:xfrm>
          <a:prstGeom prst="bentConnector3">
            <a:avLst>
              <a:gd name="adj1" fmla="val 5022774"/>
            </a:avLst>
          </a:prstGeom>
          <a:ln w="158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3A3748AA-2B2B-14CF-DA64-4B25DD70B939}"/>
              </a:ext>
            </a:extLst>
          </p:cNvPr>
          <p:cNvCxnSpPr>
            <a:cxnSpLocks/>
          </p:cNvCxnSpPr>
          <p:nvPr/>
        </p:nvCxnSpPr>
        <p:spPr>
          <a:xfrm flipH="1" flipV="1">
            <a:off x="9171502" y="3610574"/>
            <a:ext cx="9544" cy="615187"/>
          </a:xfrm>
          <a:prstGeom prst="straightConnector1">
            <a:avLst/>
          </a:prstGeom>
          <a:ln w="158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F64A2484-C256-CDD5-E75B-9B475B1ACE10}"/>
              </a:ext>
            </a:extLst>
          </p:cNvPr>
          <p:cNvCxnSpPr>
            <a:cxnSpLocks/>
          </p:cNvCxnSpPr>
          <p:nvPr/>
        </p:nvCxnSpPr>
        <p:spPr>
          <a:xfrm flipV="1">
            <a:off x="10423039" y="3640981"/>
            <a:ext cx="0" cy="584780"/>
          </a:xfrm>
          <a:prstGeom prst="straightConnector1">
            <a:avLst/>
          </a:prstGeom>
          <a:ln w="158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9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9673234" cy="626055"/>
          </a:xfrm>
        </p:spPr>
        <p:txBody>
          <a:bodyPr/>
          <a:lstStyle/>
          <a:p>
            <a:r>
              <a:rPr lang="en-US" sz="3200" b="0" dirty="0">
                <a:latin typeface="Lao MN" pitchFamily="2" charset="0"/>
                <a:ea typeface="Palatino" pitchFamily="2" charset="77"/>
                <a:cs typeface="Lao MN" pitchFamily="2" charset="0"/>
              </a:rPr>
              <a:t>CGO (High-Level):  Backward Direction</a:t>
            </a:r>
          </a:p>
        </p:txBody>
      </p:sp>
      <mc:AlternateContent xmlns:mc="http://schemas.openxmlformats.org/markup-compatibility/2006" xmlns:a14="http://schemas.microsoft.com/office/drawing/2010/main">
        <mc:Choice Requires="a14">
          <p:sp>
            <p:nvSpPr>
              <p:cNvPr id="238" name="TextBox 237">
                <a:extLst>
                  <a:ext uri="{FF2B5EF4-FFF2-40B4-BE49-F238E27FC236}">
                    <a16:creationId xmlns:a16="http://schemas.microsoft.com/office/drawing/2014/main" id="{3DB57016-75A0-FE48-B414-67A17F5E825E}"/>
                  </a:ext>
                </a:extLst>
              </p:cNvPr>
              <p:cNvSpPr txBox="1"/>
              <p:nvPr/>
            </p:nvSpPr>
            <p:spPr>
              <a:xfrm>
                <a:off x="141751" y="2292423"/>
                <a:ext cx="3254417" cy="369332"/>
              </a:xfrm>
              <a:prstGeom prst="rect">
                <a:avLst/>
              </a:prstGeom>
              <a:noFill/>
            </p:spPr>
            <p:txBody>
              <a:bodyPr wrap="none" rtlCol="0">
                <a:spAutoFit/>
              </a:bodyPr>
              <a:lstStyle/>
              <a:p>
                <a:pPr defTabSz="457200"/>
                <a:r>
                  <a:rPr lang="en-US" b="1" dirty="0">
                    <a:solidFill>
                      <a:srgbClr val="000000"/>
                    </a:solidFill>
                    <a:latin typeface="Century Schoolbook" panose="02040604050505020304"/>
                  </a:rPr>
                  <a:t>OP-De</a:t>
                </a:r>
                <a:r>
                  <a:rPr lang="en-DE" b="1">
                    <a:solidFill>
                      <a:srgbClr val="000000"/>
                    </a:solidFill>
                    <a:latin typeface="Century Schoolbook" panose="02040604050505020304"/>
                  </a:rPr>
                  <a:t>c</a:t>
                </a:r>
                <a:r>
                  <a:rPr lang="en-DE">
                    <a:solidFill>
                      <a:srgbClr val="000000"/>
                    </a:solidFill>
                    <a:latin typeface="Century Schoolbook" panose="02040604050505020304"/>
                  </a:rPr>
                  <a:t>(</a:t>
                </a:r>
                <a14:m>
                  <m:oMath xmlns:m="http://schemas.openxmlformats.org/officeDocument/2006/math">
                    <m:r>
                      <a:rPr lang="en-DE" b="1" i="1">
                        <a:solidFill>
                          <a:srgbClr val="000000"/>
                        </a:solidFill>
                        <a:latin typeface="Cambria Math" panose="02040503050406030204" pitchFamily="18" charset="0"/>
                        <a:ea typeface="Cambria Math" panose="02040503050406030204" pitchFamily="18" charset="0"/>
                      </a:rPr>
                      <m:t>𝝆</m:t>
                    </m:r>
                  </m:oMath>
                </a14:m>
                <a:r>
                  <a:rPr lang="en-US" dirty="0">
                    <a:solidFill>
                      <a:srgbClr val="000000"/>
                    </a:solidFill>
                    <a:latin typeface="Century Schoolbook" panose="02040604050505020304"/>
                  </a:rPr>
                  <a:t>,</a:t>
                </a:r>
                <a:r>
                  <a:rPr lang="en-US" i="1" dirty="0">
                    <a:solidFill>
                      <a:srgbClr val="000000"/>
                    </a:solidFill>
                    <a:latin typeface="Century Schoolbook" panose="02040604050505020304"/>
                  </a:rPr>
                  <a:t>AD</a:t>
                </a:r>
                <a:r>
                  <a:rPr lang="en-DE" i="1">
                    <a:solidFill>
                      <a:srgbClr val="000000"/>
                    </a:solidFill>
                    <a:latin typeface="Century Schoolbook" panose="02040604050505020304"/>
                  </a:rPr>
                  <a:t>,</a:t>
                </a:r>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1</a:t>
                </a:r>
                <a:r>
                  <a:rPr lang="en-US" i="1" dirty="0">
                    <a:solidFill>
                      <a:srgbClr val="000000"/>
                    </a:solidFill>
                    <a:latin typeface="Century Schoolbook" panose="02040604050505020304"/>
                  </a:rPr>
                  <a:t>,C</a:t>
                </a:r>
                <a:r>
                  <a:rPr lang="en-US" i="1" baseline="-25000" dirty="0">
                    <a:solidFill>
                      <a:srgbClr val="000000"/>
                    </a:solidFill>
                    <a:latin typeface="Century Schoolbook" panose="02040604050505020304"/>
                  </a:rPr>
                  <a:t>1</a:t>
                </a:r>
                <a:r>
                  <a:rPr lang="en-DE">
                    <a:solidFill>
                      <a:srgbClr val="000000"/>
                    </a:solidFill>
                    <a:latin typeface="Century Schoolbook" panose="02040604050505020304"/>
                  </a:rPr>
                  <a:t>)</a:t>
                </a:r>
                <a14:m>
                  <m:oMath xmlns:m="http://schemas.openxmlformats.org/officeDocument/2006/math">
                    <m:r>
                      <a:rPr lang="en-DE" i="1" smtClean="0">
                        <a:solidFill>
                          <a:srgbClr val="000000"/>
                        </a:solidFill>
                        <a:latin typeface="Cambria Math" panose="02040503050406030204" pitchFamily="18" charset="0"/>
                        <a:ea typeface="Cambria Math" panose="02040503050406030204" pitchFamily="18" charset="0"/>
                      </a:rPr>
                      <m:t>→</m:t>
                    </m:r>
                  </m:oMath>
                </a14:m>
                <a:r>
                  <a:rPr lang="en-US" i="1" dirty="0">
                    <a:solidFill>
                      <a:srgbClr val="000000"/>
                    </a:solidFill>
                    <a:latin typeface="Century Schoolbook" panose="02040604050505020304"/>
                  </a:rPr>
                  <a:t>M,s=3</a:t>
                </a:r>
                <a:endParaRPr lang="en-DE" i="1" baseline="-25000" dirty="0">
                  <a:solidFill>
                    <a:srgbClr val="000000"/>
                  </a:solidFill>
                  <a:latin typeface="Century Schoolbook" panose="02040604050505020304"/>
                </a:endParaRPr>
              </a:p>
            </p:txBody>
          </p:sp>
        </mc:Choice>
        <mc:Fallback xmlns="">
          <p:sp>
            <p:nvSpPr>
              <p:cNvPr id="238" name="TextBox 237">
                <a:extLst>
                  <a:ext uri="{FF2B5EF4-FFF2-40B4-BE49-F238E27FC236}">
                    <a16:creationId xmlns:a16="http://schemas.microsoft.com/office/drawing/2014/main" id="{3DB57016-75A0-FE48-B414-67A17F5E825E}"/>
                  </a:ext>
                </a:extLst>
              </p:cNvPr>
              <p:cNvSpPr txBox="1">
                <a:spLocks noRot="1" noChangeAspect="1" noMove="1" noResize="1" noEditPoints="1" noAdjustHandles="1" noChangeArrowheads="1" noChangeShapeType="1" noTextEdit="1"/>
              </p:cNvSpPr>
              <p:nvPr/>
            </p:nvSpPr>
            <p:spPr>
              <a:xfrm>
                <a:off x="141751" y="2292423"/>
                <a:ext cx="3254417" cy="369332"/>
              </a:xfrm>
              <a:prstGeom prst="rect">
                <a:avLst/>
              </a:prstGeom>
              <a:blipFill>
                <a:blip r:embed="rId3"/>
                <a:stretch>
                  <a:fillRect l="-1556" t="-6667" r="-389" b="-26667"/>
                </a:stretch>
              </a:blipFill>
            </p:spPr>
            <p:txBody>
              <a:bodyPr/>
              <a:lstStyle/>
              <a:p>
                <a:r>
                  <a:rPr lang="en-AE">
                    <a:noFill/>
                  </a:rPr>
                  <a:t> </a:t>
                </a:r>
              </a:p>
            </p:txBody>
          </p:sp>
        </mc:Fallback>
      </mc:AlternateContent>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97AF95E9-36D1-9849-BC79-8DF49034E444}"/>
                  </a:ext>
                </a:extLst>
              </p:cNvPr>
              <p:cNvSpPr txBox="1"/>
              <p:nvPr/>
            </p:nvSpPr>
            <p:spPr>
              <a:xfrm>
                <a:off x="5441731" y="3610574"/>
                <a:ext cx="3549370" cy="369332"/>
              </a:xfrm>
              <a:prstGeom prst="rect">
                <a:avLst/>
              </a:prstGeom>
              <a:noFill/>
            </p:spPr>
            <p:txBody>
              <a:bodyPr wrap="none" rtlCol="0">
                <a:spAutoFit/>
              </a:bodyPr>
              <a:lstStyle/>
              <a:p>
                <a:pPr defTabSz="457200"/>
                <a:r>
                  <a:rPr lang="en-US" b="1" dirty="0">
                    <a:solidFill>
                      <a:srgbClr val="000000"/>
                    </a:solidFill>
                    <a:latin typeface="Century Schoolbook" panose="02040604050505020304"/>
                  </a:rPr>
                  <a:t>OR-Pro</a:t>
                </a:r>
                <a:r>
                  <a:rPr lang="en-DE" b="1">
                    <a:solidFill>
                      <a:srgbClr val="000000"/>
                    </a:solidFill>
                    <a:latin typeface="Century Schoolbook" panose="02040604050505020304"/>
                  </a:rPr>
                  <a:t>c</a:t>
                </a:r>
                <a:r>
                  <a:rPr lang="en-DE" dirty="0">
                    <a:solidFill>
                      <a:srgbClr val="000000"/>
                    </a:solidFill>
                    <a:latin typeface="Century Schoolbook" panose="02040604050505020304"/>
                  </a:rPr>
                  <a:t>(</a:t>
                </a:r>
                <a14:m>
                  <m:oMath xmlns:m="http://schemas.openxmlformats.org/officeDocument/2006/math">
                    <m:r>
                      <a:rPr lang="en-DE" i="1">
                        <a:solidFill>
                          <a:srgbClr val="000000"/>
                        </a:solidFill>
                        <a:latin typeface="Cambria Math" panose="02040503050406030204" pitchFamily="18" charset="0"/>
                        <a:ea typeface="Cambria Math" panose="02040503050406030204" pitchFamily="18" charset="0"/>
                      </a:rPr>
                      <m:t>𝜎</m:t>
                    </m:r>
                    <m:r>
                      <a:rPr lang="en-US" b="0" i="1" baseline="-25000" smtClean="0">
                        <a:solidFill>
                          <a:srgbClr val="000000"/>
                        </a:solidFill>
                        <a:latin typeface="Cambria Math" panose="02040503050406030204" pitchFamily="18" charset="0"/>
                        <a:ea typeface="Cambria Math" panose="02040503050406030204" pitchFamily="18" charset="0"/>
                      </a:rPr>
                      <m:t>1</m:t>
                    </m:r>
                  </m:oMath>
                </a14:m>
                <a:r>
                  <a:rPr lang="en-DE" i="1">
                    <a:solidFill>
                      <a:srgbClr val="000000"/>
                    </a:solidFill>
                    <a:latin typeface="Century Schoolbook" panose="02040604050505020304"/>
                  </a:rPr>
                  <a:t>,</a:t>
                </a:r>
                <a:r>
                  <a:rPr lang="en-US" i="1" dirty="0">
                    <a:solidFill>
                      <a:srgbClr val="000000"/>
                    </a:solidFill>
                    <a:latin typeface="Century Schoolbook" panose="02040604050505020304"/>
                  </a:rPr>
                  <a:t>AD,T</a:t>
                </a:r>
                <a:r>
                  <a:rPr lang="en-US" i="1" baseline="-25000" dirty="0">
                    <a:solidFill>
                      <a:srgbClr val="000000"/>
                    </a:solidFill>
                    <a:latin typeface="Century Schoolbook" panose="02040604050505020304"/>
                  </a:rPr>
                  <a:t>2</a:t>
                </a:r>
                <a:r>
                  <a:rPr lang="en-US" i="1" dirty="0">
                    <a:solidFill>
                      <a:srgbClr val="000000"/>
                    </a:solidFill>
                    <a:latin typeface="Century Schoolbook" panose="02040604050505020304"/>
                  </a:rPr>
                  <a:t>,</a:t>
                </a:r>
                <a:r>
                  <a:rPr lang="en-DE" i="1">
                    <a:solidFill>
                      <a:srgbClr val="000000"/>
                    </a:solidFill>
                    <a:latin typeface="Century Schoolbook" panose="02040604050505020304"/>
                  </a:rPr>
                  <a:t>C</a:t>
                </a:r>
                <a:r>
                  <a:rPr lang="en-US" i="1" baseline="-25000" dirty="0">
                    <a:solidFill>
                      <a:srgbClr val="000000"/>
                    </a:solidFill>
                    <a:latin typeface="Century Schoolbook" panose="02040604050505020304"/>
                  </a:rPr>
                  <a:t>2</a:t>
                </a:r>
                <a:r>
                  <a:rPr lang="en-DE">
                    <a:solidFill>
                      <a:srgbClr val="000000"/>
                    </a:solidFill>
                    <a:latin typeface="Century Schoolbook" panose="02040604050505020304"/>
                  </a:rPr>
                  <a:t>)</a:t>
                </a:r>
                <a:r>
                  <a:rPr lang="en-DE">
                    <a:solidFill>
                      <a:srgbClr val="000000"/>
                    </a:solidFill>
                    <a:ea typeface="Cambria Math" panose="02040503050406030204" pitchFamily="18" charset="0"/>
                  </a:rPr>
                  <a:t> </a:t>
                </a:r>
                <a14:m>
                  <m:oMath xmlns:m="http://schemas.openxmlformats.org/officeDocument/2006/math">
                    <m:r>
                      <a:rPr lang="en-DE" i="1">
                        <a:solidFill>
                          <a:srgbClr val="000000"/>
                        </a:solidFill>
                        <a:latin typeface="Cambria Math" panose="02040503050406030204" pitchFamily="18" charset="0"/>
                        <a:ea typeface="Cambria Math" panose="02040503050406030204" pitchFamily="18" charset="0"/>
                      </a:rPr>
                      <m:t>→</m:t>
                    </m:r>
                  </m:oMath>
                </a14:m>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1</a:t>
                </a:r>
                <a:r>
                  <a:rPr lang="en-US" i="1" dirty="0">
                    <a:solidFill>
                      <a:srgbClr val="000000"/>
                    </a:solidFill>
                    <a:latin typeface="Century Schoolbook" panose="02040604050505020304"/>
                  </a:rPr>
                  <a:t>,C</a:t>
                </a:r>
                <a:r>
                  <a:rPr lang="en-US" i="1" baseline="-25000" dirty="0">
                    <a:solidFill>
                      <a:srgbClr val="000000"/>
                    </a:solidFill>
                    <a:latin typeface="Century Schoolbook" panose="02040604050505020304"/>
                  </a:rPr>
                  <a:t>1</a:t>
                </a:r>
                <a:endParaRPr lang="en-DE" i="1" dirty="0">
                  <a:solidFill>
                    <a:srgbClr val="000000"/>
                  </a:solidFill>
                  <a:latin typeface="Century Schoolbook" panose="02040604050505020304"/>
                </a:endParaRPr>
              </a:p>
            </p:txBody>
          </p:sp>
        </mc:Choice>
        <mc:Fallback xmlns="">
          <p:sp>
            <p:nvSpPr>
              <p:cNvPr id="245" name="TextBox 244">
                <a:extLst>
                  <a:ext uri="{FF2B5EF4-FFF2-40B4-BE49-F238E27FC236}">
                    <a16:creationId xmlns:a16="http://schemas.microsoft.com/office/drawing/2014/main" id="{97AF95E9-36D1-9849-BC79-8DF49034E444}"/>
                  </a:ext>
                </a:extLst>
              </p:cNvPr>
              <p:cNvSpPr txBox="1">
                <a:spLocks noRot="1" noChangeAspect="1" noMove="1" noResize="1" noEditPoints="1" noAdjustHandles="1" noChangeArrowheads="1" noChangeShapeType="1" noTextEdit="1"/>
              </p:cNvSpPr>
              <p:nvPr/>
            </p:nvSpPr>
            <p:spPr>
              <a:xfrm>
                <a:off x="5441731" y="3610574"/>
                <a:ext cx="3549370" cy="369332"/>
              </a:xfrm>
              <a:prstGeom prst="rect">
                <a:avLst/>
              </a:prstGeom>
              <a:blipFill>
                <a:blip r:embed="rId4"/>
                <a:stretch>
                  <a:fillRect l="-1429" t="-6667" b="-26667"/>
                </a:stretch>
              </a:blipFill>
            </p:spPr>
            <p:txBody>
              <a:bodyPr/>
              <a:lstStyle/>
              <a:p>
                <a:r>
                  <a:rPr lang="en-AE">
                    <a:noFill/>
                  </a:rPr>
                  <a:t> </a:t>
                </a:r>
              </a:p>
            </p:txBody>
          </p:sp>
        </mc:Fallback>
      </mc:AlternateContent>
      <p:sp>
        <p:nvSpPr>
          <p:cNvPr id="2" name="Slide Number Placeholder 1">
            <a:extLst>
              <a:ext uri="{FF2B5EF4-FFF2-40B4-BE49-F238E27FC236}">
                <a16:creationId xmlns:a16="http://schemas.microsoft.com/office/drawing/2014/main" id="{6AF0FE10-8D52-FA4A-84C8-E60EE816C69B}"/>
              </a:ext>
            </a:extLst>
          </p:cNvPr>
          <p:cNvSpPr>
            <a:spLocks noGrp="1"/>
          </p:cNvSpPr>
          <p:nvPr>
            <p:ph type="sldNum" sz="quarter" idx="4"/>
          </p:nvPr>
        </p:nvSpPr>
        <p:spPr/>
        <p:txBody>
          <a:bodyPr/>
          <a:lstStyle/>
          <a:p>
            <a:fld id="{6A0E18EB-4A2D-7A41-8DA5-124442C28A6C}" type="slidenum">
              <a:rPr lang="en-AE" smtClean="0"/>
              <a:t>22</a:t>
            </a:fld>
            <a:endParaRPr lang="en-AE"/>
          </a:p>
        </p:txBody>
      </p:sp>
      <p:grpSp>
        <p:nvGrpSpPr>
          <p:cNvPr id="54" name="Group 53">
            <a:extLst>
              <a:ext uri="{FF2B5EF4-FFF2-40B4-BE49-F238E27FC236}">
                <a16:creationId xmlns:a16="http://schemas.microsoft.com/office/drawing/2014/main" id="{E472F152-D17C-67F2-E002-D1F278832DAB}"/>
              </a:ext>
            </a:extLst>
          </p:cNvPr>
          <p:cNvGrpSpPr/>
          <p:nvPr/>
        </p:nvGrpSpPr>
        <p:grpSpPr>
          <a:xfrm>
            <a:off x="7473550" y="4370362"/>
            <a:ext cx="3804051" cy="1577018"/>
            <a:chOff x="7473550" y="4370362"/>
            <a:chExt cx="3804051" cy="1577018"/>
          </a:xfrm>
        </p:grpSpPr>
        <p:grpSp>
          <p:nvGrpSpPr>
            <p:cNvPr id="20" name="Group 19">
              <a:extLst>
                <a:ext uri="{FF2B5EF4-FFF2-40B4-BE49-F238E27FC236}">
                  <a16:creationId xmlns:a16="http://schemas.microsoft.com/office/drawing/2014/main" id="{F028AACD-D25B-445D-C258-16C0E4186FBC}"/>
                </a:ext>
              </a:extLst>
            </p:cNvPr>
            <p:cNvGrpSpPr/>
            <p:nvPr/>
          </p:nvGrpSpPr>
          <p:grpSpPr>
            <a:xfrm>
              <a:off x="8719931" y="4370362"/>
              <a:ext cx="2557670" cy="1577018"/>
              <a:chOff x="8242210" y="1720297"/>
              <a:chExt cx="2557670" cy="1577018"/>
            </a:xfrm>
          </p:grpSpPr>
          <p:sp>
            <p:nvSpPr>
              <p:cNvPr id="21" name="Rounded Rectangle 20">
                <a:extLst>
                  <a:ext uri="{FF2B5EF4-FFF2-40B4-BE49-F238E27FC236}">
                    <a16:creationId xmlns:a16="http://schemas.microsoft.com/office/drawing/2014/main" id="{56910276-F1BE-ECFD-376B-77BBB077EB76}"/>
                  </a:ext>
                </a:extLst>
              </p:cNvPr>
              <p:cNvSpPr/>
              <p:nvPr/>
            </p:nvSpPr>
            <p:spPr>
              <a:xfrm>
                <a:off x="8365881" y="1720297"/>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2" name="Hexagon 21">
                <a:extLst>
                  <a:ext uri="{FF2B5EF4-FFF2-40B4-BE49-F238E27FC236}">
                    <a16:creationId xmlns:a16="http://schemas.microsoft.com/office/drawing/2014/main" id="{CAC48BB3-4D5D-1EE8-9EF9-75FB68428374}"/>
                  </a:ext>
                </a:extLst>
              </p:cNvPr>
              <p:cNvSpPr/>
              <p:nvPr/>
            </p:nvSpPr>
            <p:spPr>
              <a:xfrm>
                <a:off x="8242210" y="2276893"/>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E</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sp>
            <p:nvSpPr>
              <p:cNvPr id="23" name="Rounded Rectangle 22">
                <a:extLst>
                  <a:ext uri="{FF2B5EF4-FFF2-40B4-BE49-F238E27FC236}">
                    <a16:creationId xmlns:a16="http://schemas.microsoft.com/office/drawing/2014/main" id="{D74F2433-2694-1513-E15D-C0D979FC98FA}"/>
                  </a:ext>
                </a:extLst>
              </p:cNvPr>
              <p:cNvSpPr/>
              <p:nvPr/>
            </p:nvSpPr>
            <p:spPr>
              <a:xfrm>
                <a:off x="9192654" y="1720297"/>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4" name="Rounded Rectangle 23">
                <a:extLst>
                  <a:ext uri="{FF2B5EF4-FFF2-40B4-BE49-F238E27FC236}">
                    <a16:creationId xmlns:a16="http://schemas.microsoft.com/office/drawing/2014/main" id="{2AB889EB-F0AF-BD21-E2E0-0104E287E2A8}"/>
                  </a:ext>
                </a:extLst>
              </p:cNvPr>
              <p:cNvSpPr/>
              <p:nvPr/>
            </p:nvSpPr>
            <p:spPr>
              <a:xfrm>
                <a:off x="8323181" y="1720297"/>
                <a:ext cx="741200" cy="291549"/>
              </a:xfrm>
              <a:prstGeom prst="roundRect">
                <a:avLst/>
              </a:prstGeom>
              <a:solidFill>
                <a:srgbClr val="F4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lang="en-US" i="1" kern="0" baseline="-25000" dirty="0">
                    <a:solidFill>
                      <a:srgbClr val="000000"/>
                    </a:solidFill>
                    <a:latin typeface="Century Schoolbook" panose="02040604050505020304"/>
                  </a:rPr>
                  <a:t>2</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sp>
            <p:nvSpPr>
              <p:cNvPr id="25" name="Rounded Rectangle 24">
                <a:extLst>
                  <a:ext uri="{FF2B5EF4-FFF2-40B4-BE49-F238E27FC236}">
                    <a16:creationId xmlns:a16="http://schemas.microsoft.com/office/drawing/2014/main" id="{BB80F9C6-5B29-E438-F03F-D8125EB624E1}"/>
                  </a:ext>
                </a:extLst>
              </p:cNvPr>
              <p:cNvSpPr/>
              <p:nvPr/>
            </p:nvSpPr>
            <p:spPr>
              <a:xfrm>
                <a:off x="9192654" y="1720297"/>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M’</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26" name="Straight Arrow Connector 25">
                <a:extLst>
                  <a:ext uri="{FF2B5EF4-FFF2-40B4-BE49-F238E27FC236}">
                    <a16:creationId xmlns:a16="http://schemas.microsoft.com/office/drawing/2014/main" id="{6ED47DBF-A734-5D3C-3DC4-3710EB0B5467}"/>
                  </a:ext>
                </a:extLst>
              </p:cNvPr>
              <p:cNvCxnSpPr>
                <a:cxnSpLocks/>
                <a:stCxn id="24" idx="2"/>
              </p:cNvCxnSpPr>
              <p:nvPr/>
            </p:nvCxnSpPr>
            <p:spPr>
              <a:xfrm>
                <a:off x="8693781" y="2011846"/>
                <a:ext cx="0" cy="265047"/>
              </a:xfrm>
              <a:prstGeom prst="straightConnector1">
                <a:avLst/>
              </a:prstGeom>
              <a:noFill/>
              <a:ln w="9525" cap="flat" cmpd="sng" algn="ctr">
                <a:solidFill>
                  <a:srgbClr val="000000"/>
                </a:solidFill>
                <a:prstDash val="solid"/>
                <a:headEnd type="none" w="med" len="med"/>
                <a:tailEnd type="triangle" w="med" len="med"/>
              </a:ln>
              <a:effectLst/>
            </p:spPr>
          </p:cxnSp>
          <p:cxnSp>
            <p:nvCxnSpPr>
              <p:cNvPr id="27" name="Straight Arrow Connector 26">
                <a:extLst>
                  <a:ext uri="{FF2B5EF4-FFF2-40B4-BE49-F238E27FC236}">
                    <a16:creationId xmlns:a16="http://schemas.microsoft.com/office/drawing/2014/main" id="{F980EC4F-BAC8-7A81-CB70-3A87482A5F5E}"/>
                  </a:ext>
                </a:extLst>
              </p:cNvPr>
              <p:cNvCxnSpPr/>
              <p:nvPr/>
            </p:nvCxnSpPr>
            <p:spPr>
              <a:xfrm>
                <a:off x="9945318" y="2011845"/>
                <a:ext cx="0" cy="265047"/>
              </a:xfrm>
              <a:prstGeom prst="straightConnector1">
                <a:avLst/>
              </a:prstGeom>
              <a:noFill/>
              <a:ln w="9525" cap="flat" cmpd="sng" algn="ctr">
                <a:solidFill>
                  <a:srgbClr val="000000"/>
                </a:solidFill>
                <a:prstDash val="solid"/>
                <a:headEnd type="none" w="med" len="med"/>
                <a:tailEnd type="triangle" w="med" len="med"/>
              </a:ln>
              <a:effectLst/>
            </p:spPr>
          </p:cxnSp>
          <p:sp>
            <p:nvSpPr>
              <p:cNvPr id="28" name="Rounded Rectangle 27">
                <a:extLst>
                  <a:ext uri="{FF2B5EF4-FFF2-40B4-BE49-F238E27FC236}">
                    <a16:creationId xmlns:a16="http://schemas.microsoft.com/office/drawing/2014/main" id="{A99B3869-C7E7-6301-6E4D-0D7F8FC8E70D}"/>
                  </a:ext>
                </a:extLst>
              </p:cNvPr>
              <p:cNvSpPr/>
              <p:nvPr/>
            </p:nvSpPr>
            <p:spPr>
              <a:xfrm>
                <a:off x="8365881" y="300576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9" name="Rounded Rectangle 28">
                <a:extLst>
                  <a:ext uri="{FF2B5EF4-FFF2-40B4-BE49-F238E27FC236}">
                    <a16:creationId xmlns:a16="http://schemas.microsoft.com/office/drawing/2014/main" id="{0202CFCB-99C9-E514-109A-7C927BCD4588}"/>
                  </a:ext>
                </a:extLst>
              </p:cNvPr>
              <p:cNvSpPr/>
              <p:nvPr/>
            </p:nvSpPr>
            <p:spPr>
              <a:xfrm>
                <a:off x="9192654" y="300576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0" name="Rounded Rectangle 29">
                <a:extLst>
                  <a:ext uri="{FF2B5EF4-FFF2-40B4-BE49-F238E27FC236}">
                    <a16:creationId xmlns:a16="http://schemas.microsoft.com/office/drawing/2014/main" id="{AFAB5722-5308-34D7-328E-683DBCAEA1D9}"/>
                  </a:ext>
                </a:extLst>
              </p:cNvPr>
              <p:cNvSpPr/>
              <p:nvPr/>
            </p:nvSpPr>
            <p:spPr>
              <a:xfrm>
                <a:off x="8323181" y="300576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kumimoji="0" lang="en-DE" sz="1800" b="0" i="1" u="none" strike="noStrike" kern="0" cap="none" spc="0" normalizeH="0" baseline="-25000" noProof="0">
                    <a:ln>
                      <a:noFill/>
                    </a:ln>
                    <a:solidFill>
                      <a:srgbClr val="000000"/>
                    </a:solidFill>
                    <a:effectLst/>
                    <a:uLnTx/>
                    <a:uFillTx/>
                    <a:latin typeface="Century Schoolbook" panose="02040604050505020304"/>
                    <a:ea typeface="+mn-ea"/>
                    <a:cs typeface="+mn-cs"/>
                  </a:rPr>
                  <a:t>1</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sp>
            <p:nvSpPr>
              <p:cNvPr id="31" name="Rounded Rectangle 30">
                <a:extLst>
                  <a:ext uri="{FF2B5EF4-FFF2-40B4-BE49-F238E27FC236}">
                    <a16:creationId xmlns:a16="http://schemas.microsoft.com/office/drawing/2014/main" id="{09366D24-0158-EF25-FEA5-CEF90C2DC528}"/>
                  </a:ext>
                </a:extLst>
              </p:cNvPr>
              <p:cNvSpPr/>
              <p:nvPr/>
            </p:nvSpPr>
            <p:spPr>
              <a:xfrm>
                <a:off x="9192654" y="300576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a:ln>
                      <a:noFill/>
                    </a:ln>
                    <a:solidFill>
                      <a:srgbClr val="000000"/>
                    </a:solidFill>
                    <a:effectLst/>
                    <a:uLnTx/>
                    <a:uFillTx/>
                    <a:latin typeface="Century Schoolbook" panose="02040604050505020304"/>
                    <a:ea typeface="+mn-ea"/>
                    <a:cs typeface="+mn-cs"/>
                  </a:rPr>
                  <a:t>C</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1</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32" name="Straight Arrow Connector 31">
                <a:extLst>
                  <a:ext uri="{FF2B5EF4-FFF2-40B4-BE49-F238E27FC236}">
                    <a16:creationId xmlns:a16="http://schemas.microsoft.com/office/drawing/2014/main" id="{0165B6AE-6E30-BC67-2BAD-510179A32936}"/>
                  </a:ext>
                </a:extLst>
              </p:cNvPr>
              <p:cNvCxnSpPr/>
              <p:nvPr/>
            </p:nvCxnSpPr>
            <p:spPr>
              <a:xfrm>
                <a:off x="9936389" y="2740719"/>
                <a:ext cx="0" cy="265047"/>
              </a:xfrm>
              <a:prstGeom prst="straightConnector1">
                <a:avLst/>
              </a:prstGeom>
              <a:noFill/>
              <a:ln w="9525" cap="flat" cmpd="sng" algn="ctr">
                <a:solidFill>
                  <a:srgbClr val="000000"/>
                </a:solidFill>
                <a:prstDash val="solid"/>
                <a:headEnd type="none" w="med" len="med"/>
                <a:tailEnd type="triangle" w="med" len="med"/>
              </a:ln>
              <a:effectLst/>
            </p:spPr>
          </p:cxnSp>
          <p:cxnSp>
            <p:nvCxnSpPr>
              <p:cNvPr id="33" name="Straight Arrow Connector 32">
                <a:extLst>
                  <a:ext uri="{FF2B5EF4-FFF2-40B4-BE49-F238E27FC236}">
                    <a16:creationId xmlns:a16="http://schemas.microsoft.com/office/drawing/2014/main" id="{BB02B91A-FE0E-B794-69A8-5D49BFF1FBD9}"/>
                  </a:ext>
                </a:extLst>
              </p:cNvPr>
              <p:cNvCxnSpPr/>
              <p:nvPr/>
            </p:nvCxnSpPr>
            <p:spPr>
              <a:xfrm>
                <a:off x="8703325" y="2740719"/>
                <a:ext cx="0" cy="265047"/>
              </a:xfrm>
              <a:prstGeom prst="straightConnector1">
                <a:avLst/>
              </a:prstGeom>
              <a:noFill/>
              <a:ln w="9525" cap="flat" cmpd="sng" algn="ctr">
                <a:solidFill>
                  <a:srgbClr val="000000"/>
                </a:solidFill>
                <a:prstDash val="solid"/>
                <a:headEnd type="none" w="med" len="med"/>
                <a:tailEnd type="triangle" w="med" len="med"/>
              </a:ln>
              <a:effectLst/>
            </p:spPr>
          </p:cxnSp>
        </p:grpSp>
        <p:sp>
          <p:nvSpPr>
            <p:cNvPr id="37" name="Rounded Rectangle 36">
              <a:extLst>
                <a:ext uri="{FF2B5EF4-FFF2-40B4-BE49-F238E27FC236}">
                  <a16:creationId xmlns:a16="http://schemas.microsoft.com/office/drawing/2014/main" id="{9DE1F1E1-F359-5F08-1990-AFB0A26DB847}"/>
                </a:ext>
              </a:extLst>
            </p:cNvPr>
            <p:cNvSpPr/>
            <p:nvPr/>
          </p:nvSpPr>
          <p:spPr>
            <a:xfrm>
              <a:off x="9670375" y="4371198"/>
              <a:ext cx="1551302" cy="291549"/>
            </a:xfrm>
            <a:prstGeom prst="roundRect">
              <a:avLst/>
            </a:prstGeom>
            <a:solidFill>
              <a:srgbClr val="F4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a:ln>
                    <a:noFill/>
                  </a:ln>
                  <a:solidFill>
                    <a:srgbClr val="000000"/>
                  </a:solidFill>
                  <a:effectLst/>
                  <a:uLnTx/>
                  <a:uFillTx/>
                  <a:latin typeface="Century Schoolbook" panose="02040604050505020304"/>
                  <a:ea typeface="+mn-ea"/>
                  <a:cs typeface="+mn-cs"/>
                </a:rPr>
                <a:t>  </a:t>
              </a:r>
              <a:r>
                <a:rPr kumimoji="0" lang="en-US"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2</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38" name="Rounded Rectangle 37">
                  <a:extLst>
                    <a:ext uri="{FF2B5EF4-FFF2-40B4-BE49-F238E27FC236}">
                      <a16:creationId xmlns:a16="http://schemas.microsoft.com/office/drawing/2014/main" id="{8CDDC4CB-8B04-A75E-CA9B-4F11905601A2}"/>
                    </a:ext>
                  </a:extLst>
                </p:cNvPr>
                <p:cNvSpPr/>
                <p:nvPr/>
              </p:nvSpPr>
              <p:spPr>
                <a:xfrm>
                  <a:off x="7473550" y="5018294"/>
                  <a:ext cx="994323" cy="291549"/>
                </a:xfrm>
                <a:prstGeom prst="roundRect">
                  <a:avLst/>
                </a:prstGeom>
                <a:solidFill>
                  <a:srgbClr val="C9D5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kumimoji="0" lang="en-DE" sz="1800" b="0" i="1" u="none" strike="noStrike" kern="0" cap="none" spc="0" normalizeH="0" baseline="-25000" noProof="0">
                      <a:ln>
                        <a:noFill/>
                      </a:ln>
                      <a:solidFill>
                        <a:srgbClr val="000000"/>
                      </a:solidFill>
                      <a:effectLst/>
                      <a:uLnTx/>
                      <a:uFillTx/>
                      <a:latin typeface="Century Schoolbook" panose="02040604050505020304"/>
                      <a:ea typeface="+mn-ea"/>
                      <a:cs typeface="+mn-cs"/>
                    </a:rPr>
                    <a:t>1</a:t>
                  </a:r>
                  <a14:m>
                    <m:oMath xmlns:m="http://schemas.openxmlformats.org/officeDocument/2006/math">
                      <m:r>
                        <a:rPr kumimoji="0" lang="en-DE" sz="18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US" sz="1800" b="0" i="1" u="none" strike="noStrike" kern="0" cap="none" spc="0" normalizeH="0" noProof="0" dirty="0">
                      <a:ln>
                        <a:noFill/>
                      </a:ln>
                      <a:solidFill>
                        <a:srgbClr val="000000"/>
                      </a:solidFill>
                      <a:effectLst/>
                      <a:uLnTx/>
                      <a:uFillTx/>
                      <a:latin typeface="Century Schoolbook" panose="02040604050505020304"/>
                      <a:ea typeface="+mn-ea"/>
                      <a:cs typeface="+mn-cs"/>
                    </a:rPr>
                    <a:t>AD</a:t>
                  </a:r>
                  <a:endParaRPr kumimoji="0" lang="en-DE" sz="1800" b="0" i="1" u="none" strike="noStrike" kern="0" cap="none" spc="0" normalizeH="0" noProof="0" dirty="0">
                    <a:ln>
                      <a:noFill/>
                    </a:ln>
                    <a:solidFill>
                      <a:srgbClr val="000000"/>
                    </a:solidFill>
                    <a:effectLst/>
                    <a:uLnTx/>
                    <a:uFillTx/>
                    <a:latin typeface="Century Schoolbook" panose="02040604050505020304"/>
                    <a:ea typeface="+mn-ea"/>
                    <a:cs typeface="+mn-cs"/>
                  </a:endParaRPr>
                </a:p>
              </p:txBody>
            </p:sp>
          </mc:Choice>
          <mc:Fallback xmlns="">
            <p:sp>
              <p:nvSpPr>
                <p:cNvPr id="38" name="Rounded Rectangle 37">
                  <a:extLst>
                    <a:ext uri="{FF2B5EF4-FFF2-40B4-BE49-F238E27FC236}">
                      <a16:creationId xmlns:a16="http://schemas.microsoft.com/office/drawing/2014/main" id="{8CDDC4CB-8B04-A75E-CA9B-4F11905601A2}"/>
                    </a:ext>
                  </a:extLst>
                </p:cNvPr>
                <p:cNvSpPr>
                  <a:spLocks noRot="1" noChangeAspect="1" noMove="1" noResize="1" noEditPoints="1" noAdjustHandles="1" noChangeArrowheads="1" noChangeShapeType="1" noTextEdit="1"/>
                </p:cNvSpPr>
                <p:nvPr/>
              </p:nvSpPr>
              <p:spPr>
                <a:xfrm>
                  <a:off x="7473550" y="5018294"/>
                  <a:ext cx="994323" cy="291549"/>
                </a:xfrm>
                <a:prstGeom prst="roundRect">
                  <a:avLst/>
                </a:prstGeom>
                <a:blipFill>
                  <a:blip r:embed="rId5"/>
                  <a:stretch>
                    <a:fillRect l="-1250" t="-16000" b="-44000"/>
                  </a:stretch>
                </a:blipFill>
                <a:ln w="13970" cap="flat" cmpd="sng" algn="ctr">
                  <a:solidFill>
                    <a:srgbClr val="6F6F74">
                      <a:shade val="50000"/>
                    </a:srgbClr>
                  </a:solidFill>
                  <a:prstDash val="solid"/>
                </a:ln>
                <a:effectLst/>
              </p:spPr>
              <p:txBody>
                <a:bodyPr/>
                <a:lstStyle/>
                <a:p>
                  <a:r>
                    <a:rPr lang="en-AE">
                      <a:noFill/>
                    </a:rPr>
                    <a:t> </a:t>
                  </a:r>
                </a:p>
              </p:txBody>
            </p:sp>
          </mc:Fallback>
        </mc:AlternateContent>
        <p:cxnSp>
          <p:nvCxnSpPr>
            <p:cNvPr id="39" name="Straight Arrow Connector 38">
              <a:extLst>
                <a:ext uri="{FF2B5EF4-FFF2-40B4-BE49-F238E27FC236}">
                  <a16:creationId xmlns:a16="http://schemas.microsoft.com/office/drawing/2014/main" id="{881F3E5D-0AA6-CF9A-E662-2746A292C6BD}"/>
                </a:ext>
              </a:extLst>
            </p:cNvPr>
            <p:cNvCxnSpPr>
              <a:cxnSpLocks/>
            </p:cNvCxnSpPr>
            <p:nvPr/>
          </p:nvCxnSpPr>
          <p:spPr>
            <a:xfrm>
              <a:off x="8467874" y="5164069"/>
              <a:ext cx="252759" cy="0"/>
            </a:xfrm>
            <a:prstGeom prst="straightConnector1">
              <a:avLst/>
            </a:prstGeom>
            <a:noFill/>
            <a:ln w="9525" cap="flat" cmpd="sng" algn="ctr">
              <a:solidFill>
                <a:srgbClr val="000000"/>
              </a:solidFill>
              <a:prstDash val="solid"/>
              <a:tailEnd type="triangle"/>
            </a:ln>
            <a:effectLst/>
          </p:spPr>
        </p:cxnSp>
      </p:grpSp>
      <p:grpSp>
        <p:nvGrpSpPr>
          <p:cNvPr id="53" name="Group 52">
            <a:extLst>
              <a:ext uri="{FF2B5EF4-FFF2-40B4-BE49-F238E27FC236}">
                <a16:creationId xmlns:a16="http://schemas.microsoft.com/office/drawing/2014/main" id="{B13263E1-B04B-CC76-8840-B666B39E38B2}"/>
              </a:ext>
            </a:extLst>
          </p:cNvPr>
          <p:cNvGrpSpPr/>
          <p:nvPr/>
        </p:nvGrpSpPr>
        <p:grpSpPr>
          <a:xfrm>
            <a:off x="7473550" y="1752318"/>
            <a:ext cx="3804051" cy="1592814"/>
            <a:chOff x="7473550" y="1752318"/>
            <a:chExt cx="3804051" cy="1592814"/>
          </a:xfrm>
        </p:grpSpPr>
        <p:grpSp>
          <p:nvGrpSpPr>
            <p:cNvPr id="4" name="Group 3">
              <a:extLst>
                <a:ext uri="{FF2B5EF4-FFF2-40B4-BE49-F238E27FC236}">
                  <a16:creationId xmlns:a16="http://schemas.microsoft.com/office/drawing/2014/main" id="{420E96DD-3B24-39EC-7F09-44CE31D63C08}"/>
                </a:ext>
              </a:extLst>
            </p:cNvPr>
            <p:cNvGrpSpPr/>
            <p:nvPr/>
          </p:nvGrpSpPr>
          <p:grpSpPr>
            <a:xfrm>
              <a:off x="8800902" y="1752318"/>
              <a:ext cx="2420775" cy="291550"/>
              <a:chOff x="1622493" y="3000334"/>
              <a:chExt cx="2420775" cy="291550"/>
            </a:xfrm>
          </p:grpSpPr>
          <p:sp>
            <p:nvSpPr>
              <p:cNvPr id="203" name="Rounded Rectangle 202">
                <a:extLst>
                  <a:ext uri="{FF2B5EF4-FFF2-40B4-BE49-F238E27FC236}">
                    <a16:creationId xmlns:a16="http://schemas.microsoft.com/office/drawing/2014/main" id="{7B6C8A6A-37C9-1747-B2B8-A06A66874D6D}"/>
                  </a:ext>
                </a:extLst>
              </p:cNvPr>
              <p:cNvSpPr/>
              <p:nvPr/>
            </p:nvSpPr>
            <p:spPr>
              <a:xfrm>
                <a:off x="1665193" y="3000335"/>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05" name="Rounded Rectangle 204">
                <a:extLst>
                  <a:ext uri="{FF2B5EF4-FFF2-40B4-BE49-F238E27FC236}">
                    <a16:creationId xmlns:a16="http://schemas.microsoft.com/office/drawing/2014/main" id="{4764E001-C5A8-884C-86A9-D80DB8ABF0AE}"/>
                  </a:ext>
                </a:extLst>
              </p:cNvPr>
              <p:cNvSpPr/>
              <p:nvPr/>
            </p:nvSpPr>
            <p:spPr>
              <a:xfrm>
                <a:off x="2491966" y="3000335"/>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06" name="Rounded Rectangle 205">
                <a:extLst>
                  <a:ext uri="{FF2B5EF4-FFF2-40B4-BE49-F238E27FC236}">
                    <a16:creationId xmlns:a16="http://schemas.microsoft.com/office/drawing/2014/main" id="{0E6CCD37-41E3-8A4D-9BAB-A0676D1B81C6}"/>
                  </a:ext>
                </a:extLst>
              </p:cNvPr>
              <p:cNvSpPr/>
              <p:nvPr/>
            </p:nvSpPr>
            <p:spPr>
              <a:xfrm>
                <a:off x="1622493" y="3000335"/>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N</a:t>
                </a:r>
                <a:r>
                  <a:rPr lang="en-US" i="1" kern="0" baseline="-25000" dirty="0">
                    <a:solidFill>
                      <a:srgbClr val="000000"/>
                    </a:solidFill>
                    <a:latin typeface="Century Schoolbook" panose="02040604050505020304"/>
                  </a:rPr>
                  <a:t>3</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207" name="Rounded Rectangle 206">
                    <a:extLst>
                      <a:ext uri="{FF2B5EF4-FFF2-40B4-BE49-F238E27FC236}">
                        <a16:creationId xmlns:a16="http://schemas.microsoft.com/office/drawing/2014/main" id="{BC50EE80-525E-AB4C-86C3-E225F4035A29}"/>
                      </a:ext>
                    </a:extLst>
                  </p:cNvPr>
                  <p:cNvSpPr/>
                  <p:nvPr/>
                </p:nvSpPr>
                <p:spPr>
                  <a:xfrm>
                    <a:off x="2491966" y="3000335"/>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M</a:t>
                    </a:r>
                    <a14:m>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r>
                          <a:rPr kumimoji="0" lang="en-DE"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0</a:t>
                    </a:r>
                    <a:r>
                      <a:rPr kumimoji="0" lang="en-DE" sz="1800" b="0" i="1" u="none" strike="noStrike" kern="0" cap="none" spc="0" normalizeH="0" baseline="30000" noProof="0" dirty="0">
                        <a:ln>
                          <a:noFill/>
                        </a:ln>
                        <a:solidFill>
                          <a:srgbClr val="000000"/>
                        </a:solidFill>
                        <a:effectLst/>
                        <a:uLnTx/>
                        <a:uFillTx/>
                        <a:latin typeface="Century Schoolbook" panose="02040604050505020304"/>
                        <a:ea typeface="+mn-ea"/>
                        <a:cs typeface="+mn-cs"/>
                      </a:rPr>
                      <a:t>n</a:t>
                    </a:r>
                  </a:p>
                </p:txBody>
              </p:sp>
            </mc:Choice>
            <mc:Fallback xmlns="">
              <p:sp>
                <p:nvSpPr>
                  <p:cNvPr id="207" name="Rounded Rectangle 206">
                    <a:extLst>
                      <a:ext uri="{FF2B5EF4-FFF2-40B4-BE49-F238E27FC236}">
                        <a16:creationId xmlns:a16="http://schemas.microsoft.com/office/drawing/2014/main" id="{BC50EE80-525E-AB4C-86C3-E225F4035A29}"/>
                      </a:ext>
                    </a:extLst>
                  </p:cNvPr>
                  <p:cNvSpPr>
                    <a:spLocks noRot="1" noChangeAspect="1" noMove="1" noResize="1" noEditPoints="1" noAdjustHandles="1" noChangeArrowheads="1" noChangeShapeType="1" noTextEdit="1"/>
                  </p:cNvSpPr>
                  <p:nvPr/>
                </p:nvSpPr>
                <p:spPr>
                  <a:xfrm>
                    <a:off x="2491966" y="3000335"/>
                    <a:ext cx="1551302" cy="291549"/>
                  </a:xfrm>
                  <a:prstGeom prst="roundRect">
                    <a:avLst/>
                  </a:prstGeom>
                  <a:blipFill>
                    <a:blip r:embed="rId6"/>
                    <a:stretch>
                      <a:fillRect t="-20000" b="-40000"/>
                    </a:stretch>
                  </a:blipFill>
                  <a:ln w="13970" cap="flat" cmpd="sng" algn="ctr">
                    <a:solidFill>
                      <a:srgbClr val="6F6F74">
                        <a:shade val="50000"/>
                      </a:srgbClr>
                    </a:solidFill>
                    <a:prstDash val="solid"/>
                  </a:ln>
                  <a:effectLst/>
                </p:spPr>
                <p:txBody>
                  <a:bodyPr/>
                  <a:lstStyle/>
                  <a:p>
                    <a:r>
                      <a:rPr lang="en-AE">
                        <a:noFill/>
                      </a:rPr>
                      <a:t> </a:t>
                    </a:r>
                  </a:p>
                </p:txBody>
              </p:sp>
            </mc:Fallback>
          </mc:AlternateContent>
          <p:sp>
            <p:nvSpPr>
              <p:cNvPr id="247" name="Rounded Rectangle 246">
                <a:extLst>
                  <a:ext uri="{FF2B5EF4-FFF2-40B4-BE49-F238E27FC236}">
                    <a16:creationId xmlns:a16="http://schemas.microsoft.com/office/drawing/2014/main" id="{845EA677-D149-1446-AA4F-84E2A7370098}"/>
                  </a:ext>
                </a:extLst>
              </p:cNvPr>
              <p:cNvSpPr/>
              <p:nvPr/>
            </p:nvSpPr>
            <p:spPr>
              <a:xfrm>
                <a:off x="2491966" y="3000334"/>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M</a:t>
                </a:r>
                <a:endParaRPr kumimoji="0" lang="en-DE" sz="1800" b="0" i="1" u="none" strike="noStrike" kern="0" cap="none" spc="0" normalizeH="0" baseline="30000" noProof="0" dirty="0">
                  <a:ln>
                    <a:noFill/>
                  </a:ln>
                  <a:solidFill>
                    <a:srgbClr val="000000"/>
                  </a:solidFill>
                  <a:effectLst/>
                  <a:uLnTx/>
                  <a:uFillTx/>
                  <a:latin typeface="Century Schoolbook" panose="02040604050505020304"/>
                  <a:ea typeface="+mn-ea"/>
                  <a:cs typeface="+mn-cs"/>
                </a:endParaRPr>
              </a:p>
            </p:txBody>
          </p:sp>
        </p:grpSp>
        <p:grpSp>
          <p:nvGrpSpPr>
            <p:cNvPr id="218" name="Group 217">
              <a:extLst>
                <a:ext uri="{FF2B5EF4-FFF2-40B4-BE49-F238E27FC236}">
                  <a16:creationId xmlns:a16="http://schemas.microsoft.com/office/drawing/2014/main" id="{6D6A28A5-9FD1-3240-89FE-D3AA6E979797}"/>
                </a:ext>
              </a:extLst>
            </p:cNvPr>
            <p:cNvGrpSpPr/>
            <p:nvPr/>
          </p:nvGrpSpPr>
          <p:grpSpPr>
            <a:xfrm>
              <a:off x="8719931" y="2059662"/>
              <a:ext cx="2557670" cy="1285470"/>
              <a:chOff x="8242210" y="2011845"/>
              <a:chExt cx="2557670" cy="1285470"/>
            </a:xfrm>
          </p:grpSpPr>
          <p:sp>
            <p:nvSpPr>
              <p:cNvPr id="220" name="Hexagon 219">
                <a:extLst>
                  <a:ext uri="{FF2B5EF4-FFF2-40B4-BE49-F238E27FC236}">
                    <a16:creationId xmlns:a16="http://schemas.microsoft.com/office/drawing/2014/main" id="{CCF6475B-B8E3-3646-83C1-D6F18325AB31}"/>
                  </a:ext>
                </a:extLst>
              </p:cNvPr>
              <p:cNvSpPr/>
              <p:nvPr/>
            </p:nvSpPr>
            <p:spPr>
              <a:xfrm>
                <a:off x="8242210" y="2276893"/>
                <a:ext cx="2557670" cy="463826"/>
              </a:xfrm>
              <a:prstGeom prst="hexagon">
                <a:avLst/>
              </a:prstGeom>
              <a:solidFill>
                <a:srgbClr val="0070C0"/>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E</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cxnSp>
            <p:nvCxnSpPr>
              <p:cNvPr id="224" name="Straight Arrow Connector 223">
                <a:extLst>
                  <a:ext uri="{FF2B5EF4-FFF2-40B4-BE49-F238E27FC236}">
                    <a16:creationId xmlns:a16="http://schemas.microsoft.com/office/drawing/2014/main" id="{ADF1335F-75DF-B548-AAAF-E3752548B233}"/>
                  </a:ext>
                </a:extLst>
              </p:cNvPr>
              <p:cNvCxnSpPr>
                <a:cxnSpLocks/>
              </p:cNvCxnSpPr>
              <p:nvPr/>
            </p:nvCxnSpPr>
            <p:spPr>
              <a:xfrm>
                <a:off x="8716681" y="2011845"/>
                <a:ext cx="0" cy="265047"/>
              </a:xfrm>
              <a:prstGeom prst="straightConnector1">
                <a:avLst/>
              </a:prstGeom>
              <a:noFill/>
              <a:ln w="9525" cap="flat" cmpd="sng" algn="ctr">
                <a:solidFill>
                  <a:srgbClr val="000000"/>
                </a:solidFill>
                <a:prstDash val="solid"/>
                <a:headEnd type="none" w="med" len="med"/>
                <a:tailEnd type="triangle" w="med" len="med"/>
              </a:ln>
              <a:effectLst/>
            </p:spPr>
          </p:cxnSp>
          <p:cxnSp>
            <p:nvCxnSpPr>
              <p:cNvPr id="225" name="Straight Arrow Connector 224">
                <a:extLst>
                  <a:ext uri="{FF2B5EF4-FFF2-40B4-BE49-F238E27FC236}">
                    <a16:creationId xmlns:a16="http://schemas.microsoft.com/office/drawing/2014/main" id="{A3CA4C47-1663-D742-96BA-DA79DBDC9790}"/>
                  </a:ext>
                </a:extLst>
              </p:cNvPr>
              <p:cNvCxnSpPr/>
              <p:nvPr/>
            </p:nvCxnSpPr>
            <p:spPr>
              <a:xfrm>
                <a:off x="9945318" y="2011845"/>
                <a:ext cx="0" cy="265047"/>
              </a:xfrm>
              <a:prstGeom prst="straightConnector1">
                <a:avLst/>
              </a:prstGeom>
              <a:noFill/>
              <a:ln w="9525" cap="flat" cmpd="sng" algn="ctr">
                <a:solidFill>
                  <a:srgbClr val="000000"/>
                </a:solidFill>
                <a:prstDash val="solid"/>
                <a:headEnd type="none" w="med" len="med"/>
                <a:tailEnd type="triangle" w="med" len="med"/>
              </a:ln>
              <a:effectLst/>
            </p:spPr>
          </p:cxnSp>
          <p:sp>
            <p:nvSpPr>
              <p:cNvPr id="226" name="Rounded Rectangle 225">
                <a:extLst>
                  <a:ext uri="{FF2B5EF4-FFF2-40B4-BE49-F238E27FC236}">
                    <a16:creationId xmlns:a16="http://schemas.microsoft.com/office/drawing/2014/main" id="{445EADEE-EC98-D54E-9692-7B9FFD75A774}"/>
                  </a:ext>
                </a:extLst>
              </p:cNvPr>
              <p:cNvSpPr/>
              <p:nvPr/>
            </p:nvSpPr>
            <p:spPr>
              <a:xfrm>
                <a:off x="8365881" y="300576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27" name="Rounded Rectangle 226">
                <a:extLst>
                  <a:ext uri="{FF2B5EF4-FFF2-40B4-BE49-F238E27FC236}">
                    <a16:creationId xmlns:a16="http://schemas.microsoft.com/office/drawing/2014/main" id="{FC4C6007-09E7-7349-A7DC-92F18F0DEF24}"/>
                  </a:ext>
                </a:extLst>
              </p:cNvPr>
              <p:cNvSpPr/>
              <p:nvPr/>
            </p:nvSpPr>
            <p:spPr>
              <a:xfrm>
                <a:off x="9192654" y="300576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28" name="Rounded Rectangle 227">
                <a:extLst>
                  <a:ext uri="{FF2B5EF4-FFF2-40B4-BE49-F238E27FC236}">
                    <a16:creationId xmlns:a16="http://schemas.microsoft.com/office/drawing/2014/main" id="{A80C67DA-736D-2C4B-A6C9-824904FEAAE8}"/>
                  </a:ext>
                </a:extLst>
              </p:cNvPr>
              <p:cNvSpPr/>
              <p:nvPr/>
            </p:nvSpPr>
            <p:spPr>
              <a:xfrm>
                <a:off x="8323181" y="300576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lang="en-US" i="1" kern="0" baseline="-25000" dirty="0">
                    <a:solidFill>
                      <a:srgbClr val="000000"/>
                    </a:solidFill>
                    <a:latin typeface="Century Schoolbook" panose="02040604050505020304"/>
                  </a:rPr>
                  <a:t>3</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sp>
            <p:nvSpPr>
              <p:cNvPr id="229" name="Rounded Rectangle 228">
                <a:extLst>
                  <a:ext uri="{FF2B5EF4-FFF2-40B4-BE49-F238E27FC236}">
                    <a16:creationId xmlns:a16="http://schemas.microsoft.com/office/drawing/2014/main" id="{76E496E4-D1FC-214E-82DD-2CFF4BBCDC01}"/>
                  </a:ext>
                </a:extLst>
              </p:cNvPr>
              <p:cNvSpPr/>
              <p:nvPr/>
            </p:nvSpPr>
            <p:spPr>
              <a:xfrm>
                <a:off x="9192654" y="300576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a:ln>
                      <a:noFill/>
                    </a:ln>
                    <a:solidFill>
                      <a:srgbClr val="000000"/>
                    </a:solidFill>
                    <a:effectLst/>
                    <a:uLnTx/>
                    <a:uFillTx/>
                    <a:latin typeface="Century Schoolbook" panose="02040604050505020304"/>
                    <a:ea typeface="+mn-ea"/>
                    <a:cs typeface="+mn-cs"/>
                  </a:rPr>
                  <a:t>C</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3</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230" name="Straight Arrow Connector 229">
                <a:extLst>
                  <a:ext uri="{FF2B5EF4-FFF2-40B4-BE49-F238E27FC236}">
                    <a16:creationId xmlns:a16="http://schemas.microsoft.com/office/drawing/2014/main" id="{2B24BAC8-73FD-084D-BB4A-4CF5A59DA859}"/>
                  </a:ext>
                </a:extLst>
              </p:cNvPr>
              <p:cNvCxnSpPr/>
              <p:nvPr/>
            </p:nvCxnSpPr>
            <p:spPr>
              <a:xfrm>
                <a:off x="9936389" y="2740719"/>
                <a:ext cx="0" cy="265047"/>
              </a:xfrm>
              <a:prstGeom prst="straightConnector1">
                <a:avLst/>
              </a:prstGeom>
              <a:noFill/>
              <a:ln w="9525" cap="flat" cmpd="sng" algn="ctr">
                <a:solidFill>
                  <a:srgbClr val="000000"/>
                </a:solidFill>
                <a:prstDash val="solid"/>
                <a:headEnd type="none" w="med" len="med"/>
                <a:tailEnd type="triangle" w="med" len="med"/>
              </a:ln>
              <a:effectLst/>
            </p:spPr>
          </p:cxnSp>
          <p:cxnSp>
            <p:nvCxnSpPr>
              <p:cNvPr id="231" name="Straight Arrow Connector 230">
                <a:extLst>
                  <a:ext uri="{FF2B5EF4-FFF2-40B4-BE49-F238E27FC236}">
                    <a16:creationId xmlns:a16="http://schemas.microsoft.com/office/drawing/2014/main" id="{B442A847-B97A-0F44-99DD-89D06FD50A1A}"/>
                  </a:ext>
                </a:extLst>
              </p:cNvPr>
              <p:cNvCxnSpPr/>
              <p:nvPr/>
            </p:nvCxnSpPr>
            <p:spPr>
              <a:xfrm>
                <a:off x="8703325" y="2740719"/>
                <a:ext cx="0" cy="265047"/>
              </a:xfrm>
              <a:prstGeom prst="straightConnector1">
                <a:avLst/>
              </a:prstGeom>
              <a:noFill/>
              <a:ln w="9525" cap="flat" cmpd="sng" algn="ctr">
                <a:solidFill>
                  <a:srgbClr val="000000"/>
                </a:solidFill>
                <a:prstDash val="solid"/>
                <a:headEnd type="none" w="med" len="med"/>
                <a:tailEnd type="triangle" w="med" len="med"/>
              </a:ln>
              <a:effectLst/>
            </p:spPr>
          </p:cxnSp>
        </p:grpSp>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0BFE4037-8D0E-9D41-43FC-1FAF77CD7911}"/>
                    </a:ext>
                  </a:extLst>
                </p:cNvPr>
                <p:cNvSpPr/>
                <p:nvPr/>
              </p:nvSpPr>
              <p:spPr>
                <a:xfrm>
                  <a:off x="7473550" y="2416046"/>
                  <a:ext cx="994323" cy="291549"/>
                </a:xfrm>
                <a:prstGeom prst="roundRect">
                  <a:avLst/>
                </a:prstGeom>
                <a:solidFill>
                  <a:srgbClr val="C9D5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3</a:t>
                  </a:r>
                  <a14:m>
                    <m:oMath xmlns:m="http://schemas.openxmlformats.org/officeDocument/2006/math">
                      <m:r>
                        <a:rPr kumimoji="0" lang="en-DE" sz="18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US" sz="1800" b="0" i="1" u="none" strike="noStrike" kern="0" cap="none" spc="0" normalizeH="0" noProof="0" dirty="0">
                      <a:ln>
                        <a:noFill/>
                      </a:ln>
                      <a:solidFill>
                        <a:srgbClr val="000000"/>
                      </a:solidFill>
                      <a:effectLst/>
                      <a:uLnTx/>
                      <a:uFillTx/>
                      <a:latin typeface="Century Schoolbook" panose="02040604050505020304"/>
                      <a:ea typeface="+mn-ea"/>
                      <a:cs typeface="+mn-cs"/>
                    </a:rPr>
                    <a:t>AD</a:t>
                  </a:r>
                  <a:endParaRPr kumimoji="0" lang="en-DE" sz="1800" b="0" i="1" u="none" strike="noStrike" kern="0" cap="none" spc="0" normalizeH="0" noProof="0" dirty="0">
                    <a:ln>
                      <a:noFill/>
                    </a:ln>
                    <a:solidFill>
                      <a:srgbClr val="000000"/>
                    </a:solidFill>
                    <a:effectLst/>
                    <a:uLnTx/>
                    <a:uFillTx/>
                    <a:latin typeface="Century Schoolbook" panose="02040604050505020304"/>
                    <a:ea typeface="+mn-ea"/>
                    <a:cs typeface="+mn-cs"/>
                  </a:endParaRPr>
                </a:p>
              </p:txBody>
            </p:sp>
          </mc:Choice>
          <mc:Fallback xmlns="">
            <p:sp>
              <p:nvSpPr>
                <p:cNvPr id="18" name="Rounded Rectangle 17">
                  <a:extLst>
                    <a:ext uri="{FF2B5EF4-FFF2-40B4-BE49-F238E27FC236}">
                      <a16:creationId xmlns:a16="http://schemas.microsoft.com/office/drawing/2014/main" id="{0BFE4037-8D0E-9D41-43FC-1FAF77CD7911}"/>
                    </a:ext>
                  </a:extLst>
                </p:cNvPr>
                <p:cNvSpPr>
                  <a:spLocks noRot="1" noChangeAspect="1" noMove="1" noResize="1" noEditPoints="1" noAdjustHandles="1" noChangeArrowheads="1" noChangeShapeType="1" noTextEdit="1"/>
                </p:cNvSpPr>
                <p:nvPr/>
              </p:nvSpPr>
              <p:spPr>
                <a:xfrm>
                  <a:off x="7473550" y="2416046"/>
                  <a:ext cx="994323" cy="291549"/>
                </a:xfrm>
                <a:prstGeom prst="roundRect">
                  <a:avLst/>
                </a:prstGeom>
                <a:blipFill>
                  <a:blip r:embed="rId7"/>
                  <a:stretch>
                    <a:fillRect l="-1250" t="-16000" b="-44000"/>
                  </a:stretch>
                </a:blipFill>
                <a:ln w="13970" cap="flat" cmpd="sng" algn="ctr">
                  <a:solidFill>
                    <a:srgbClr val="6F6F74">
                      <a:shade val="50000"/>
                    </a:srgbClr>
                  </a:solidFill>
                  <a:prstDash val="solid"/>
                </a:ln>
                <a:effectLst/>
              </p:spPr>
              <p:txBody>
                <a:bodyPr/>
                <a:lstStyle/>
                <a:p>
                  <a:r>
                    <a:rPr lang="en-AE">
                      <a:noFill/>
                    </a:rPr>
                    <a:t> </a:t>
                  </a:r>
                </a:p>
              </p:txBody>
            </p:sp>
          </mc:Fallback>
        </mc:AlternateContent>
        <p:cxnSp>
          <p:nvCxnSpPr>
            <p:cNvPr id="19" name="Straight Arrow Connector 18">
              <a:extLst>
                <a:ext uri="{FF2B5EF4-FFF2-40B4-BE49-F238E27FC236}">
                  <a16:creationId xmlns:a16="http://schemas.microsoft.com/office/drawing/2014/main" id="{A906B680-B7A4-529F-7F9B-13BCDD626D2D}"/>
                </a:ext>
              </a:extLst>
            </p:cNvPr>
            <p:cNvCxnSpPr>
              <a:cxnSpLocks/>
            </p:cNvCxnSpPr>
            <p:nvPr/>
          </p:nvCxnSpPr>
          <p:spPr>
            <a:xfrm>
              <a:off x="8467874" y="2561821"/>
              <a:ext cx="252759" cy="0"/>
            </a:xfrm>
            <a:prstGeom prst="straightConnector1">
              <a:avLst/>
            </a:prstGeom>
            <a:noFill/>
            <a:ln w="9525" cap="flat" cmpd="sng" algn="ctr">
              <a:solidFill>
                <a:srgbClr val="000000"/>
              </a:solidFill>
              <a:prstDash val="solid"/>
              <a:tailEnd type="triangle"/>
            </a:ln>
            <a:effectLst/>
          </p:spPr>
        </p:cxnSp>
      </p:grpSp>
      <p:grpSp>
        <p:nvGrpSpPr>
          <p:cNvPr id="44" name="Group 43">
            <a:extLst>
              <a:ext uri="{FF2B5EF4-FFF2-40B4-BE49-F238E27FC236}">
                <a16:creationId xmlns:a16="http://schemas.microsoft.com/office/drawing/2014/main" id="{81FAF654-8E7B-1800-45A6-31C5247F13A6}"/>
              </a:ext>
            </a:extLst>
          </p:cNvPr>
          <p:cNvGrpSpPr/>
          <p:nvPr/>
        </p:nvGrpSpPr>
        <p:grpSpPr>
          <a:xfrm>
            <a:off x="11460985" y="2324709"/>
            <a:ext cx="487792" cy="463826"/>
            <a:chOff x="5575769" y="3291816"/>
            <a:chExt cx="614541" cy="618230"/>
          </a:xfrm>
        </p:grpSpPr>
        <p:sp>
          <p:nvSpPr>
            <p:cNvPr id="45" name="Curved Down Arrow 44">
              <a:extLst>
                <a:ext uri="{FF2B5EF4-FFF2-40B4-BE49-F238E27FC236}">
                  <a16:creationId xmlns:a16="http://schemas.microsoft.com/office/drawing/2014/main" id="{C2D94B06-C0A8-C4DF-E99F-3E952366E1AA}"/>
                </a:ext>
              </a:extLst>
            </p:cNvPr>
            <p:cNvSpPr/>
            <p:nvPr/>
          </p:nvSpPr>
          <p:spPr>
            <a:xfrm>
              <a:off x="5637995" y="3291816"/>
              <a:ext cx="552315" cy="272800"/>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chemeClr val="tx1"/>
                </a:solidFill>
              </a:endParaRPr>
            </a:p>
          </p:txBody>
        </p:sp>
        <p:sp>
          <p:nvSpPr>
            <p:cNvPr id="46" name="Curved Down Arrow 45">
              <a:extLst>
                <a:ext uri="{FF2B5EF4-FFF2-40B4-BE49-F238E27FC236}">
                  <a16:creationId xmlns:a16="http://schemas.microsoft.com/office/drawing/2014/main" id="{355599AD-9D55-2F7F-DC5A-53048DCB7CA9}"/>
                </a:ext>
              </a:extLst>
            </p:cNvPr>
            <p:cNvSpPr/>
            <p:nvPr/>
          </p:nvSpPr>
          <p:spPr>
            <a:xfrm rot="10800000">
              <a:off x="5575769" y="3637246"/>
              <a:ext cx="552315" cy="272800"/>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chemeClr val="tx1"/>
                </a:solidFill>
              </a:endParaRPr>
            </a:p>
          </p:txBody>
        </p: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3AB5563-739F-9375-CCBF-D643EE7BFAA0}"/>
                  </a:ext>
                </a:extLst>
              </p:cNvPr>
              <p:cNvSpPr txBox="1"/>
              <p:nvPr/>
            </p:nvSpPr>
            <p:spPr>
              <a:xfrm>
                <a:off x="5368272" y="1204682"/>
                <a:ext cx="3110147" cy="369332"/>
              </a:xfrm>
              <a:prstGeom prst="rect">
                <a:avLst/>
              </a:prstGeom>
              <a:noFill/>
            </p:spPr>
            <p:txBody>
              <a:bodyPr wrap="none" rtlCol="0">
                <a:spAutoFit/>
              </a:bodyPr>
              <a:lstStyle/>
              <a:p>
                <a:pPr defTabSz="457200"/>
                <a:r>
                  <a:rPr lang="en-US" b="1" dirty="0">
                    <a:solidFill>
                      <a:srgbClr val="000000"/>
                    </a:solidFill>
                    <a:latin typeface="Century Schoolbook" panose="02040604050505020304"/>
                  </a:rPr>
                  <a:t>OR-Enc</a:t>
                </a:r>
                <a:r>
                  <a:rPr lang="en-DE">
                    <a:solidFill>
                      <a:srgbClr val="000000"/>
                    </a:solidFill>
                    <a:latin typeface="Century Schoolbook" panose="02040604050505020304"/>
                  </a:rPr>
                  <a:t>(</a:t>
                </a:r>
                <a14:m>
                  <m:oMath xmlns:m="http://schemas.openxmlformats.org/officeDocument/2006/math">
                    <m:r>
                      <a:rPr lang="en-DE" i="1">
                        <a:solidFill>
                          <a:srgbClr val="000000"/>
                        </a:solidFill>
                        <a:latin typeface="Cambria Math" panose="02040503050406030204" pitchFamily="18" charset="0"/>
                        <a:ea typeface="Cambria Math" panose="02040503050406030204" pitchFamily="18" charset="0"/>
                      </a:rPr>
                      <m:t>𝜎</m:t>
                    </m:r>
                    <m:r>
                      <a:rPr lang="en-US" b="0" i="1" baseline="-25000" smtClean="0">
                        <a:solidFill>
                          <a:srgbClr val="000000"/>
                        </a:solidFill>
                        <a:latin typeface="Cambria Math" panose="02040503050406030204" pitchFamily="18" charset="0"/>
                        <a:ea typeface="Cambria Math" panose="02040503050406030204" pitchFamily="18" charset="0"/>
                      </a:rPr>
                      <m:t>3</m:t>
                    </m:r>
                  </m:oMath>
                </a14:m>
                <a:r>
                  <a:rPr lang="en-DE" i="1">
                    <a:solidFill>
                      <a:srgbClr val="000000"/>
                    </a:solidFill>
                    <a:latin typeface="Century Schoolbook" panose="02040604050505020304"/>
                  </a:rPr>
                  <a:t>,</a:t>
                </a:r>
                <a:r>
                  <a:rPr lang="en-US" i="1" dirty="0">
                    <a:solidFill>
                      <a:srgbClr val="000000"/>
                    </a:solidFill>
                    <a:latin typeface="Century Schoolbook" panose="02040604050505020304"/>
                  </a:rPr>
                  <a:t>AD,M </a:t>
                </a:r>
                <a:r>
                  <a:rPr lang="en-DE">
                    <a:solidFill>
                      <a:srgbClr val="000000"/>
                    </a:solidFill>
                    <a:latin typeface="Century Schoolbook" panose="02040604050505020304"/>
                  </a:rPr>
                  <a:t>)</a:t>
                </a:r>
                <a:r>
                  <a:rPr lang="en-DE">
                    <a:solidFill>
                      <a:srgbClr val="000000"/>
                    </a:solidFill>
                    <a:ea typeface="Cambria Math" panose="02040503050406030204" pitchFamily="18" charset="0"/>
                  </a:rPr>
                  <a:t> </a:t>
                </a:r>
                <a14:m>
                  <m:oMath xmlns:m="http://schemas.openxmlformats.org/officeDocument/2006/math">
                    <m:r>
                      <a:rPr lang="en-DE" i="1">
                        <a:solidFill>
                          <a:srgbClr val="000000"/>
                        </a:solidFill>
                        <a:latin typeface="Cambria Math" panose="02040503050406030204" pitchFamily="18" charset="0"/>
                        <a:ea typeface="Cambria Math" panose="02040503050406030204" pitchFamily="18" charset="0"/>
                      </a:rPr>
                      <m:t>→</m:t>
                    </m:r>
                  </m:oMath>
                </a14:m>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3</a:t>
                </a:r>
                <a:r>
                  <a:rPr lang="en-US" i="1" dirty="0">
                    <a:solidFill>
                      <a:srgbClr val="000000"/>
                    </a:solidFill>
                    <a:latin typeface="Century Schoolbook" panose="02040604050505020304"/>
                  </a:rPr>
                  <a:t>,</a:t>
                </a:r>
                <a:r>
                  <a:rPr lang="en-DE" i="1">
                    <a:solidFill>
                      <a:srgbClr val="000000"/>
                    </a:solidFill>
                    <a:latin typeface="Century Schoolbook" panose="02040604050505020304"/>
                  </a:rPr>
                  <a:t>C</a:t>
                </a:r>
                <a:r>
                  <a:rPr lang="en-US" i="1" baseline="-25000" dirty="0">
                    <a:solidFill>
                      <a:srgbClr val="000000"/>
                    </a:solidFill>
                    <a:latin typeface="Century Schoolbook" panose="02040604050505020304"/>
                  </a:rPr>
                  <a:t>3</a:t>
                </a:r>
                <a:endParaRPr lang="en-DE" i="1" dirty="0">
                  <a:solidFill>
                    <a:srgbClr val="000000"/>
                  </a:solidFill>
                  <a:latin typeface="Century Schoolbook" panose="02040604050505020304"/>
                </a:endParaRPr>
              </a:p>
            </p:txBody>
          </p:sp>
        </mc:Choice>
        <mc:Fallback xmlns="">
          <p:sp>
            <p:nvSpPr>
              <p:cNvPr id="47" name="TextBox 46">
                <a:extLst>
                  <a:ext uri="{FF2B5EF4-FFF2-40B4-BE49-F238E27FC236}">
                    <a16:creationId xmlns:a16="http://schemas.microsoft.com/office/drawing/2014/main" id="{C3AB5563-739F-9375-CCBF-D643EE7BFAA0}"/>
                  </a:ext>
                </a:extLst>
              </p:cNvPr>
              <p:cNvSpPr txBox="1">
                <a:spLocks noRot="1" noChangeAspect="1" noMove="1" noResize="1" noEditPoints="1" noAdjustHandles="1" noChangeArrowheads="1" noChangeShapeType="1" noTextEdit="1"/>
              </p:cNvSpPr>
              <p:nvPr/>
            </p:nvSpPr>
            <p:spPr>
              <a:xfrm>
                <a:off x="5368272" y="1204682"/>
                <a:ext cx="3110147" cy="369332"/>
              </a:xfrm>
              <a:prstGeom prst="rect">
                <a:avLst/>
              </a:prstGeom>
              <a:blipFill>
                <a:blip r:embed="rId8"/>
                <a:stretch>
                  <a:fillRect l="-1626" t="-10345" b="-27586"/>
                </a:stretch>
              </a:blipFill>
            </p:spPr>
            <p:txBody>
              <a:bodyPr/>
              <a:lstStyle/>
              <a:p>
                <a:r>
                  <a:rPr lang="en-AE">
                    <a:noFill/>
                  </a:rPr>
                  <a:t> </a:t>
                </a:r>
              </a:p>
            </p:txBody>
          </p:sp>
        </mc:Fallback>
      </mc:AlternateContent>
      <p:grpSp>
        <p:nvGrpSpPr>
          <p:cNvPr id="13" name="Group 12">
            <a:extLst>
              <a:ext uri="{FF2B5EF4-FFF2-40B4-BE49-F238E27FC236}">
                <a16:creationId xmlns:a16="http://schemas.microsoft.com/office/drawing/2014/main" id="{9D9B5721-C337-09A2-1C98-CD68B00C1609}"/>
              </a:ext>
            </a:extLst>
          </p:cNvPr>
          <p:cNvGrpSpPr/>
          <p:nvPr/>
        </p:nvGrpSpPr>
        <p:grpSpPr>
          <a:xfrm>
            <a:off x="378454" y="1244476"/>
            <a:ext cx="4925682" cy="877187"/>
            <a:chOff x="1627201" y="1669818"/>
            <a:chExt cx="4925682" cy="877187"/>
          </a:xfrm>
        </p:grpSpPr>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BA9CD65-2905-3668-D3FD-B6F86F8ECF3F}"/>
                    </a:ext>
                  </a:extLst>
                </p:cNvPr>
                <p:cNvSpPr txBox="1"/>
                <p:nvPr/>
              </p:nvSpPr>
              <p:spPr>
                <a:xfrm>
                  <a:off x="2142701" y="1669818"/>
                  <a:ext cx="4410182" cy="369332"/>
                </a:xfrm>
                <a:prstGeom prst="rect">
                  <a:avLst/>
                </a:prstGeom>
                <a:noFill/>
              </p:spPr>
              <p:txBody>
                <a:bodyPr wrap="none" rtlCol="0">
                  <a:spAutoFit/>
                </a:bodyPr>
                <a:lstStyle/>
                <a:p>
                  <a:pPr defTabSz="457200"/>
                  <a14:m>
                    <m:oMath xmlns:m="http://schemas.openxmlformats.org/officeDocument/2006/math">
                      <m:r>
                        <a:rPr lang="en-DE" b="1" i="1" smtClean="0">
                          <a:solidFill>
                            <a:srgbClr val="000000"/>
                          </a:solidFill>
                          <a:latin typeface="Cambria Math" panose="02040503050406030204" pitchFamily="18" charset="0"/>
                          <a:ea typeface="Cambria Math" panose="02040503050406030204" pitchFamily="18" charset="0"/>
                        </a:rPr>
                        <m:t>𝝆</m:t>
                      </m:r>
                      <m:r>
                        <a:rPr lang="en-US" b="0" i="0" smtClean="0">
                          <a:solidFill>
                            <a:srgbClr val="000000"/>
                          </a:solidFill>
                          <a:latin typeface="Cambria Math" panose="02040503050406030204" pitchFamily="18" charset="0"/>
                          <a:ea typeface="Cambria Math" panose="02040503050406030204" pitchFamily="18" charset="0"/>
                        </a:rPr>
                        <m:t>=[</m:t>
                      </m:r>
                    </m:oMath>
                  </a14:m>
                  <a:r>
                    <a:rPr lang="en-US" dirty="0">
                      <a:solidFill>
                        <a:srgbClr val="000000"/>
                      </a:solidFill>
                      <a:latin typeface="Century Schoolbook" panose="02040604050505020304"/>
                    </a:rPr>
                    <a:t>(</a:t>
                  </a:r>
                  <a:r>
                    <a:rPr lang="en-US" i="1" dirty="0">
                      <a:solidFill>
                        <a:srgbClr val="000000"/>
                      </a:solidFill>
                      <a:latin typeface="Century Schoolbook" panose="02040604050505020304"/>
                    </a:rPr>
                    <a:t>K</a:t>
                  </a:r>
                  <a:r>
                    <a:rPr lang="en-US" i="1" baseline="-25000" dirty="0">
                      <a:solidFill>
                        <a:srgbClr val="000000"/>
                      </a:solidFill>
                      <a:latin typeface="Century Schoolbook" panose="02040604050505020304"/>
                    </a:rPr>
                    <a:t>1</a:t>
                  </a:r>
                  <a:r>
                    <a:rPr lang="en-US" dirty="0">
                      <a:solidFill>
                        <a:srgbClr val="000000"/>
                      </a:solidFill>
                      <a:latin typeface="Century Schoolbook" panose="02040604050505020304"/>
                    </a:rPr>
                    <a:t>,</a:t>
                  </a:r>
                  <a:r>
                    <a:rPr lang="en-US" i="1" dirty="0">
                      <a:solidFill>
                        <a:srgbClr val="000000"/>
                      </a:solidFill>
                      <a:latin typeface="Century Schoolbook" panose="02040604050505020304"/>
                    </a:rPr>
                    <a:t>N</a:t>
                  </a:r>
                  <a:r>
                    <a:rPr lang="en-US" i="1" baseline="-25000" dirty="0">
                      <a:solidFill>
                        <a:srgbClr val="000000"/>
                      </a:solidFill>
                      <a:latin typeface="Century Schoolbook" panose="02040604050505020304"/>
                    </a:rPr>
                    <a:t>1</a:t>
                  </a:r>
                  <a:r>
                    <a:rPr lang="en-DE" i="1">
                      <a:solidFill>
                        <a:srgbClr val="000000"/>
                      </a:solidFill>
                      <a:latin typeface="Century Schoolbook" panose="02040604050505020304"/>
                    </a:rPr>
                    <a:t>,</a:t>
                  </a:r>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1</a:t>
                  </a:r>
                  <a:r>
                    <a:rPr lang="en-DE">
                      <a:solidFill>
                        <a:srgbClr val="000000"/>
                      </a:solidFill>
                      <a:latin typeface="Century Schoolbook" panose="02040604050505020304"/>
                    </a:rPr>
                    <a:t>)</a:t>
                  </a:r>
                  <a:r>
                    <a:rPr lang="en-US" dirty="0">
                      <a:solidFill>
                        <a:srgbClr val="000000"/>
                      </a:solidFill>
                      <a:latin typeface="Century Schoolbook" panose="02040604050505020304"/>
                    </a:rPr>
                    <a:t>, (</a:t>
                  </a:r>
                  <a:r>
                    <a:rPr lang="en-US" i="1" dirty="0">
                      <a:solidFill>
                        <a:srgbClr val="000000"/>
                      </a:solidFill>
                      <a:latin typeface="Century Schoolbook" panose="02040604050505020304"/>
                    </a:rPr>
                    <a:t>K</a:t>
                  </a:r>
                  <a:r>
                    <a:rPr lang="en-US" i="1" baseline="-25000" dirty="0">
                      <a:solidFill>
                        <a:srgbClr val="000000"/>
                      </a:solidFill>
                      <a:latin typeface="Century Schoolbook" panose="02040604050505020304"/>
                    </a:rPr>
                    <a:t>2</a:t>
                  </a:r>
                  <a:r>
                    <a:rPr lang="en-US" dirty="0">
                      <a:solidFill>
                        <a:srgbClr val="000000"/>
                      </a:solidFill>
                      <a:latin typeface="Century Schoolbook" panose="02040604050505020304"/>
                    </a:rPr>
                    <a:t>,</a:t>
                  </a:r>
                  <a:r>
                    <a:rPr lang="en-US" i="1" dirty="0">
                      <a:solidFill>
                        <a:srgbClr val="000000"/>
                      </a:solidFill>
                      <a:latin typeface="Century Schoolbook" panose="02040604050505020304"/>
                    </a:rPr>
                    <a:t>N</a:t>
                  </a:r>
                  <a:r>
                    <a:rPr lang="en-US" i="1" baseline="-25000" dirty="0">
                      <a:solidFill>
                        <a:srgbClr val="000000"/>
                      </a:solidFill>
                      <a:latin typeface="Century Schoolbook" panose="02040604050505020304"/>
                    </a:rPr>
                    <a:t>2</a:t>
                  </a:r>
                  <a:r>
                    <a:rPr lang="en-DE" i="1">
                      <a:solidFill>
                        <a:srgbClr val="000000"/>
                      </a:solidFill>
                      <a:latin typeface="Century Schoolbook" panose="02040604050505020304"/>
                    </a:rPr>
                    <a:t>,</a:t>
                  </a:r>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2</a:t>
                  </a:r>
                  <a:r>
                    <a:rPr lang="en-DE">
                      <a:solidFill>
                        <a:srgbClr val="000000"/>
                      </a:solidFill>
                      <a:latin typeface="Century Schoolbook" panose="02040604050505020304"/>
                    </a:rPr>
                    <a:t>)</a:t>
                  </a:r>
                  <a:r>
                    <a:rPr lang="en-US" dirty="0">
                      <a:solidFill>
                        <a:srgbClr val="000000"/>
                      </a:solidFill>
                      <a:latin typeface="Century Schoolbook" panose="02040604050505020304"/>
                    </a:rPr>
                    <a:t>, (</a:t>
                  </a:r>
                  <a:r>
                    <a:rPr lang="en-US" i="1" dirty="0">
                      <a:solidFill>
                        <a:srgbClr val="000000"/>
                      </a:solidFill>
                      <a:latin typeface="Century Schoolbook" panose="02040604050505020304"/>
                    </a:rPr>
                    <a:t>K</a:t>
                  </a:r>
                  <a:r>
                    <a:rPr lang="en-US" i="1" baseline="-25000" dirty="0">
                      <a:solidFill>
                        <a:srgbClr val="000000"/>
                      </a:solidFill>
                      <a:latin typeface="Century Schoolbook" panose="02040604050505020304"/>
                    </a:rPr>
                    <a:t>3</a:t>
                  </a:r>
                  <a:r>
                    <a:rPr lang="en-US" dirty="0">
                      <a:solidFill>
                        <a:srgbClr val="000000"/>
                      </a:solidFill>
                      <a:latin typeface="Century Schoolbook" panose="02040604050505020304"/>
                    </a:rPr>
                    <a:t>,</a:t>
                  </a:r>
                  <a:r>
                    <a:rPr lang="en-US" i="1" dirty="0">
                      <a:solidFill>
                        <a:srgbClr val="000000"/>
                      </a:solidFill>
                      <a:latin typeface="Century Schoolbook" panose="02040604050505020304"/>
                    </a:rPr>
                    <a:t>N</a:t>
                  </a:r>
                  <a:r>
                    <a:rPr lang="en-US" i="1" baseline="-25000" dirty="0">
                      <a:solidFill>
                        <a:srgbClr val="000000"/>
                      </a:solidFill>
                      <a:latin typeface="Century Schoolbook" panose="02040604050505020304"/>
                    </a:rPr>
                    <a:t>3</a:t>
                  </a:r>
                  <a:r>
                    <a:rPr lang="en-DE" i="1">
                      <a:solidFill>
                        <a:srgbClr val="000000"/>
                      </a:solidFill>
                      <a:latin typeface="Century Schoolbook" panose="02040604050505020304"/>
                    </a:rPr>
                    <a:t>,</a:t>
                  </a:r>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3</a:t>
                  </a:r>
                  <a:r>
                    <a:rPr lang="en-DE">
                      <a:solidFill>
                        <a:srgbClr val="000000"/>
                      </a:solidFill>
                      <a:latin typeface="Century Schoolbook" panose="02040604050505020304"/>
                    </a:rPr>
                    <a:t>)</a:t>
                  </a:r>
                  <a:r>
                    <a:rPr lang="en-US" dirty="0">
                      <a:solidFill>
                        <a:srgbClr val="000000"/>
                      </a:solidFill>
                      <a:latin typeface="Century Schoolbook" panose="02040604050505020304"/>
                    </a:rPr>
                    <a:t>]</a:t>
                  </a:r>
                  <a:endParaRPr lang="en-DE" i="1" dirty="0">
                    <a:solidFill>
                      <a:srgbClr val="000000"/>
                    </a:solidFill>
                    <a:latin typeface="Century Schoolbook" panose="02040604050505020304"/>
                  </a:endParaRPr>
                </a:p>
              </p:txBody>
            </p:sp>
          </mc:Choice>
          <mc:Fallback xmlns="">
            <p:sp>
              <p:nvSpPr>
                <p:cNvPr id="51" name="TextBox 50">
                  <a:extLst>
                    <a:ext uri="{FF2B5EF4-FFF2-40B4-BE49-F238E27FC236}">
                      <a16:creationId xmlns:a16="http://schemas.microsoft.com/office/drawing/2014/main" id="{CBA9CD65-2905-3668-D3FD-B6F86F8ECF3F}"/>
                    </a:ext>
                  </a:extLst>
                </p:cNvPr>
                <p:cNvSpPr txBox="1">
                  <a:spLocks noRot="1" noChangeAspect="1" noMove="1" noResize="1" noEditPoints="1" noAdjustHandles="1" noChangeArrowheads="1" noChangeShapeType="1" noTextEdit="1"/>
                </p:cNvSpPr>
                <p:nvPr/>
              </p:nvSpPr>
              <p:spPr>
                <a:xfrm>
                  <a:off x="2142701" y="1669818"/>
                  <a:ext cx="4410182" cy="369332"/>
                </a:xfrm>
                <a:prstGeom prst="rect">
                  <a:avLst/>
                </a:prstGeom>
                <a:blipFill>
                  <a:blip r:embed="rId9"/>
                  <a:stretch>
                    <a:fillRect t="-3226" b="-22581"/>
                  </a:stretch>
                </a:blipFill>
              </p:spPr>
              <p:txBody>
                <a:bodyPr/>
                <a:lstStyle/>
                <a:p>
                  <a:r>
                    <a:rPr lang="en-AE">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387CE63B-EFEB-3EE2-99C1-0672B174F522}"/>
                    </a:ext>
                  </a:extLst>
                </p:cNvPr>
                <p:cNvSpPr txBox="1"/>
                <p:nvPr/>
              </p:nvSpPr>
              <p:spPr>
                <a:xfrm>
                  <a:off x="1627201" y="2177673"/>
                  <a:ext cx="4809330" cy="369332"/>
                </a:xfrm>
                <a:prstGeom prst="rect">
                  <a:avLst/>
                </a:prstGeom>
                <a:noFill/>
              </p:spPr>
              <p:txBody>
                <a:bodyPr wrap="none" rtlCol="0">
                  <a:spAutoFit/>
                </a:bodyPr>
                <a:lstStyle/>
                <a:p>
                  <a:pPr defTabSz="457200"/>
                  <a14:m>
                    <m:oMath xmlns:m="http://schemas.openxmlformats.org/officeDocument/2006/math">
                      <m:r>
                        <a:rPr lang="en-DE" i="1">
                          <a:solidFill>
                            <a:srgbClr val="000000"/>
                          </a:solidFill>
                          <a:latin typeface="Cambria Math" panose="02040503050406030204" pitchFamily="18" charset="0"/>
                          <a:ea typeface="Cambria Math" panose="02040503050406030204" pitchFamily="18" charset="0"/>
                        </a:rPr>
                        <m:t>𝜎</m:t>
                      </m:r>
                      <m:r>
                        <a:rPr lang="en-US" b="0" i="1" baseline="-25000" smtClean="0">
                          <a:solidFill>
                            <a:srgbClr val="000000"/>
                          </a:solidFill>
                          <a:latin typeface="Cambria Math" panose="02040503050406030204" pitchFamily="18" charset="0"/>
                          <a:ea typeface="Cambria Math" panose="02040503050406030204" pitchFamily="18" charset="0"/>
                        </a:rPr>
                        <m:t>1</m:t>
                      </m:r>
                      <m:r>
                        <a:rPr lang="en-US" b="0" i="0" smtClean="0">
                          <a:solidFill>
                            <a:srgbClr val="000000"/>
                          </a:solidFill>
                          <a:latin typeface="Cambria Math" panose="02040503050406030204" pitchFamily="18" charset="0"/>
                          <a:ea typeface="Cambria Math" panose="02040503050406030204" pitchFamily="18" charset="0"/>
                        </a:rPr>
                        <m:t>=</m:t>
                      </m:r>
                    </m:oMath>
                  </a14:m>
                  <a:r>
                    <a:rPr lang="en-US" dirty="0">
                      <a:solidFill>
                        <a:srgbClr val="000000"/>
                      </a:solidFill>
                      <a:latin typeface="Century Schoolbook" panose="02040604050505020304"/>
                    </a:rPr>
                    <a:t>(</a:t>
                  </a:r>
                  <a:r>
                    <a:rPr lang="en-US" i="1" dirty="0">
                      <a:solidFill>
                        <a:srgbClr val="000000"/>
                      </a:solidFill>
                      <a:latin typeface="Century Schoolbook" panose="02040604050505020304"/>
                    </a:rPr>
                    <a:t>K</a:t>
                  </a:r>
                  <a:r>
                    <a:rPr lang="en-US" i="1" baseline="-25000" dirty="0">
                      <a:solidFill>
                        <a:srgbClr val="000000"/>
                      </a:solidFill>
                      <a:latin typeface="Century Schoolbook" panose="02040604050505020304"/>
                    </a:rPr>
                    <a:t>1</a:t>
                  </a:r>
                  <a:r>
                    <a:rPr lang="en-US" dirty="0">
                      <a:solidFill>
                        <a:srgbClr val="000000"/>
                      </a:solidFill>
                      <a:latin typeface="Century Schoolbook" panose="02040604050505020304"/>
                    </a:rPr>
                    <a:t>,</a:t>
                  </a:r>
                  <a:r>
                    <a:rPr lang="en-US" i="1" dirty="0">
                      <a:solidFill>
                        <a:srgbClr val="000000"/>
                      </a:solidFill>
                      <a:latin typeface="Century Schoolbook" panose="02040604050505020304"/>
                    </a:rPr>
                    <a:t>N</a:t>
                  </a:r>
                  <a:r>
                    <a:rPr lang="en-US" i="1" baseline="-25000" dirty="0">
                      <a:solidFill>
                        <a:srgbClr val="000000"/>
                      </a:solidFill>
                      <a:latin typeface="Century Schoolbook" panose="02040604050505020304"/>
                    </a:rPr>
                    <a:t>1</a:t>
                  </a:r>
                  <a:r>
                    <a:rPr lang="en-DE" i="1">
                      <a:solidFill>
                        <a:srgbClr val="000000"/>
                      </a:solidFill>
                      <a:latin typeface="Century Schoolbook" panose="02040604050505020304"/>
                    </a:rPr>
                    <a:t>,</a:t>
                  </a:r>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1</a:t>
                  </a:r>
                  <a:r>
                    <a:rPr lang="en-DE">
                      <a:solidFill>
                        <a:srgbClr val="000000"/>
                      </a:solidFill>
                      <a:latin typeface="Century Schoolbook" panose="02040604050505020304"/>
                    </a:rPr>
                    <a:t>)</a:t>
                  </a:r>
                  <a:r>
                    <a:rPr lang="en-US" dirty="0">
                      <a:solidFill>
                        <a:srgbClr val="000000"/>
                      </a:solidFill>
                      <a:latin typeface="Century Schoolbook" panose="02040604050505020304"/>
                    </a:rPr>
                    <a:t>,</a:t>
                  </a:r>
                  <a14:m>
                    <m:oMath xmlns:m="http://schemas.openxmlformats.org/officeDocument/2006/math">
                      <m:r>
                        <a:rPr lang="en-DE" i="1">
                          <a:solidFill>
                            <a:srgbClr val="000000"/>
                          </a:solidFill>
                          <a:latin typeface="Cambria Math" panose="02040503050406030204" pitchFamily="18" charset="0"/>
                          <a:ea typeface="Cambria Math" panose="02040503050406030204" pitchFamily="18" charset="0"/>
                        </a:rPr>
                        <m:t>𝜎</m:t>
                      </m:r>
                      <m:r>
                        <a:rPr lang="en-US" b="0" i="1" baseline="-25000" smtClean="0">
                          <a:solidFill>
                            <a:srgbClr val="000000"/>
                          </a:solidFill>
                          <a:latin typeface="Cambria Math" panose="02040503050406030204" pitchFamily="18" charset="0"/>
                          <a:ea typeface="Cambria Math" panose="02040503050406030204" pitchFamily="18" charset="0"/>
                        </a:rPr>
                        <m:t>2</m:t>
                      </m:r>
                    </m:oMath>
                  </a14:m>
                  <a:r>
                    <a:rPr lang="en-US" dirty="0">
                      <a:solidFill>
                        <a:srgbClr val="000000"/>
                      </a:solidFill>
                      <a:latin typeface="Century Schoolbook" panose="02040604050505020304"/>
                    </a:rPr>
                    <a:t>=(</a:t>
                  </a:r>
                  <a:r>
                    <a:rPr lang="en-US" i="1" dirty="0">
                      <a:solidFill>
                        <a:srgbClr val="000000"/>
                      </a:solidFill>
                      <a:latin typeface="Century Schoolbook" panose="02040604050505020304"/>
                    </a:rPr>
                    <a:t>K</a:t>
                  </a:r>
                  <a:r>
                    <a:rPr lang="en-US" i="1" baseline="-25000" dirty="0">
                      <a:solidFill>
                        <a:srgbClr val="000000"/>
                      </a:solidFill>
                      <a:latin typeface="Century Schoolbook" panose="02040604050505020304"/>
                    </a:rPr>
                    <a:t>2</a:t>
                  </a:r>
                  <a:r>
                    <a:rPr lang="en-US" dirty="0">
                      <a:solidFill>
                        <a:srgbClr val="000000"/>
                      </a:solidFill>
                      <a:latin typeface="Century Schoolbook" panose="02040604050505020304"/>
                    </a:rPr>
                    <a:t>,</a:t>
                  </a:r>
                  <a:r>
                    <a:rPr lang="en-US" i="1" dirty="0">
                      <a:solidFill>
                        <a:srgbClr val="000000"/>
                      </a:solidFill>
                      <a:latin typeface="Century Schoolbook" panose="02040604050505020304"/>
                    </a:rPr>
                    <a:t>N</a:t>
                  </a:r>
                  <a:r>
                    <a:rPr lang="en-US" i="1" baseline="-25000" dirty="0">
                      <a:solidFill>
                        <a:srgbClr val="000000"/>
                      </a:solidFill>
                      <a:latin typeface="Century Schoolbook" panose="02040604050505020304"/>
                    </a:rPr>
                    <a:t>2</a:t>
                  </a:r>
                  <a:r>
                    <a:rPr lang="en-DE" i="1">
                      <a:solidFill>
                        <a:srgbClr val="000000"/>
                      </a:solidFill>
                      <a:latin typeface="Century Schoolbook" panose="02040604050505020304"/>
                    </a:rPr>
                    <a:t>,</a:t>
                  </a:r>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2</a:t>
                  </a:r>
                  <a:r>
                    <a:rPr lang="en-DE">
                      <a:solidFill>
                        <a:srgbClr val="000000"/>
                      </a:solidFill>
                      <a:latin typeface="Century Schoolbook" panose="02040604050505020304"/>
                    </a:rPr>
                    <a:t>)</a:t>
                  </a:r>
                  <a:r>
                    <a:rPr lang="en-US" dirty="0">
                      <a:solidFill>
                        <a:srgbClr val="000000"/>
                      </a:solidFill>
                      <a:latin typeface="Century Schoolbook" panose="02040604050505020304"/>
                    </a:rPr>
                    <a:t>,</a:t>
                  </a:r>
                  <a14:m>
                    <m:oMath xmlns:m="http://schemas.openxmlformats.org/officeDocument/2006/math">
                      <m:r>
                        <a:rPr lang="en-DE" i="1">
                          <a:solidFill>
                            <a:srgbClr val="000000"/>
                          </a:solidFill>
                          <a:latin typeface="Cambria Math" panose="02040503050406030204" pitchFamily="18" charset="0"/>
                          <a:ea typeface="Cambria Math" panose="02040503050406030204" pitchFamily="18" charset="0"/>
                        </a:rPr>
                        <m:t>𝜎</m:t>
                      </m:r>
                      <m:r>
                        <a:rPr lang="en-US" i="1" baseline="-25000">
                          <a:solidFill>
                            <a:srgbClr val="000000"/>
                          </a:solidFill>
                          <a:latin typeface="Cambria Math" panose="02040503050406030204" pitchFamily="18" charset="0"/>
                          <a:ea typeface="Cambria Math" panose="02040503050406030204" pitchFamily="18" charset="0"/>
                        </a:rPr>
                        <m:t>3</m:t>
                      </m:r>
                    </m:oMath>
                  </a14:m>
                  <a:r>
                    <a:rPr lang="en-US" dirty="0">
                      <a:solidFill>
                        <a:srgbClr val="000000"/>
                      </a:solidFill>
                      <a:latin typeface="Century Schoolbook" panose="02040604050505020304"/>
                    </a:rPr>
                    <a:t>=(</a:t>
                  </a:r>
                  <a:r>
                    <a:rPr lang="en-US" i="1" dirty="0">
                      <a:solidFill>
                        <a:srgbClr val="000000"/>
                      </a:solidFill>
                      <a:latin typeface="Century Schoolbook" panose="02040604050505020304"/>
                    </a:rPr>
                    <a:t>K</a:t>
                  </a:r>
                  <a:r>
                    <a:rPr lang="en-US" i="1" baseline="-25000" dirty="0">
                      <a:solidFill>
                        <a:srgbClr val="000000"/>
                      </a:solidFill>
                      <a:latin typeface="Century Schoolbook" panose="02040604050505020304"/>
                    </a:rPr>
                    <a:t>3</a:t>
                  </a:r>
                  <a:r>
                    <a:rPr lang="en-US" dirty="0">
                      <a:solidFill>
                        <a:srgbClr val="000000"/>
                      </a:solidFill>
                      <a:latin typeface="Century Schoolbook" panose="02040604050505020304"/>
                    </a:rPr>
                    <a:t>,</a:t>
                  </a:r>
                  <a:r>
                    <a:rPr lang="en-US" i="1" dirty="0">
                      <a:solidFill>
                        <a:srgbClr val="000000"/>
                      </a:solidFill>
                      <a:latin typeface="Century Schoolbook" panose="02040604050505020304"/>
                    </a:rPr>
                    <a:t>N</a:t>
                  </a:r>
                  <a:r>
                    <a:rPr lang="en-US" i="1" baseline="-25000" dirty="0">
                      <a:solidFill>
                        <a:srgbClr val="000000"/>
                      </a:solidFill>
                      <a:latin typeface="Century Schoolbook" panose="02040604050505020304"/>
                    </a:rPr>
                    <a:t>3</a:t>
                  </a:r>
                  <a:r>
                    <a:rPr lang="en-DE" i="1">
                      <a:solidFill>
                        <a:srgbClr val="000000"/>
                      </a:solidFill>
                      <a:latin typeface="Century Schoolbook" panose="02040604050505020304"/>
                    </a:rPr>
                    <a:t>,</a:t>
                  </a:r>
                  <a:r>
                    <a:rPr lang="en-US" i="1" dirty="0">
                      <a:solidFill>
                        <a:srgbClr val="000000"/>
                      </a:solidFill>
                      <a:latin typeface="Century Schoolbook" panose="02040604050505020304"/>
                    </a:rPr>
                    <a:t>T’</a:t>
                  </a:r>
                  <a:r>
                    <a:rPr lang="en-US" i="1" baseline="-25000" dirty="0">
                      <a:solidFill>
                        <a:srgbClr val="000000"/>
                      </a:solidFill>
                      <a:latin typeface="Century Schoolbook" panose="02040604050505020304"/>
                    </a:rPr>
                    <a:t>3</a:t>
                  </a:r>
                  <a:r>
                    <a:rPr lang="en-DE">
                      <a:solidFill>
                        <a:srgbClr val="000000"/>
                      </a:solidFill>
                      <a:latin typeface="Century Schoolbook" panose="02040604050505020304"/>
                    </a:rPr>
                    <a:t>)</a:t>
                  </a:r>
                  <a:endParaRPr lang="en-DE" i="1" dirty="0">
                    <a:solidFill>
                      <a:srgbClr val="000000"/>
                    </a:solidFill>
                    <a:latin typeface="Century Schoolbook" panose="02040604050505020304"/>
                  </a:endParaRPr>
                </a:p>
              </p:txBody>
            </p:sp>
          </mc:Choice>
          <mc:Fallback xmlns="">
            <p:sp>
              <p:nvSpPr>
                <p:cNvPr id="52" name="TextBox 51">
                  <a:extLst>
                    <a:ext uri="{FF2B5EF4-FFF2-40B4-BE49-F238E27FC236}">
                      <a16:creationId xmlns:a16="http://schemas.microsoft.com/office/drawing/2014/main" id="{387CE63B-EFEB-3EE2-99C1-0672B174F522}"/>
                    </a:ext>
                  </a:extLst>
                </p:cNvPr>
                <p:cNvSpPr txBox="1">
                  <a:spLocks noRot="1" noChangeAspect="1" noMove="1" noResize="1" noEditPoints="1" noAdjustHandles="1" noChangeArrowheads="1" noChangeShapeType="1" noTextEdit="1"/>
                </p:cNvSpPr>
                <p:nvPr/>
              </p:nvSpPr>
              <p:spPr>
                <a:xfrm>
                  <a:off x="1627201" y="2177673"/>
                  <a:ext cx="4809330" cy="369332"/>
                </a:xfrm>
                <a:prstGeom prst="rect">
                  <a:avLst/>
                </a:prstGeom>
                <a:blipFill>
                  <a:blip r:embed="rId10"/>
                  <a:stretch>
                    <a:fillRect t="-6452" b="-22581"/>
                  </a:stretch>
                </a:blipFill>
              </p:spPr>
              <p:txBody>
                <a:bodyPr/>
                <a:lstStyle/>
                <a:p>
                  <a:r>
                    <a:rPr lang="en-AE">
                      <a:noFill/>
                    </a:rPr>
                    <a:t> </a:t>
                  </a:r>
                </a:p>
              </p:txBody>
            </p:sp>
          </mc:Fallback>
        </mc:AlternateContent>
      </p:grpSp>
      <p:cxnSp>
        <p:nvCxnSpPr>
          <p:cNvPr id="57" name="Elbow Connector 56">
            <a:extLst>
              <a:ext uri="{FF2B5EF4-FFF2-40B4-BE49-F238E27FC236}">
                <a16:creationId xmlns:a16="http://schemas.microsoft.com/office/drawing/2014/main" id="{425415F7-04BC-98D6-0940-4A2A2F83605B}"/>
              </a:ext>
            </a:extLst>
          </p:cNvPr>
          <p:cNvCxnSpPr>
            <a:cxnSpLocks/>
            <a:stCxn id="213" idx="2"/>
            <a:endCxn id="31" idx="2"/>
          </p:cNvCxnSpPr>
          <p:nvPr/>
        </p:nvCxnSpPr>
        <p:spPr>
          <a:xfrm rot="16200000" flipH="1">
            <a:off x="6851469" y="2352822"/>
            <a:ext cx="10705" cy="7178409"/>
          </a:xfrm>
          <a:prstGeom prst="bentConnector3">
            <a:avLst>
              <a:gd name="adj1" fmla="val 5022774"/>
            </a:avLst>
          </a:prstGeom>
          <a:ln w="15875">
            <a:solidFill>
              <a:schemeClr val="tx1"/>
            </a:solidFill>
            <a:prstDash val="dash"/>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7771C2CC-F300-9D07-1721-2519016A2813}"/>
              </a:ext>
            </a:extLst>
          </p:cNvPr>
          <p:cNvCxnSpPr>
            <a:cxnSpLocks/>
          </p:cNvCxnSpPr>
          <p:nvPr/>
        </p:nvCxnSpPr>
        <p:spPr>
          <a:xfrm rot="16200000" flipH="1">
            <a:off x="5623856" y="2357370"/>
            <a:ext cx="10705" cy="7178409"/>
          </a:xfrm>
          <a:prstGeom prst="bentConnector3">
            <a:avLst>
              <a:gd name="adj1" fmla="val 5022774"/>
            </a:avLst>
          </a:prstGeom>
          <a:ln w="15875">
            <a:solidFill>
              <a:schemeClr val="tx1"/>
            </a:solidFill>
            <a:prstDash val="dash"/>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3A3748AA-2B2B-14CF-DA64-4B25DD70B939}"/>
              </a:ext>
            </a:extLst>
          </p:cNvPr>
          <p:cNvCxnSpPr>
            <a:cxnSpLocks/>
          </p:cNvCxnSpPr>
          <p:nvPr/>
        </p:nvCxnSpPr>
        <p:spPr>
          <a:xfrm flipH="1" flipV="1">
            <a:off x="9171502" y="3610574"/>
            <a:ext cx="9544" cy="615187"/>
          </a:xfrm>
          <a:prstGeom prst="straightConnector1">
            <a:avLst/>
          </a:prstGeom>
          <a:ln w="15875">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F64A2484-C256-CDD5-E75B-9B475B1ACE10}"/>
              </a:ext>
            </a:extLst>
          </p:cNvPr>
          <p:cNvCxnSpPr>
            <a:cxnSpLocks/>
          </p:cNvCxnSpPr>
          <p:nvPr/>
        </p:nvCxnSpPr>
        <p:spPr>
          <a:xfrm flipV="1">
            <a:off x="10423039" y="3640981"/>
            <a:ext cx="0" cy="584780"/>
          </a:xfrm>
          <a:prstGeom prst="straightConnector1">
            <a:avLst/>
          </a:prstGeom>
          <a:ln w="15875">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DA3894A3-AF70-9216-60A9-EB54249F4E5A}"/>
              </a:ext>
            </a:extLst>
          </p:cNvPr>
          <p:cNvGrpSpPr/>
          <p:nvPr/>
        </p:nvGrpSpPr>
        <p:grpSpPr>
          <a:xfrm>
            <a:off x="294439" y="2692780"/>
            <a:ext cx="4453514" cy="3243895"/>
            <a:chOff x="294439" y="2692780"/>
            <a:chExt cx="4453514" cy="3243895"/>
          </a:xfrm>
        </p:grpSpPr>
        <p:sp>
          <p:nvSpPr>
            <p:cNvPr id="204" name="Hexagon 203">
              <a:extLst>
                <a:ext uri="{FF2B5EF4-FFF2-40B4-BE49-F238E27FC236}">
                  <a16:creationId xmlns:a16="http://schemas.microsoft.com/office/drawing/2014/main" id="{41CF097C-C74E-0746-B647-6221114900AE}"/>
                </a:ext>
              </a:extLst>
            </p:cNvPr>
            <p:cNvSpPr/>
            <p:nvPr/>
          </p:nvSpPr>
          <p:spPr>
            <a:xfrm>
              <a:off x="1541522" y="3556931"/>
              <a:ext cx="2557670" cy="463826"/>
            </a:xfrm>
            <a:prstGeom prst="hexagon">
              <a:avLst/>
            </a:prstGeom>
            <a:solidFill>
              <a:srgbClr val="0070C0"/>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a:ln>
                    <a:noFill/>
                  </a:ln>
                  <a:solidFill>
                    <a:srgbClr val="FFFFFF"/>
                  </a:solidFill>
                  <a:effectLst/>
                  <a:uLnTx/>
                  <a:uFillTx/>
                  <a:latin typeface="Century Schoolbook" panose="02040604050505020304"/>
                  <a:ea typeface="+mn-ea"/>
                  <a:cs typeface="+mn-cs"/>
                </a:rPr>
                <a:t>D</a:t>
              </a:r>
              <a:r>
                <a:rPr kumimoji="0" lang="en-DE" sz="2400" b="0" i="1" u="none" strike="noStrike" kern="0" cap="none" spc="0" normalizeH="0" baseline="-25000" noProof="0">
                  <a:ln>
                    <a:noFill/>
                  </a:ln>
                  <a:solidFill>
                    <a:srgbClr val="FFFFFF"/>
                  </a:solidFill>
                  <a:effectLst/>
                  <a:uLnTx/>
                  <a:uFillTx/>
                  <a:latin typeface="Century Schoolbook" panose="02040604050505020304"/>
                  <a:ea typeface="+mn-ea"/>
                  <a:cs typeface="+mn-cs"/>
                </a:rPr>
                <a:t>K</a:t>
              </a:r>
              <a:r>
                <a:rPr lang="en-US" sz="2400" i="1" kern="0" baseline="-25000" dirty="0">
                  <a:solidFill>
                    <a:srgbClr val="FFFFFF"/>
                  </a:solidFill>
                  <a:latin typeface="Century Schoolbook" panose="02040604050505020304"/>
                </a:rPr>
                <a:t>3</a:t>
              </a:r>
              <a:endPar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endParaRPr>
            </a:p>
          </p:txBody>
        </p:sp>
        <p:cxnSp>
          <p:nvCxnSpPr>
            <p:cNvPr id="208" name="Straight Arrow Connector 207">
              <a:extLst>
                <a:ext uri="{FF2B5EF4-FFF2-40B4-BE49-F238E27FC236}">
                  <a16:creationId xmlns:a16="http://schemas.microsoft.com/office/drawing/2014/main" id="{7E7BC3BE-D812-EE4F-A514-616D3CB0BA61}"/>
                </a:ext>
              </a:extLst>
            </p:cNvPr>
            <p:cNvCxnSpPr>
              <a:cxnSpLocks/>
            </p:cNvCxnSpPr>
            <p:nvPr/>
          </p:nvCxnSpPr>
          <p:spPr>
            <a:xfrm>
              <a:off x="1992511" y="3279816"/>
              <a:ext cx="0" cy="265047"/>
            </a:xfrm>
            <a:prstGeom prst="straightConnector1">
              <a:avLst/>
            </a:prstGeom>
            <a:noFill/>
            <a:ln w="9525" cap="flat" cmpd="sng" algn="ctr">
              <a:solidFill>
                <a:srgbClr val="000000"/>
              </a:solidFill>
              <a:prstDash val="solid"/>
              <a:headEnd type="triangle"/>
              <a:tailEnd type="none"/>
            </a:ln>
            <a:effectLst/>
          </p:spPr>
        </p:cxnSp>
        <p:cxnSp>
          <p:nvCxnSpPr>
            <p:cNvPr id="209" name="Straight Arrow Connector 208">
              <a:extLst>
                <a:ext uri="{FF2B5EF4-FFF2-40B4-BE49-F238E27FC236}">
                  <a16:creationId xmlns:a16="http://schemas.microsoft.com/office/drawing/2014/main" id="{0340D562-895E-F44E-8039-739053AC5D87}"/>
                </a:ext>
              </a:extLst>
            </p:cNvPr>
            <p:cNvCxnSpPr/>
            <p:nvPr/>
          </p:nvCxnSpPr>
          <p:spPr>
            <a:xfrm>
              <a:off x="3244630" y="3291883"/>
              <a:ext cx="0" cy="265047"/>
            </a:xfrm>
            <a:prstGeom prst="straightConnector1">
              <a:avLst/>
            </a:prstGeom>
            <a:noFill/>
            <a:ln w="9525" cap="flat" cmpd="sng" algn="ctr">
              <a:solidFill>
                <a:srgbClr val="000000"/>
              </a:solidFill>
              <a:prstDash val="solid"/>
              <a:headEnd type="triangle"/>
              <a:tailEnd type="none"/>
            </a:ln>
            <a:effectLst/>
          </p:spPr>
        </p:cxnSp>
        <p:sp>
          <p:nvSpPr>
            <p:cNvPr id="210" name="Rounded Rectangle 209">
              <a:extLst>
                <a:ext uri="{FF2B5EF4-FFF2-40B4-BE49-F238E27FC236}">
                  <a16:creationId xmlns:a16="http://schemas.microsoft.com/office/drawing/2014/main" id="{8D990567-6C34-D545-95F2-AB9BB1BC514A}"/>
                </a:ext>
              </a:extLst>
            </p:cNvPr>
            <p:cNvSpPr/>
            <p:nvPr/>
          </p:nvSpPr>
          <p:spPr>
            <a:xfrm>
              <a:off x="1665193" y="564512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11" name="Rounded Rectangle 210">
              <a:extLst>
                <a:ext uri="{FF2B5EF4-FFF2-40B4-BE49-F238E27FC236}">
                  <a16:creationId xmlns:a16="http://schemas.microsoft.com/office/drawing/2014/main" id="{2BEE44DF-1F06-0E48-995E-16FF65676B75}"/>
                </a:ext>
              </a:extLst>
            </p:cNvPr>
            <p:cNvSpPr/>
            <p:nvPr/>
          </p:nvSpPr>
          <p:spPr>
            <a:xfrm>
              <a:off x="2491966" y="564512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212" name="Rounded Rectangle 211">
              <a:extLst>
                <a:ext uri="{FF2B5EF4-FFF2-40B4-BE49-F238E27FC236}">
                  <a16:creationId xmlns:a16="http://schemas.microsoft.com/office/drawing/2014/main" id="{6BC32EA3-375A-EC49-A5AF-1803F3BD429C}"/>
                </a:ext>
              </a:extLst>
            </p:cNvPr>
            <p:cNvSpPr/>
            <p:nvPr/>
          </p:nvSpPr>
          <p:spPr>
            <a:xfrm>
              <a:off x="1622493" y="5645126"/>
              <a:ext cx="741200" cy="291549"/>
            </a:xfrm>
            <a:prstGeom prst="roundRect">
              <a:avLst/>
            </a:prstGeom>
            <a:solidFill>
              <a:srgbClr val="F4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kumimoji="0" lang="en-DE" sz="1800" b="0" i="1" u="none" strike="noStrike" kern="0" cap="none" spc="0" normalizeH="0" baseline="-25000" noProof="0">
                  <a:ln>
                    <a:noFill/>
                  </a:ln>
                  <a:solidFill>
                    <a:srgbClr val="000000"/>
                  </a:solidFill>
                  <a:effectLst/>
                  <a:uLnTx/>
                  <a:uFillTx/>
                  <a:latin typeface="Century Schoolbook" panose="02040604050505020304"/>
                  <a:ea typeface="+mn-ea"/>
                  <a:cs typeface="+mn-cs"/>
                </a:rPr>
                <a:t>1</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sp>
          <p:nvSpPr>
            <p:cNvPr id="213" name="Rounded Rectangle 212">
              <a:extLst>
                <a:ext uri="{FF2B5EF4-FFF2-40B4-BE49-F238E27FC236}">
                  <a16:creationId xmlns:a16="http://schemas.microsoft.com/office/drawing/2014/main" id="{85BF5386-7D6D-D643-91EE-69617D2A7C2F}"/>
                </a:ext>
              </a:extLst>
            </p:cNvPr>
            <p:cNvSpPr/>
            <p:nvPr/>
          </p:nvSpPr>
          <p:spPr>
            <a:xfrm>
              <a:off x="2491966" y="5645126"/>
              <a:ext cx="1551302" cy="291549"/>
            </a:xfrm>
            <a:prstGeom prst="roundRect">
              <a:avLst/>
            </a:prstGeom>
            <a:solidFill>
              <a:srgbClr val="F4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a:ln>
                    <a:noFill/>
                  </a:ln>
                  <a:solidFill>
                    <a:srgbClr val="000000"/>
                  </a:solidFill>
                  <a:effectLst/>
                  <a:uLnTx/>
                  <a:uFillTx/>
                  <a:latin typeface="Century Schoolbook" panose="02040604050505020304"/>
                  <a:ea typeface="+mn-ea"/>
                  <a:cs typeface="+mn-cs"/>
                </a:rPr>
                <a:t>C</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1</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214" name="Straight Arrow Connector 213">
              <a:extLst>
                <a:ext uri="{FF2B5EF4-FFF2-40B4-BE49-F238E27FC236}">
                  <a16:creationId xmlns:a16="http://schemas.microsoft.com/office/drawing/2014/main" id="{4D5469DB-C810-724E-AF0A-AEB6FF42B561}"/>
                </a:ext>
              </a:extLst>
            </p:cNvPr>
            <p:cNvCxnSpPr/>
            <p:nvPr/>
          </p:nvCxnSpPr>
          <p:spPr>
            <a:xfrm>
              <a:off x="3235701" y="5380079"/>
              <a:ext cx="0" cy="265047"/>
            </a:xfrm>
            <a:prstGeom prst="straightConnector1">
              <a:avLst/>
            </a:prstGeom>
            <a:noFill/>
            <a:ln w="9525" cap="flat" cmpd="sng" algn="ctr">
              <a:solidFill>
                <a:srgbClr val="000000"/>
              </a:solidFill>
              <a:prstDash val="solid"/>
              <a:headEnd type="triangle"/>
              <a:tailEnd type="none"/>
            </a:ln>
            <a:effectLst/>
          </p:spPr>
        </p:cxnSp>
        <p:cxnSp>
          <p:nvCxnSpPr>
            <p:cNvPr id="215" name="Straight Arrow Connector 214">
              <a:extLst>
                <a:ext uri="{FF2B5EF4-FFF2-40B4-BE49-F238E27FC236}">
                  <a16:creationId xmlns:a16="http://schemas.microsoft.com/office/drawing/2014/main" id="{7907F246-2460-9A4A-9009-6850A4079F82}"/>
                </a:ext>
              </a:extLst>
            </p:cNvPr>
            <p:cNvCxnSpPr/>
            <p:nvPr/>
          </p:nvCxnSpPr>
          <p:spPr>
            <a:xfrm>
              <a:off x="2002637" y="5380079"/>
              <a:ext cx="0" cy="265047"/>
            </a:xfrm>
            <a:prstGeom prst="straightConnector1">
              <a:avLst/>
            </a:prstGeom>
            <a:noFill/>
            <a:ln w="9525" cap="flat" cmpd="sng" algn="ctr">
              <a:solidFill>
                <a:srgbClr val="000000"/>
              </a:solidFill>
              <a:prstDash val="solid"/>
              <a:headEnd type="triangle"/>
              <a:tailEnd type="none"/>
            </a:ln>
            <a:effectLst/>
          </p:spPr>
        </p:cxnSp>
        <p:sp>
          <p:nvSpPr>
            <p:cNvPr id="5" name="TextBox 4">
              <a:extLst>
                <a:ext uri="{FF2B5EF4-FFF2-40B4-BE49-F238E27FC236}">
                  <a16:creationId xmlns:a16="http://schemas.microsoft.com/office/drawing/2014/main" id="{8187A8F5-6B76-3405-59EC-4ADB3AEB9160}"/>
                </a:ext>
              </a:extLst>
            </p:cNvPr>
            <p:cNvSpPr txBox="1"/>
            <p:nvPr/>
          </p:nvSpPr>
          <p:spPr>
            <a:xfrm>
              <a:off x="1319067" y="5478814"/>
              <a:ext cx="0" cy="0"/>
            </a:xfrm>
            <a:prstGeom prst="rect">
              <a:avLst/>
            </a:prstGeom>
            <a:noFill/>
          </p:spPr>
          <p:txBody>
            <a:bodyPr wrap="none" lIns="0" tIns="0" rIns="0" bIns="0" rtlCol="0">
              <a:noAutofit/>
            </a:bodyPr>
            <a:lstStyle/>
            <a:p>
              <a:pPr algn="l">
                <a:lnSpc>
                  <a:spcPct val="122000"/>
                </a:lnSpc>
              </a:pPr>
              <a:endParaRPr lang="en-AE" sz="1400" dirty="0">
                <a:solidFill>
                  <a:schemeClr val="accent1"/>
                </a:solidFill>
                <a:latin typeface="Arial" panose="020B0604020202020204" pitchFamily="34" charset="0"/>
                <a:cs typeface="Arial" panose="020B0604020202020204" pitchFamily="34" charset="0"/>
              </a:endParaRPr>
            </a:p>
          </p:txBody>
        </p:sp>
        <p:sp>
          <p:nvSpPr>
            <p:cNvPr id="6" name="Hexagon 5">
              <a:extLst>
                <a:ext uri="{FF2B5EF4-FFF2-40B4-BE49-F238E27FC236}">
                  <a16:creationId xmlns:a16="http://schemas.microsoft.com/office/drawing/2014/main" id="{8F8A04FD-E93A-49F9-A9CE-DCC5CE69BF9D}"/>
                </a:ext>
              </a:extLst>
            </p:cNvPr>
            <p:cNvSpPr/>
            <p:nvPr/>
          </p:nvSpPr>
          <p:spPr>
            <a:xfrm>
              <a:off x="1541522" y="4225761"/>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a:ln>
                    <a:noFill/>
                  </a:ln>
                  <a:solidFill>
                    <a:srgbClr val="FFFFFF"/>
                  </a:solidFill>
                  <a:effectLst/>
                  <a:uLnTx/>
                  <a:uFillTx/>
                  <a:latin typeface="Century Schoolbook" panose="02040604050505020304"/>
                  <a:ea typeface="+mn-ea"/>
                  <a:cs typeface="+mn-cs"/>
                </a:rPr>
                <a:t>D</a:t>
              </a:r>
              <a:r>
                <a:rPr kumimoji="0" lang="en-DE" sz="2400" b="0" i="1" u="none" strike="noStrike" kern="0" cap="none" spc="0" normalizeH="0" baseline="-25000" noProof="0">
                  <a:ln>
                    <a:noFill/>
                  </a:ln>
                  <a:solidFill>
                    <a:srgbClr val="FFFFFF"/>
                  </a:solidFill>
                  <a:effectLst/>
                  <a:uLnTx/>
                  <a:uFillTx/>
                  <a:latin typeface="Century Schoolbook" panose="02040604050505020304"/>
                  <a:ea typeface="+mn-ea"/>
                  <a:cs typeface="+mn-cs"/>
                </a:rPr>
                <a:t>K</a:t>
              </a:r>
              <a:r>
                <a:rPr kumimoji="0" lang="en-US"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2</a:t>
              </a:r>
              <a:endPar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endParaRPr>
            </a:p>
          </p:txBody>
        </p:sp>
        <p:sp>
          <p:nvSpPr>
            <p:cNvPr id="8" name="Hexagon 7">
              <a:extLst>
                <a:ext uri="{FF2B5EF4-FFF2-40B4-BE49-F238E27FC236}">
                  <a16:creationId xmlns:a16="http://schemas.microsoft.com/office/drawing/2014/main" id="{E9535D0D-F728-BBD5-151B-A0B489CC12F2}"/>
                </a:ext>
              </a:extLst>
            </p:cNvPr>
            <p:cNvSpPr/>
            <p:nvPr/>
          </p:nvSpPr>
          <p:spPr>
            <a:xfrm>
              <a:off x="1541522" y="4893086"/>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a:ln>
                    <a:noFill/>
                  </a:ln>
                  <a:solidFill>
                    <a:srgbClr val="FFFFFF"/>
                  </a:solidFill>
                  <a:effectLst/>
                  <a:uLnTx/>
                  <a:uFillTx/>
                  <a:latin typeface="Century Schoolbook" panose="02040604050505020304"/>
                  <a:ea typeface="+mn-ea"/>
                  <a:cs typeface="+mn-cs"/>
                </a:rPr>
                <a:t>D</a:t>
              </a:r>
              <a:r>
                <a:rPr kumimoji="0" lang="en-DE" sz="2400" b="0" i="1" u="none" strike="noStrike" kern="0" cap="none" spc="0" normalizeH="0" baseline="-25000" noProof="0">
                  <a:ln>
                    <a:noFill/>
                  </a:ln>
                  <a:solidFill>
                    <a:srgbClr val="FFFFFF"/>
                  </a:solidFill>
                  <a:effectLst/>
                  <a:uLnTx/>
                  <a:uFillTx/>
                  <a:latin typeface="Century Schoolbook" panose="02040604050505020304"/>
                  <a:ea typeface="+mn-ea"/>
                  <a:cs typeface="+mn-cs"/>
                </a:rPr>
                <a:t>K</a:t>
              </a:r>
              <a:r>
                <a:rPr kumimoji="0" lang="en-US"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1</a:t>
              </a:r>
              <a:endPar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48B23D1E-789C-A265-F984-411D9980E9E8}"/>
                    </a:ext>
                  </a:extLst>
                </p:cNvPr>
                <p:cNvSpPr/>
                <p:nvPr/>
              </p:nvSpPr>
              <p:spPr>
                <a:xfrm>
                  <a:off x="294439" y="4995076"/>
                  <a:ext cx="994323" cy="291549"/>
                </a:xfrm>
                <a:prstGeom prst="roundRect">
                  <a:avLst/>
                </a:prstGeom>
                <a:solidFill>
                  <a:srgbClr val="C9D5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kumimoji="0" lang="en-DE" sz="1800" b="0" i="1" u="none" strike="noStrike" kern="0" cap="none" spc="0" normalizeH="0" baseline="-25000" noProof="0">
                      <a:ln>
                        <a:noFill/>
                      </a:ln>
                      <a:solidFill>
                        <a:srgbClr val="000000"/>
                      </a:solidFill>
                      <a:effectLst/>
                      <a:uLnTx/>
                      <a:uFillTx/>
                      <a:latin typeface="Century Schoolbook" panose="02040604050505020304"/>
                      <a:ea typeface="+mn-ea"/>
                      <a:cs typeface="+mn-cs"/>
                    </a:rPr>
                    <a:t>1</a:t>
                  </a:r>
                  <a14:m>
                    <m:oMath xmlns:m="http://schemas.openxmlformats.org/officeDocument/2006/math">
                      <m:r>
                        <a:rPr kumimoji="0" lang="en-DE" sz="18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US" sz="1800" b="0" i="1" u="none" strike="noStrike" kern="0" cap="none" spc="0" normalizeH="0" noProof="0" dirty="0">
                      <a:ln>
                        <a:noFill/>
                      </a:ln>
                      <a:solidFill>
                        <a:srgbClr val="000000"/>
                      </a:solidFill>
                      <a:effectLst/>
                      <a:uLnTx/>
                      <a:uFillTx/>
                      <a:latin typeface="Century Schoolbook" panose="02040604050505020304"/>
                      <a:ea typeface="+mn-ea"/>
                      <a:cs typeface="+mn-cs"/>
                    </a:rPr>
                    <a:t>AD</a:t>
                  </a:r>
                  <a:endParaRPr kumimoji="0" lang="en-DE" sz="1800" b="0" i="1" u="none" strike="noStrike" kern="0" cap="none" spc="0" normalizeH="0" noProof="0" dirty="0">
                    <a:ln>
                      <a:noFill/>
                    </a:ln>
                    <a:solidFill>
                      <a:srgbClr val="000000"/>
                    </a:solidFill>
                    <a:effectLst/>
                    <a:uLnTx/>
                    <a:uFillTx/>
                    <a:latin typeface="Century Schoolbook" panose="02040604050505020304"/>
                    <a:ea typeface="+mn-ea"/>
                    <a:cs typeface="+mn-cs"/>
                  </a:endParaRPr>
                </a:p>
              </p:txBody>
            </p:sp>
          </mc:Choice>
          <mc:Fallback xmlns="">
            <p:sp>
              <p:nvSpPr>
                <p:cNvPr id="10" name="Rounded Rectangle 9">
                  <a:extLst>
                    <a:ext uri="{FF2B5EF4-FFF2-40B4-BE49-F238E27FC236}">
                      <a16:creationId xmlns:a16="http://schemas.microsoft.com/office/drawing/2014/main" id="{48B23D1E-789C-A265-F984-411D9980E9E8}"/>
                    </a:ext>
                  </a:extLst>
                </p:cNvPr>
                <p:cNvSpPr>
                  <a:spLocks noRot="1" noChangeAspect="1" noMove="1" noResize="1" noEditPoints="1" noAdjustHandles="1" noChangeArrowheads="1" noChangeShapeType="1" noTextEdit="1"/>
                </p:cNvSpPr>
                <p:nvPr/>
              </p:nvSpPr>
              <p:spPr>
                <a:xfrm>
                  <a:off x="294439" y="4995076"/>
                  <a:ext cx="994323" cy="291549"/>
                </a:xfrm>
                <a:prstGeom prst="roundRect">
                  <a:avLst/>
                </a:prstGeom>
                <a:blipFill>
                  <a:blip r:embed="rId11"/>
                  <a:stretch>
                    <a:fillRect t="-16000" r="-1250" b="-44000"/>
                  </a:stretch>
                </a:blipFill>
                <a:ln w="13970" cap="flat" cmpd="sng" algn="ctr">
                  <a:solidFill>
                    <a:srgbClr val="6F6F74">
                      <a:shade val="50000"/>
                    </a:srgbClr>
                  </a:solidFill>
                  <a:prstDash val="solid"/>
                </a:ln>
                <a:effectLst/>
              </p:spPr>
              <p:txBody>
                <a:bodyPr/>
                <a:lstStyle/>
                <a:p>
                  <a:r>
                    <a:rPr lang="en-AE">
                      <a:noFill/>
                    </a:rPr>
                    <a:t> </a:t>
                  </a:r>
                </a:p>
              </p:txBody>
            </p:sp>
          </mc:Fallback>
        </mc:AlternateContent>
        <p:cxnSp>
          <p:nvCxnSpPr>
            <p:cNvPr id="12" name="Straight Arrow Connector 11">
              <a:extLst>
                <a:ext uri="{FF2B5EF4-FFF2-40B4-BE49-F238E27FC236}">
                  <a16:creationId xmlns:a16="http://schemas.microsoft.com/office/drawing/2014/main" id="{2DB283C3-A513-BC75-2301-477C32676C5E}"/>
                </a:ext>
              </a:extLst>
            </p:cNvPr>
            <p:cNvCxnSpPr>
              <a:cxnSpLocks/>
            </p:cNvCxnSpPr>
            <p:nvPr/>
          </p:nvCxnSpPr>
          <p:spPr>
            <a:xfrm>
              <a:off x="1288763" y="5140851"/>
              <a:ext cx="252759" cy="0"/>
            </a:xfrm>
            <a:prstGeom prst="straightConnector1">
              <a:avLst/>
            </a:prstGeom>
            <a:noFill/>
            <a:ln w="9525" cap="flat" cmpd="sng" algn="ctr">
              <a:solidFill>
                <a:srgbClr val="000000"/>
              </a:solidFill>
              <a:prstDash val="solid"/>
              <a:tailEnd type="triangle"/>
            </a:ln>
            <a:effectLst/>
          </p:spPr>
        </p:cxn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8E7CA780-C614-8449-A167-C93F9181111B}"/>
                    </a:ext>
                  </a:extLst>
                </p:cNvPr>
                <p:cNvSpPr/>
                <p:nvPr/>
              </p:nvSpPr>
              <p:spPr>
                <a:xfrm>
                  <a:off x="294439" y="4311899"/>
                  <a:ext cx="994323" cy="291549"/>
                </a:xfrm>
                <a:prstGeom prst="roundRect">
                  <a:avLst/>
                </a:prstGeom>
                <a:solidFill>
                  <a:srgbClr val="C9D5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2</a:t>
                  </a:r>
                  <a14:m>
                    <m:oMath xmlns:m="http://schemas.openxmlformats.org/officeDocument/2006/math">
                      <m:r>
                        <a:rPr kumimoji="0" lang="en-DE" sz="18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US" sz="1800" b="0" i="1" u="none" strike="noStrike" kern="0" cap="none" spc="0" normalizeH="0" noProof="0" dirty="0">
                      <a:ln>
                        <a:noFill/>
                      </a:ln>
                      <a:solidFill>
                        <a:srgbClr val="000000"/>
                      </a:solidFill>
                      <a:effectLst/>
                      <a:uLnTx/>
                      <a:uFillTx/>
                      <a:latin typeface="Century Schoolbook" panose="02040604050505020304"/>
                      <a:ea typeface="+mn-ea"/>
                      <a:cs typeface="+mn-cs"/>
                    </a:rPr>
                    <a:t>AD</a:t>
                  </a:r>
                  <a:endParaRPr kumimoji="0" lang="en-DE" sz="1800" b="0" i="1" u="none" strike="noStrike" kern="0" cap="none" spc="0" normalizeH="0" noProof="0" dirty="0">
                    <a:ln>
                      <a:noFill/>
                    </a:ln>
                    <a:solidFill>
                      <a:srgbClr val="000000"/>
                    </a:solidFill>
                    <a:effectLst/>
                    <a:uLnTx/>
                    <a:uFillTx/>
                    <a:latin typeface="Century Schoolbook" panose="02040604050505020304"/>
                    <a:ea typeface="+mn-ea"/>
                    <a:cs typeface="+mn-cs"/>
                  </a:endParaRPr>
                </a:p>
              </p:txBody>
            </p:sp>
          </mc:Choice>
          <mc:Fallback xmlns="">
            <p:sp>
              <p:nvSpPr>
                <p:cNvPr id="14" name="Rounded Rectangle 13">
                  <a:extLst>
                    <a:ext uri="{FF2B5EF4-FFF2-40B4-BE49-F238E27FC236}">
                      <a16:creationId xmlns:a16="http://schemas.microsoft.com/office/drawing/2014/main" id="{8E7CA780-C614-8449-A167-C93F9181111B}"/>
                    </a:ext>
                  </a:extLst>
                </p:cNvPr>
                <p:cNvSpPr>
                  <a:spLocks noRot="1" noChangeAspect="1" noMove="1" noResize="1" noEditPoints="1" noAdjustHandles="1" noChangeArrowheads="1" noChangeShapeType="1" noTextEdit="1"/>
                </p:cNvSpPr>
                <p:nvPr/>
              </p:nvSpPr>
              <p:spPr>
                <a:xfrm>
                  <a:off x="294439" y="4311899"/>
                  <a:ext cx="994323" cy="291549"/>
                </a:xfrm>
                <a:prstGeom prst="roundRect">
                  <a:avLst/>
                </a:prstGeom>
                <a:blipFill>
                  <a:blip r:embed="rId12"/>
                  <a:stretch>
                    <a:fillRect t="-16000" r="-1250" b="-44000"/>
                  </a:stretch>
                </a:blipFill>
                <a:ln w="13970" cap="flat" cmpd="sng" algn="ctr">
                  <a:solidFill>
                    <a:srgbClr val="6F6F74">
                      <a:shade val="50000"/>
                    </a:srgbClr>
                  </a:solidFill>
                  <a:prstDash val="solid"/>
                </a:ln>
                <a:effectLst/>
              </p:spPr>
              <p:txBody>
                <a:bodyPr/>
                <a:lstStyle/>
                <a:p>
                  <a:r>
                    <a:rPr lang="en-AE">
                      <a:noFill/>
                    </a:rPr>
                    <a:t> </a:t>
                  </a:r>
                </a:p>
              </p:txBody>
            </p:sp>
          </mc:Fallback>
        </mc:AlternateContent>
        <p:cxnSp>
          <p:nvCxnSpPr>
            <p:cNvPr id="15" name="Straight Arrow Connector 14">
              <a:extLst>
                <a:ext uri="{FF2B5EF4-FFF2-40B4-BE49-F238E27FC236}">
                  <a16:creationId xmlns:a16="http://schemas.microsoft.com/office/drawing/2014/main" id="{DAD7EFAF-CD80-68EB-D6C6-6438F176976C}"/>
                </a:ext>
              </a:extLst>
            </p:cNvPr>
            <p:cNvCxnSpPr>
              <a:cxnSpLocks/>
            </p:cNvCxnSpPr>
            <p:nvPr/>
          </p:nvCxnSpPr>
          <p:spPr>
            <a:xfrm>
              <a:off x="1288763" y="4457674"/>
              <a:ext cx="252759" cy="0"/>
            </a:xfrm>
            <a:prstGeom prst="straightConnector1">
              <a:avLst/>
            </a:prstGeom>
            <a:noFill/>
            <a:ln w="9525" cap="flat" cmpd="sng" algn="ctr">
              <a:solidFill>
                <a:srgbClr val="000000"/>
              </a:solidFill>
              <a:prstDash val="solid"/>
              <a:tailEnd type="triangle"/>
            </a:ln>
            <a:effectLst/>
          </p:spPr>
        </p:cxnSp>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2628D540-4A8C-D0F7-FCD8-233F03AABD4F}"/>
                    </a:ext>
                  </a:extLst>
                </p:cNvPr>
                <p:cNvSpPr/>
                <p:nvPr/>
              </p:nvSpPr>
              <p:spPr>
                <a:xfrm>
                  <a:off x="294439" y="3648944"/>
                  <a:ext cx="994323" cy="291549"/>
                </a:xfrm>
                <a:prstGeom prst="roundRect">
                  <a:avLst/>
                </a:prstGeom>
                <a:solidFill>
                  <a:srgbClr val="C9D5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3</a:t>
                  </a:r>
                  <a14:m>
                    <m:oMath xmlns:m="http://schemas.openxmlformats.org/officeDocument/2006/math">
                      <m:r>
                        <a:rPr kumimoji="0" lang="en-DE" sz="18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rPr>
                        <m:t>∥</m:t>
                      </m:r>
                    </m:oMath>
                  </a14:m>
                  <a:r>
                    <a:rPr kumimoji="0" lang="en-US" sz="1800" b="0" i="1" u="none" strike="noStrike" kern="0" cap="none" spc="0" normalizeH="0" noProof="0" dirty="0">
                      <a:ln>
                        <a:noFill/>
                      </a:ln>
                      <a:solidFill>
                        <a:srgbClr val="000000"/>
                      </a:solidFill>
                      <a:effectLst/>
                      <a:uLnTx/>
                      <a:uFillTx/>
                      <a:latin typeface="Century Schoolbook" panose="02040604050505020304"/>
                      <a:ea typeface="+mn-ea"/>
                      <a:cs typeface="+mn-cs"/>
                    </a:rPr>
                    <a:t>AD</a:t>
                  </a:r>
                  <a:endParaRPr kumimoji="0" lang="en-DE" sz="1800" b="0" i="1" u="none" strike="noStrike" kern="0" cap="none" spc="0" normalizeH="0" noProof="0" dirty="0">
                    <a:ln>
                      <a:noFill/>
                    </a:ln>
                    <a:solidFill>
                      <a:srgbClr val="000000"/>
                    </a:solidFill>
                    <a:effectLst/>
                    <a:uLnTx/>
                    <a:uFillTx/>
                    <a:latin typeface="Century Schoolbook" panose="02040604050505020304"/>
                    <a:ea typeface="+mn-ea"/>
                    <a:cs typeface="+mn-cs"/>
                  </a:endParaRPr>
                </a:p>
              </p:txBody>
            </p:sp>
          </mc:Choice>
          <mc:Fallback xmlns="">
            <p:sp>
              <p:nvSpPr>
                <p:cNvPr id="16" name="Rounded Rectangle 15">
                  <a:extLst>
                    <a:ext uri="{FF2B5EF4-FFF2-40B4-BE49-F238E27FC236}">
                      <a16:creationId xmlns:a16="http://schemas.microsoft.com/office/drawing/2014/main" id="{2628D540-4A8C-D0F7-FCD8-233F03AABD4F}"/>
                    </a:ext>
                  </a:extLst>
                </p:cNvPr>
                <p:cNvSpPr>
                  <a:spLocks noRot="1" noChangeAspect="1" noMove="1" noResize="1" noEditPoints="1" noAdjustHandles="1" noChangeArrowheads="1" noChangeShapeType="1" noTextEdit="1"/>
                </p:cNvSpPr>
                <p:nvPr/>
              </p:nvSpPr>
              <p:spPr>
                <a:xfrm>
                  <a:off x="294439" y="3648944"/>
                  <a:ext cx="994323" cy="291549"/>
                </a:xfrm>
                <a:prstGeom prst="roundRect">
                  <a:avLst/>
                </a:prstGeom>
                <a:blipFill>
                  <a:blip r:embed="rId13"/>
                  <a:stretch>
                    <a:fillRect t="-20833" r="-1250" b="-45833"/>
                  </a:stretch>
                </a:blipFill>
                <a:ln w="13970" cap="flat" cmpd="sng" algn="ctr">
                  <a:solidFill>
                    <a:srgbClr val="6F6F74">
                      <a:shade val="50000"/>
                    </a:srgbClr>
                  </a:solidFill>
                  <a:prstDash val="solid"/>
                </a:ln>
                <a:effectLst/>
              </p:spPr>
              <p:txBody>
                <a:bodyPr/>
                <a:lstStyle/>
                <a:p>
                  <a:r>
                    <a:rPr lang="en-AE">
                      <a:noFill/>
                    </a:rPr>
                    <a:t> </a:t>
                  </a:r>
                </a:p>
              </p:txBody>
            </p:sp>
          </mc:Fallback>
        </mc:AlternateContent>
        <p:cxnSp>
          <p:nvCxnSpPr>
            <p:cNvPr id="17" name="Straight Arrow Connector 16">
              <a:extLst>
                <a:ext uri="{FF2B5EF4-FFF2-40B4-BE49-F238E27FC236}">
                  <a16:creationId xmlns:a16="http://schemas.microsoft.com/office/drawing/2014/main" id="{F5F3BB6E-5FC9-26B9-5DD0-9C962C4FCC29}"/>
                </a:ext>
              </a:extLst>
            </p:cNvPr>
            <p:cNvCxnSpPr>
              <a:cxnSpLocks/>
            </p:cNvCxnSpPr>
            <p:nvPr/>
          </p:nvCxnSpPr>
          <p:spPr>
            <a:xfrm>
              <a:off x="1288763" y="3794719"/>
              <a:ext cx="252759" cy="0"/>
            </a:xfrm>
            <a:prstGeom prst="straightConnector1">
              <a:avLst/>
            </a:prstGeom>
            <a:noFill/>
            <a:ln w="9525" cap="flat" cmpd="sng" algn="ctr">
              <a:solidFill>
                <a:srgbClr val="000000"/>
              </a:solidFill>
              <a:prstDash val="solid"/>
              <a:tailEnd type="triangle"/>
            </a:ln>
            <a:effectLst/>
          </p:spPr>
        </p:cxnSp>
        <p:grpSp>
          <p:nvGrpSpPr>
            <p:cNvPr id="42" name="Group 41">
              <a:extLst>
                <a:ext uri="{FF2B5EF4-FFF2-40B4-BE49-F238E27FC236}">
                  <a16:creationId xmlns:a16="http://schemas.microsoft.com/office/drawing/2014/main" id="{33865AF4-D087-2EFC-F743-DA4163511920}"/>
                </a:ext>
              </a:extLst>
            </p:cNvPr>
            <p:cNvGrpSpPr/>
            <p:nvPr/>
          </p:nvGrpSpPr>
          <p:grpSpPr>
            <a:xfrm>
              <a:off x="4260161" y="3556930"/>
              <a:ext cx="487792" cy="463826"/>
              <a:chOff x="5575769" y="3291816"/>
              <a:chExt cx="614541" cy="618230"/>
            </a:xfrm>
          </p:grpSpPr>
          <p:sp>
            <p:nvSpPr>
              <p:cNvPr id="40" name="Curved Down Arrow 39">
                <a:extLst>
                  <a:ext uri="{FF2B5EF4-FFF2-40B4-BE49-F238E27FC236}">
                    <a16:creationId xmlns:a16="http://schemas.microsoft.com/office/drawing/2014/main" id="{0359EA5B-4043-C1BA-4C09-1F015C1783D4}"/>
                  </a:ext>
                </a:extLst>
              </p:cNvPr>
              <p:cNvSpPr/>
              <p:nvPr/>
            </p:nvSpPr>
            <p:spPr>
              <a:xfrm>
                <a:off x="5637995" y="3291816"/>
                <a:ext cx="552315" cy="272800"/>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chemeClr val="tx1"/>
                  </a:solidFill>
                </a:endParaRPr>
              </a:p>
            </p:txBody>
          </p:sp>
          <p:sp>
            <p:nvSpPr>
              <p:cNvPr id="41" name="Curved Down Arrow 40">
                <a:extLst>
                  <a:ext uri="{FF2B5EF4-FFF2-40B4-BE49-F238E27FC236}">
                    <a16:creationId xmlns:a16="http://schemas.microsoft.com/office/drawing/2014/main" id="{31EF7899-8EA7-3DA0-0956-C2C70153E228}"/>
                  </a:ext>
                </a:extLst>
              </p:cNvPr>
              <p:cNvSpPr/>
              <p:nvPr/>
            </p:nvSpPr>
            <p:spPr>
              <a:xfrm rot="10800000">
                <a:off x="5575769" y="3637246"/>
                <a:ext cx="552315" cy="272800"/>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solidFill>
                    <a:schemeClr val="tx1"/>
                  </a:solidFill>
                </a:endParaRPr>
              </a:p>
            </p:txBody>
          </p:sp>
        </p:grpSp>
        <p:grpSp>
          <p:nvGrpSpPr>
            <p:cNvPr id="3" name="Group 2">
              <a:extLst>
                <a:ext uri="{FF2B5EF4-FFF2-40B4-BE49-F238E27FC236}">
                  <a16:creationId xmlns:a16="http://schemas.microsoft.com/office/drawing/2014/main" id="{B371663B-A511-D0EF-EB65-DBEDF1D32560}"/>
                </a:ext>
              </a:extLst>
            </p:cNvPr>
            <p:cNvGrpSpPr/>
            <p:nvPr/>
          </p:nvGrpSpPr>
          <p:grpSpPr>
            <a:xfrm>
              <a:off x="515795" y="2692780"/>
              <a:ext cx="3495004" cy="589297"/>
              <a:chOff x="4359946" y="2684721"/>
              <a:chExt cx="3495004" cy="589297"/>
            </a:xfrm>
          </p:grpSpPr>
          <p:grpSp>
            <p:nvGrpSpPr>
              <p:cNvPr id="234" name="Group 233">
                <a:extLst>
                  <a:ext uri="{FF2B5EF4-FFF2-40B4-BE49-F238E27FC236}">
                    <a16:creationId xmlns:a16="http://schemas.microsoft.com/office/drawing/2014/main" id="{F33F62C4-04AE-0F4A-8BD5-81BCF79E4144}"/>
                  </a:ext>
                </a:extLst>
              </p:cNvPr>
              <p:cNvGrpSpPr/>
              <p:nvPr/>
            </p:nvGrpSpPr>
            <p:grpSpPr>
              <a:xfrm>
                <a:off x="4359946" y="2684721"/>
                <a:ext cx="1115688" cy="589297"/>
                <a:chOff x="4300406" y="4956270"/>
                <a:chExt cx="1115688" cy="589297"/>
              </a:xfrm>
            </p:grpSpPr>
            <p:sp>
              <p:nvSpPr>
                <p:cNvPr id="235" name="Rounded Rectangle 234">
                  <a:extLst>
                    <a:ext uri="{FF2B5EF4-FFF2-40B4-BE49-F238E27FC236}">
                      <a16:creationId xmlns:a16="http://schemas.microsoft.com/office/drawing/2014/main" id="{B1218810-8C30-1241-8179-B617FDC53B8F}"/>
                    </a:ext>
                  </a:extLst>
                </p:cNvPr>
                <p:cNvSpPr/>
                <p:nvPr/>
              </p:nvSpPr>
              <p:spPr>
                <a:xfrm>
                  <a:off x="4300406" y="5254018"/>
                  <a:ext cx="741200" cy="291549"/>
                </a:xfrm>
                <a:prstGeom prst="roundRect">
                  <a:avLst/>
                </a:prstGeom>
                <a:solidFill>
                  <a:srgbClr val="92D050"/>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a:ln>
                        <a:noFill/>
                      </a:ln>
                      <a:solidFill>
                        <a:srgbClr val="000000"/>
                      </a:solidFill>
                      <a:effectLst/>
                      <a:uLnTx/>
                      <a:uFillTx/>
                      <a:latin typeface="Century Schoolbook" panose="02040604050505020304"/>
                      <a:ea typeface="+mn-ea"/>
                      <a:cs typeface="+mn-cs"/>
                    </a:rPr>
                    <a:t>N</a:t>
                  </a:r>
                  <a:r>
                    <a:rPr lang="en-US" i="1" kern="0" baseline="-25000" dirty="0">
                      <a:solidFill>
                        <a:srgbClr val="000000"/>
                      </a:solidFill>
                      <a:latin typeface="Century Schoolbook" panose="02040604050505020304"/>
                    </a:rPr>
                    <a:t>3</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236" name="TextBox 235">
                      <a:extLst>
                        <a:ext uri="{FF2B5EF4-FFF2-40B4-BE49-F238E27FC236}">
                          <a16:creationId xmlns:a16="http://schemas.microsoft.com/office/drawing/2014/main" id="{D3C08FEE-0F3C-E442-8EDB-D9A70B4A759E}"/>
                        </a:ext>
                      </a:extLst>
                    </p:cNvPr>
                    <p:cNvSpPr txBox="1"/>
                    <p:nvPr/>
                  </p:nvSpPr>
                  <p:spPr>
                    <a:xfrm>
                      <a:off x="4994184" y="4956270"/>
                      <a:ext cx="421910" cy="55245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kumimoji="0" lang="en-DE" sz="1800" b="0"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
                          </m:oMath>
                        </m:oMathPara>
                      </a14:m>
                      <a:endParaRPr kumimoji="0" lang="en-DE" sz="1800" b="0" i="0" u="none" strike="noStrike" kern="0" cap="none" spc="0" normalizeH="0" baseline="0" noProof="0" dirty="0">
                        <a:ln>
                          <a:noFill/>
                        </a:ln>
                        <a:solidFill>
                          <a:srgbClr val="000000"/>
                        </a:solidFill>
                        <a:effectLst/>
                        <a:uLnTx/>
                        <a:uFillTx/>
                        <a:latin typeface="Century Schoolbook" panose="02040604050505020304"/>
                      </a:endParaRPr>
                    </a:p>
                  </p:txBody>
                </p:sp>
              </mc:Choice>
              <mc:Fallback xmlns="">
                <p:sp>
                  <p:nvSpPr>
                    <p:cNvPr id="236" name="TextBox 235">
                      <a:extLst>
                        <a:ext uri="{FF2B5EF4-FFF2-40B4-BE49-F238E27FC236}">
                          <a16:creationId xmlns:a16="http://schemas.microsoft.com/office/drawing/2014/main" id="{D3C08FEE-0F3C-E442-8EDB-D9A70B4A759E}"/>
                        </a:ext>
                      </a:extLst>
                    </p:cNvPr>
                    <p:cNvSpPr txBox="1">
                      <a:spLocks noRot="1" noChangeAspect="1" noMove="1" noResize="1" noEditPoints="1" noAdjustHandles="1" noChangeArrowheads="1" noChangeShapeType="1" noTextEdit="1"/>
                    </p:cNvSpPr>
                    <p:nvPr/>
                  </p:nvSpPr>
                  <p:spPr>
                    <a:xfrm>
                      <a:off x="4994184" y="4956270"/>
                      <a:ext cx="421910" cy="552459"/>
                    </a:xfrm>
                    <a:prstGeom prst="rect">
                      <a:avLst/>
                    </a:prstGeom>
                    <a:blipFill>
                      <a:blip r:embed="rId14"/>
                      <a:stretch>
                        <a:fillRect/>
                      </a:stretch>
                    </a:blipFill>
                  </p:spPr>
                  <p:txBody>
                    <a:bodyPr/>
                    <a:lstStyle/>
                    <a:p>
                      <a:r>
                        <a:rPr lang="en-AE">
                          <a:noFill/>
                        </a:rPr>
                        <a:t> </a:t>
                      </a:r>
                    </a:p>
                  </p:txBody>
                </p:sp>
              </mc:Fallback>
            </mc:AlternateContent>
          </p:grpSp>
          <p:sp>
            <p:nvSpPr>
              <p:cNvPr id="241" name="Rounded Rectangle 240">
                <a:extLst>
                  <a:ext uri="{FF2B5EF4-FFF2-40B4-BE49-F238E27FC236}">
                    <a16:creationId xmlns:a16="http://schemas.microsoft.com/office/drawing/2014/main" id="{122BA2E4-5E91-B547-A190-E0C6F5A6E014}"/>
                  </a:ext>
                </a:extLst>
              </p:cNvPr>
              <p:cNvSpPr/>
              <p:nvPr/>
            </p:nvSpPr>
            <p:spPr>
              <a:xfrm>
                <a:off x="6303648" y="2980209"/>
                <a:ext cx="1551302" cy="291549"/>
              </a:xfrm>
              <a:prstGeom prst="roundRect">
                <a:avLst/>
              </a:prstGeom>
              <a:solidFill>
                <a:srgbClr val="F4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a:ln>
                      <a:noFill/>
                    </a:ln>
                    <a:solidFill>
                      <a:srgbClr val="000000"/>
                    </a:solidFill>
                    <a:effectLst/>
                    <a:uLnTx/>
                    <a:uFillTx/>
                    <a:latin typeface="Century Schoolbook" panose="02040604050505020304"/>
                    <a:ea typeface="+mn-ea"/>
                    <a:cs typeface="+mn-cs"/>
                  </a:rPr>
                  <a:t>  </a:t>
                </a:r>
                <a:r>
                  <a:rPr kumimoji="0" lang="en-US"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US"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4</a:t>
                </a:r>
                <a:r>
                  <a:rPr kumimoji="0" lang="en-US" sz="1800" b="0" i="1" u="none" strike="noStrike" kern="0" cap="none" spc="0" normalizeH="0" noProof="0" dirty="0">
                    <a:ln>
                      <a:noFill/>
                    </a:ln>
                    <a:solidFill>
                      <a:srgbClr val="000000"/>
                    </a:solidFill>
                    <a:effectLst/>
                    <a:uLnTx/>
                    <a:uFillTx/>
                    <a:latin typeface="Century Schoolbook" panose="02040604050505020304"/>
                    <a:ea typeface="+mn-ea"/>
                    <a:cs typeface="+mn-cs"/>
                  </a:rPr>
                  <a:t>=M</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grpSp>
        <p:sp>
          <p:nvSpPr>
            <p:cNvPr id="9" name="Rounded Rectangle 8">
              <a:extLst>
                <a:ext uri="{FF2B5EF4-FFF2-40B4-BE49-F238E27FC236}">
                  <a16:creationId xmlns:a16="http://schemas.microsoft.com/office/drawing/2014/main" id="{AE0E5EE3-8B85-BC8B-0726-C5C25BA39715}"/>
                </a:ext>
              </a:extLst>
            </p:cNvPr>
            <p:cNvSpPr/>
            <p:nvPr/>
          </p:nvSpPr>
          <p:spPr>
            <a:xfrm>
              <a:off x="1628709" y="2988267"/>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i="1" kern="0" dirty="0">
                  <a:solidFill>
                    <a:srgbClr val="000000"/>
                  </a:solidFill>
                  <a:latin typeface="Century Schoolbook" panose="02040604050505020304"/>
                </a:rPr>
                <a:t>T</a:t>
              </a:r>
              <a:r>
                <a:rPr lang="en-US" i="1" kern="0" baseline="-25000" dirty="0">
                  <a:solidFill>
                    <a:srgbClr val="000000"/>
                  </a:solidFill>
                  <a:latin typeface="Century Schoolbook" panose="02040604050505020304"/>
                </a:rPr>
                <a:t>4</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grpSp>
    </p:spTree>
    <p:extLst>
      <p:ext uri="{BB962C8B-B14F-4D97-AF65-F5344CB8AC3E}">
        <p14:creationId xmlns:p14="http://schemas.microsoft.com/office/powerpoint/2010/main" val="318976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P spid="2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CGO Performance</a:t>
            </a:r>
          </a:p>
        </p:txBody>
      </p:sp>
      <p:sp>
        <p:nvSpPr>
          <p:cNvPr id="2" name="Slide Number Placeholder 1">
            <a:extLst>
              <a:ext uri="{FF2B5EF4-FFF2-40B4-BE49-F238E27FC236}">
                <a16:creationId xmlns:a16="http://schemas.microsoft.com/office/drawing/2014/main" id="{873678A7-CC9F-594E-9710-56639E04D92F}"/>
              </a:ext>
            </a:extLst>
          </p:cNvPr>
          <p:cNvSpPr>
            <a:spLocks noGrp="1"/>
          </p:cNvSpPr>
          <p:nvPr>
            <p:ph type="sldNum" sz="quarter" idx="4"/>
          </p:nvPr>
        </p:nvSpPr>
        <p:spPr/>
        <p:txBody>
          <a:bodyPr/>
          <a:lstStyle/>
          <a:p>
            <a:fld id="{6A0E18EB-4A2D-7A41-8DA5-124442C28A6C}" type="slidenum">
              <a:rPr lang="en-AE" smtClean="0"/>
              <a:t>23</a:t>
            </a:fld>
            <a:endParaRPr lang="en-AE"/>
          </a:p>
        </p:txBody>
      </p:sp>
      <p:pic>
        <p:nvPicPr>
          <p:cNvPr id="6" name="Picture 5" descr="A graph of performance and performance&#10;&#10;Description automatically generated">
            <a:extLst>
              <a:ext uri="{FF2B5EF4-FFF2-40B4-BE49-F238E27FC236}">
                <a16:creationId xmlns:a16="http://schemas.microsoft.com/office/drawing/2014/main" id="{E30B93D3-8173-1317-6368-C08413B2B109}"/>
              </a:ext>
            </a:extLst>
          </p:cNvPr>
          <p:cNvPicPr>
            <a:picLocks noChangeAspect="1"/>
          </p:cNvPicPr>
          <p:nvPr/>
        </p:nvPicPr>
        <p:blipFill>
          <a:blip r:embed="rId3"/>
          <a:stretch>
            <a:fillRect/>
          </a:stretch>
        </p:blipFill>
        <p:spPr>
          <a:xfrm>
            <a:off x="5069564" y="0"/>
            <a:ext cx="5239342" cy="6858000"/>
          </a:xfrm>
          <a:prstGeom prst="rect">
            <a:avLst/>
          </a:prstGeom>
        </p:spPr>
      </p:pic>
      <p:sp>
        <p:nvSpPr>
          <p:cNvPr id="3" name="Text Placeholder 3">
            <a:extLst>
              <a:ext uri="{FF2B5EF4-FFF2-40B4-BE49-F238E27FC236}">
                <a16:creationId xmlns:a16="http://schemas.microsoft.com/office/drawing/2014/main" id="{F939045D-CB5C-779E-D77E-3F6C87E7B5BA}"/>
              </a:ext>
            </a:extLst>
          </p:cNvPr>
          <p:cNvSpPr txBox="1">
            <a:spLocks/>
          </p:cNvSpPr>
          <p:nvPr/>
        </p:nvSpPr>
        <p:spPr>
          <a:xfrm>
            <a:off x="515795" y="1607419"/>
            <a:ext cx="4691472" cy="4736284"/>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Lao MN" pitchFamily="2" charset="0"/>
                <a:cs typeface="Lao MN" pitchFamily="2" charset="0"/>
              </a:rPr>
              <a:t>In CGO the Updatable RPRP is instantiated with </a:t>
            </a:r>
            <a:r>
              <a:rPr lang="en-US" sz="2400" b="1" dirty="0">
                <a:solidFill>
                  <a:schemeClr val="tx1"/>
                </a:solidFill>
                <a:latin typeface="Lao MN" pitchFamily="2" charset="0"/>
                <a:cs typeface="Lao MN" pitchFamily="2" charset="0"/>
              </a:rPr>
              <a:t>GCM-UIV+ </a:t>
            </a:r>
            <a:r>
              <a:rPr lang="en-US" sz="2400" dirty="0">
                <a:solidFill>
                  <a:schemeClr val="tx1"/>
                </a:solidFill>
                <a:latin typeface="Lao MN" pitchFamily="2" charset="0"/>
                <a:cs typeface="Lao MN" pitchFamily="2" charset="0"/>
              </a:rPr>
              <a:t>using </a:t>
            </a:r>
            <a:r>
              <a:rPr lang="en-US" sz="2400" b="1" dirty="0">
                <a:solidFill>
                  <a:schemeClr val="tx1"/>
                </a:solidFill>
                <a:latin typeface="Lao MN" pitchFamily="2" charset="0"/>
                <a:cs typeface="Lao MN" pitchFamily="2" charset="0"/>
              </a:rPr>
              <a:t>AES-CTR</a:t>
            </a:r>
            <a:r>
              <a:rPr lang="en-US" sz="2400" dirty="0">
                <a:solidFill>
                  <a:schemeClr val="tx1"/>
                </a:solidFill>
                <a:latin typeface="Lao MN" pitchFamily="2" charset="0"/>
                <a:cs typeface="Lao MN" pitchFamily="2" charset="0"/>
              </a:rPr>
              <a:t> and </a:t>
            </a:r>
            <a:r>
              <a:rPr lang="en-US" sz="2400" b="1" dirty="0">
                <a:solidFill>
                  <a:schemeClr val="tx1"/>
                </a:solidFill>
                <a:latin typeface="Lao MN" pitchFamily="2" charset="0"/>
                <a:cs typeface="Lao MN" pitchFamily="2" charset="0"/>
              </a:rPr>
              <a:t>POLYVAL</a:t>
            </a:r>
            <a:r>
              <a:rPr lang="en-US" sz="2400" dirty="0">
                <a:solidFill>
                  <a:schemeClr val="tx1"/>
                </a:solidFill>
                <a:latin typeface="Lao MN" pitchFamily="2" charset="0"/>
                <a:cs typeface="Lao MN" pitchFamily="2" charset="0"/>
              </a:rPr>
              <a:t>.</a:t>
            </a:r>
          </a:p>
          <a:p>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CGO </a:t>
            </a:r>
            <a:r>
              <a:rPr lang="en-US" sz="2400" b="1" dirty="0">
                <a:solidFill>
                  <a:schemeClr val="tx1"/>
                </a:solidFill>
                <a:latin typeface="Lao MN" pitchFamily="2" charset="0"/>
                <a:cs typeface="Lao MN" pitchFamily="2" charset="0"/>
              </a:rPr>
              <a:t>outperforms</a:t>
            </a:r>
            <a:r>
              <a:rPr lang="en-US" sz="2400" dirty="0">
                <a:solidFill>
                  <a:schemeClr val="tx1"/>
                </a:solidFill>
                <a:latin typeface="Lao MN" pitchFamily="2" charset="0"/>
                <a:cs typeface="Lao MN" pitchFamily="2" charset="0"/>
              </a:rPr>
              <a:t> Classic Tor at the endpoints </a:t>
            </a:r>
            <a:r>
              <a:rPr lang="en-US" sz="2400" b="1" dirty="0">
                <a:solidFill>
                  <a:schemeClr val="tx1"/>
                </a:solidFill>
                <a:latin typeface="Lao MN" pitchFamily="2" charset="0"/>
                <a:cs typeface="Lao MN" pitchFamily="2" charset="0"/>
              </a:rPr>
              <a:t>OP</a:t>
            </a:r>
            <a:r>
              <a:rPr lang="en-US" sz="2400" dirty="0">
                <a:solidFill>
                  <a:schemeClr val="tx1"/>
                </a:solidFill>
                <a:latin typeface="Lao MN" pitchFamily="2" charset="0"/>
                <a:cs typeface="Lao MN" pitchFamily="2" charset="0"/>
              </a:rPr>
              <a:t> and </a:t>
            </a:r>
            <a:r>
              <a:rPr lang="en-US" sz="2400" b="1" dirty="0">
                <a:solidFill>
                  <a:schemeClr val="tx1"/>
                </a:solidFill>
                <a:latin typeface="Lao MN" pitchFamily="2" charset="0"/>
                <a:cs typeface="Lao MN" pitchFamily="2" charset="0"/>
              </a:rPr>
              <a:t>exit OR</a:t>
            </a:r>
            <a:r>
              <a:rPr lang="en-US" sz="2400" dirty="0">
                <a:solidFill>
                  <a:schemeClr val="tx1"/>
                </a:solidFill>
                <a:latin typeface="Lao MN" pitchFamily="2" charset="0"/>
                <a:cs typeface="Lao MN" pitchFamily="2" charset="0"/>
              </a:rPr>
              <a:t>.</a:t>
            </a:r>
          </a:p>
          <a:p>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Slightly </a:t>
            </a:r>
            <a:r>
              <a:rPr lang="en-US" sz="2400" b="1" dirty="0">
                <a:solidFill>
                  <a:schemeClr val="tx1"/>
                </a:solidFill>
                <a:latin typeface="Lao MN" pitchFamily="2" charset="0"/>
                <a:cs typeface="Lao MN" pitchFamily="2" charset="0"/>
              </a:rPr>
              <a:t>slower at middle ORs </a:t>
            </a:r>
            <a:r>
              <a:rPr lang="en-US" sz="2400" dirty="0">
                <a:solidFill>
                  <a:schemeClr val="tx1"/>
                </a:solidFill>
                <a:latin typeface="Lao MN" pitchFamily="2" charset="0"/>
                <a:cs typeface="Lao MN" pitchFamily="2" charset="0"/>
              </a:rPr>
              <a:t>as they consists of only </a:t>
            </a:r>
            <a:r>
              <a:rPr lang="en-US" sz="2400" b="1" dirty="0">
                <a:solidFill>
                  <a:schemeClr val="tx1"/>
                </a:solidFill>
                <a:latin typeface="Lao MN" pitchFamily="2" charset="0"/>
                <a:cs typeface="Lao MN" pitchFamily="2" charset="0"/>
              </a:rPr>
              <a:t>AES-CTR</a:t>
            </a:r>
            <a:r>
              <a:rPr lang="en-US" sz="2400" dirty="0">
                <a:solidFill>
                  <a:schemeClr val="tx1"/>
                </a:solidFill>
                <a:latin typeface="Lao MN" pitchFamily="2" charset="0"/>
                <a:cs typeface="Lao MN" pitchFamily="2" charset="0"/>
              </a:rPr>
              <a:t> in Classic Tor.</a:t>
            </a:r>
          </a:p>
        </p:txBody>
      </p:sp>
    </p:spTree>
    <p:extLst>
      <p:ext uri="{BB962C8B-B14F-4D97-AF65-F5344CB8AC3E}">
        <p14:creationId xmlns:p14="http://schemas.microsoft.com/office/powerpoint/2010/main" val="395555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C09CB0C-2801-CBB9-3690-B5ED328A15C3}"/>
              </a:ext>
            </a:extLst>
          </p:cNvPr>
          <p:cNvSpPr>
            <a:spLocks noGrp="1"/>
          </p:cNvSpPr>
          <p:nvPr>
            <p:ph type="ctrTitle"/>
          </p:nvPr>
        </p:nvSpPr>
        <p:spPr>
          <a:xfrm>
            <a:off x="523195" y="3135494"/>
            <a:ext cx="5572805" cy="444969"/>
          </a:xfrm>
        </p:spPr>
        <p:txBody>
          <a:bodyPr/>
          <a:lstStyle/>
          <a:p>
            <a:r>
              <a:rPr lang="en-US" sz="3200" b="0" dirty="0">
                <a:latin typeface="Lao MN" pitchFamily="2" charset="0"/>
                <a:cs typeface="Lao MN" pitchFamily="2" charset="0"/>
              </a:rPr>
              <a:t>Concluding Remarks</a:t>
            </a:r>
          </a:p>
        </p:txBody>
      </p:sp>
      <p:sp>
        <p:nvSpPr>
          <p:cNvPr id="2" name="Slide Number Placeholder 1">
            <a:extLst>
              <a:ext uri="{FF2B5EF4-FFF2-40B4-BE49-F238E27FC236}">
                <a16:creationId xmlns:a16="http://schemas.microsoft.com/office/drawing/2014/main" id="{0AF1EFCB-4A8D-6C4E-9704-61A811A98E76}"/>
              </a:ext>
            </a:extLst>
          </p:cNvPr>
          <p:cNvSpPr>
            <a:spLocks noGrp="1"/>
          </p:cNvSpPr>
          <p:nvPr>
            <p:ph type="sldNum" sz="quarter" idx="4"/>
          </p:nvPr>
        </p:nvSpPr>
        <p:spPr/>
        <p:txBody>
          <a:bodyPr/>
          <a:lstStyle/>
          <a:p>
            <a:fld id="{6A0E18EB-4A2D-7A41-8DA5-124442C28A6C}" type="slidenum">
              <a:rPr lang="en-AE" smtClean="0"/>
              <a:t>24</a:t>
            </a:fld>
            <a:endParaRPr lang="en-AE"/>
          </a:p>
        </p:txBody>
      </p:sp>
    </p:spTree>
    <p:extLst>
      <p:ext uri="{BB962C8B-B14F-4D97-AF65-F5344CB8AC3E}">
        <p14:creationId xmlns:p14="http://schemas.microsoft.com/office/powerpoint/2010/main" val="3696476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Summary</a:t>
            </a:r>
          </a:p>
        </p:txBody>
      </p:sp>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515795" y="1607419"/>
            <a:ext cx="11163600" cy="4736284"/>
          </a:xfrm>
        </p:spPr>
        <p:txBody>
          <a:bodyPr/>
          <a:lstStyle/>
          <a:p>
            <a:r>
              <a:rPr lang="en-US" sz="2400" dirty="0">
                <a:solidFill>
                  <a:schemeClr val="tx1"/>
                </a:solidFill>
                <a:latin typeface="Lao MN" pitchFamily="2" charset="0"/>
                <a:cs typeface="Lao MN" pitchFamily="2" charset="0"/>
              </a:rPr>
              <a:t>Rugged PRPs strike a new </a:t>
            </a:r>
            <a:r>
              <a:rPr lang="en-US" sz="2400" b="1" dirty="0">
                <a:solidFill>
                  <a:schemeClr val="tx1"/>
                </a:solidFill>
                <a:latin typeface="Lao MN" pitchFamily="2" charset="0"/>
                <a:cs typeface="Lao MN" pitchFamily="2" charset="0"/>
              </a:rPr>
              <a:t>tradeoff</a:t>
            </a:r>
            <a:r>
              <a:rPr lang="en-US" sz="2400" dirty="0">
                <a:solidFill>
                  <a:schemeClr val="tx1"/>
                </a:solidFill>
                <a:latin typeface="Lao MN" pitchFamily="2" charset="0"/>
                <a:cs typeface="Lao MN" pitchFamily="2" charset="0"/>
              </a:rPr>
              <a:t> between </a:t>
            </a:r>
            <a:r>
              <a:rPr lang="en-US" sz="2400" b="1" dirty="0">
                <a:solidFill>
                  <a:schemeClr val="tx1"/>
                </a:solidFill>
                <a:latin typeface="Lao MN" pitchFamily="2" charset="0"/>
                <a:cs typeface="Lao MN" pitchFamily="2" charset="0"/>
              </a:rPr>
              <a:t>security</a:t>
            </a:r>
            <a:r>
              <a:rPr lang="en-US" sz="2400" dirty="0">
                <a:solidFill>
                  <a:schemeClr val="tx1"/>
                </a:solidFill>
                <a:latin typeface="Lao MN" pitchFamily="2" charset="0"/>
                <a:cs typeface="Lao MN" pitchFamily="2" charset="0"/>
              </a:rPr>
              <a:t> and </a:t>
            </a:r>
            <a:r>
              <a:rPr lang="en-US" sz="2400" b="1" dirty="0">
                <a:solidFill>
                  <a:schemeClr val="tx1"/>
                </a:solidFill>
                <a:latin typeface="Lao MN" pitchFamily="2" charset="0"/>
                <a:cs typeface="Lao MN" pitchFamily="2" charset="0"/>
              </a:rPr>
              <a:t>performance</a:t>
            </a:r>
            <a:r>
              <a:rPr lang="en-US" sz="2400" dirty="0">
                <a:solidFill>
                  <a:schemeClr val="tx1"/>
                </a:solidFill>
                <a:latin typeface="Lao MN" pitchFamily="2" charset="0"/>
                <a:cs typeface="Lao MN" pitchFamily="2" charset="0"/>
              </a:rPr>
              <a:t>.</a:t>
            </a:r>
          </a:p>
          <a:p>
            <a:endParaRPr lang="en-US" sz="8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In particular, we have shown that the </a:t>
            </a:r>
            <a:r>
              <a:rPr lang="en-US" sz="2400" b="1" dirty="0">
                <a:solidFill>
                  <a:schemeClr val="tx1"/>
                </a:solidFill>
                <a:latin typeface="Lao MN" pitchFamily="2" charset="0"/>
                <a:cs typeface="Lao MN" pitchFamily="2" charset="0"/>
              </a:rPr>
              <a:t>Encode-then-Encipher</a:t>
            </a:r>
            <a:r>
              <a:rPr lang="en-US" sz="2400" dirty="0">
                <a:solidFill>
                  <a:schemeClr val="tx1"/>
                </a:solidFill>
                <a:latin typeface="Lao MN" pitchFamily="2" charset="0"/>
                <a:cs typeface="Lao MN" pitchFamily="2" charset="0"/>
              </a:rPr>
              <a:t> paradigm can be made to work with </a:t>
            </a:r>
            <a:r>
              <a:rPr lang="en-US" sz="2400" b="1" dirty="0">
                <a:solidFill>
                  <a:schemeClr val="tx1"/>
                </a:solidFill>
                <a:latin typeface="Lao MN" pitchFamily="2" charset="0"/>
                <a:cs typeface="Lao MN" pitchFamily="2" charset="0"/>
              </a:rPr>
              <a:t>weaker variable-length ciphers </a:t>
            </a:r>
            <a:r>
              <a:rPr lang="en-US" sz="2400" dirty="0">
                <a:solidFill>
                  <a:schemeClr val="tx1"/>
                </a:solidFill>
                <a:latin typeface="Lao MN" pitchFamily="2" charset="0"/>
                <a:cs typeface="Lao MN" pitchFamily="2" charset="0"/>
              </a:rPr>
              <a:t>than SPRPs.  </a:t>
            </a:r>
          </a:p>
          <a:p>
            <a:endParaRPr lang="en-US" sz="8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Each RPRP constructions automatically yields </a:t>
            </a:r>
            <a:r>
              <a:rPr lang="en-US" sz="2400" b="1" dirty="0">
                <a:solidFill>
                  <a:schemeClr val="tx1"/>
                </a:solidFill>
                <a:latin typeface="Lao MN" pitchFamily="2" charset="0"/>
                <a:cs typeface="Lao MN" pitchFamily="2" charset="0"/>
              </a:rPr>
              <a:t>4 AEAD </a:t>
            </a:r>
            <a:r>
              <a:rPr lang="en-US" sz="2400" dirty="0">
                <a:solidFill>
                  <a:schemeClr val="tx1"/>
                </a:solidFill>
                <a:latin typeface="Lao MN" pitchFamily="2" charset="0"/>
                <a:cs typeface="Lao MN" pitchFamily="2" charset="0"/>
              </a:rPr>
              <a:t>schemes: </a:t>
            </a:r>
            <a:r>
              <a:rPr lang="en-US" sz="2400" b="1" dirty="0">
                <a:solidFill>
                  <a:schemeClr val="tx1"/>
                </a:solidFill>
                <a:latin typeface="Lao MN" pitchFamily="2" charset="0"/>
                <a:cs typeface="Lao MN" pitchFamily="2" charset="0"/>
              </a:rPr>
              <a:t>MR-AEAD</a:t>
            </a:r>
            <a:r>
              <a:rPr lang="en-US" sz="2400" dirty="0">
                <a:solidFill>
                  <a:schemeClr val="tx1"/>
                </a:solidFill>
                <a:latin typeface="Lao MN" pitchFamily="2" charset="0"/>
                <a:cs typeface="Lao MN" pitchFamily="2" charset="0"/>
              </a:rPr>
              <a:t>, </a:t>
            </a:r>
            <a:r>
              <a:rPr lang="en-US" sz="2400" b="1" dirty="0">
                <a:solidFill>
                  <a:schemeClr val="tx1"/>
                </a:solidFill>
                <a:latin typeface="Lao MN" pitchFamily="2" charset="0"/>
                <a:cs typeface="Lao MN" pitchFamily="2" charset="0"/>
              </a:rPr>
              <a:t>RUPAE</a:t>
            </a:r>
            <a:r>
              <a:rPr lang="en-US" sz="2400" dirty="0">
                <a:solidFill>
                  <a:schemeClr val="tx1"/>
                </a:solidFill>
                <a:latin typeface="Lao MN" pitchFamily="2" charset="0"/>
                <a:cs typeface="Lao MN" pitchFamily="2" charset="0"/>
              </a:rPr>
              <a:t>, </a:t>
            </a:r>
            <a:r>
              <a:rPr lang="en-US" sz="2400" b="1" dirty="0">
                <a:solidFill>
                  <a:schemeClr val="tx1"/>
                </a:solidFill>
                <a:latin typeface="Lao MN" pitchFamily="2" charset="0"/>
                <a:cs typeface="Lao MN" pitchFamily="2" charset="0"/>
              </a:rPr>
              <a:t>Nonce-Hiding MRAE</a:t>
            </a:r>
            <a:r>
              <a:rPr lang="en-US" sz="2400" dirty="0">
                <a:solidFill>
                  <a:schemeClr val="tx1"/>
                </a:solidFill>
                <a:latin typeface="Lao MN" pitchFamily="2" charset="0"/>
                <a:cs typeface="Lao MN" pitchFamily="2" charset="0"/>
              </a:rPr>
              <a:t>, and </a:t>
            </a:r>
            <a:r>
              <a:rPr lang="en-US" sz="2400" b="1" dirty="0">
                <a:solidFill>
                  <a:schemeClr val="tx1"/>
                </a:solidFill>
                <a:latin typeface="Lao MN" pitchFamily="2" charset="0"/>
                <a:cs typeface="Lao MN" pitchFamily="2" charset="0"/>
              </a:rPr>
              <a:t>Nonce-Hiding RUPAE</a:t>
            </a:r>
            <a:r>
              <a:rPr lang="en-US" sz="2400" dirty="0">
                <a:solidFill>
                  <a:schemeClr val="tx1"/>
                </a:solidFill>
                <a:latin typeface="Lao MN" pitchFamily="2" charset="0"/>
                <a:cs typeface="Lao MN" pitchFamily="2" charset="0"/>
              </a:rPr>
              <a:t>.</a:t>
            </a:r>
          </a:p>
          <a:p>
            <a:endParaRPr lang="en-US" sz="8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Similarly, CGO can be instantiated from any </a:t>
            </a:r>
            <a:r>
              <a:rPr lang="en-US" sz="2400" b="1" dirty="0">
                <a:solidFill>
                  <a:schemeClr val="tx1"/>
                </a:solidFill>
                <a:latin typeface="Lao MN" pitchFamily="2" charset="0"/>
                <a:cs typeface="Lao MN" pitchFamily="2" charset="0"/>
              </a:rPr>
              <a:t>RPRP + PRF </a:t>
            </a:r>
            <a:r>
              <a:rPr lang="en-US" sz="2400" dirty="0">
                <a:solidFill>
                  <a:schemeClr val="tx1"/>
                </a:solidFill>
                <a:latin typeface="Lao MN" pitchFamily="2" charset="0"/>
                <a:cs typeface="Lao MN" pitchFamily="2" charset="0"/>
              </a:rPr>
              <a:t>(for key updates).</a:t>
            </a:r>
          </a:p>
          <a:p>
            <a:endParaRPr lang="en-US" sz="8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Another application is to build </a:t>
            </a:r>
            <a:r>
              <a:rPr lang="en-US" sz="2400" b="1" dirty="0">
                <a:solidFill>
                  <a:schemeClr val="tx1"/>
                </a:solidFill>
                <a:latin typeface="Lao MN" pitchFamily="2" charset="0"/>
                <a:cs typeface="Lao MN" pitchFamily="2" charset="0"/>
              </a:rPr>
              <a:t>Nonce-Set AEAD</a:t>
            </a:r>
            <a:r>
              <a:rPr lang="en-US" sz="2400" dirty="0">
                <a:solidFill>
                  <a:schemeClr val="tx1"/>
                </a:solidFill>
                <a:latin typeface="Lao MN" pitchFamily="2" charset="0"/>
                <a:cs typeface="Lao MN" pitchFamily="2" charset="0"/>
              </a:rPr>
              <a:t> for realizing </a:t>
            </a:r>
            <a:r>
              <a:rPr lang="en-US" sz="2400" b="1" dirty="0">
                <a:solidFill>
                  <a:schemeClr val="tx1"/>
                </a:solidFill>
                <a:latin typeface="Lao MN" pitchFamily="2" charset="0"/>
                <a:cs typeface="Lao MN" pitchFamily="2" charset="0"/>
              </a:rPr>
              <a:t>Order-Resilient Channels </a:t>
            </a:r>
            <a:r>
              <a:rPr lang="en-US" sz="2400" dirty="0">
                <a:solidFill>
                  <a:schemeClr val="tx1"/>
                </a:solidFill>
                <a:latin typeface="Lao MN" pitchFamily="2" charset="0"/>
                <a:cs typeface="Lao MN" pitchFamily="2" charset="0"/>
              </a:rPr>
              <a:t>like </a:t>
            </a:r>
            <a:r>
              <a:rPr lang="en-US" sz="2400" b="1" dirty="0">
                <a:solidFill>
                  <a:schemeClr val="tx1"/>
                </a:solidFill>
                <a:latin typeface="Lao MN" pitchFamily="2" charset="0"/>
                <a:cs typeface="Lao MN" pitchFamily="2" charset="0"/>
              </a:rPr>
              <a:t>QUIC/DTLS</a:t>
            </a:r>
            <a:r>
              <a:rPr lang="en-US" sz="2400" dirty="0">
                <a:solidFill>
                  <a:schemeClr val="tx1"/>
                </a:solidFill>
                <a:latin typeface="Lao MN" pitchFamily="2" charset="0"/>
                <a:cs typeface="Lao MN" pitchFamily="2" charset="0"/>
              </a:rPr>
              <a:t>.</a:t>
            </a:r>
          </a:p>
        </p:txBody>
      </p:sp>
      <p:sp>
        <p:nvSpPr>
          <p:cNvPr id="2" name="Slide Number Placeholder 1">
            <a:extLst>
              <a:ext uri="{FF2B5EF4-FFF2-40B4-BE49-F238E27FC236}">
                <a16:creationId xmlns:a16="http://schemas.microsoft.com/office/drawing/2014/main" id="{B02DD2DD-C0D6-C849-9511-7317EFD6361D}"/>
              </a:ext>
            </a:extLst>
          </p:cNvPr>
          <p:cNvSpPr>
            <a:spLocks noGrp="1"/>
          </p:cNvSpPr>
          <p:nvPr>
            <p:ph type="sldNum" sz="quarter" idx="4"/>
          </p:nvPr>
        </p:nvSpPr>
        <p:spPr/>
        <p:txBody>
          <a:bodyPr/>
          <a:lstStyle/>
          <a:p>
            <a:fld id="{6A0E18EB-4A2D-7A41-8DA5-124442C28A6C}" type="slidenum">
              <a:rPr lang="en-AE" smtClean="0"/>
              <a:t>25</a:t>
            </a:fld>
            <a:endParaRPr lang="en-AE"/>
          </a:p>
        </p:txBody>
      </p:sp>
    </p:spTree>
    <p:extLst>
      <p:ext uri="{BB962C8B-B14F-4D97-AF65-F5344CB8AC3E}">
        <p14:creationId xmlns:p14="http://schemas.microsoft.com/office/powerpoint/2010/main" val="402278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The UIV+ Updatable RPRP Construction</a:t>
            </a:r>
          </a:p>
        </p:txBody>
      </p:sp>
      <p:sp>
        <p:nvSpPr>
          <p:cNvPr id="2" name="Slide Number Placeholder 1">
            <a:extLst>
              <a:ext uri="{FF2B5EF4-FFF2-40B4-BE49-F238E27FC236}">
                <a16:creationId xmlns:a16="http://schemas.microsoft.com/office/drawing/2014/main" id="{873678A7-CC9F-594E-9710-56639E04D92F}"/>
              </a:ext>
            </a:extLst>
          </p:cNvPr>
          <p:cNvSpPr>
            <a:spLocks noGrp="1"/>
          </p:cNvSpPr>
          <p:nvPr>
            <p:ph type="sldNum" sz="quarter" idx="4"/>
          </p:nvPr>
        </p:nvSpPr>
        <p:spPr/>
        <p:txBody>
          <a:bodyPr/>
          <a:lstStyle/>
          <a:p>
            <a:fld id="{6A0E18EB-4A2D-7A41-8DA5-124442C28A6C}" type="slidenum">
              <a:rPr lang="en-AE" smtClean="0"/>
              <a:t>26</a:t>
            </a:fld>
            <a:endParaRPr lang="en-AE"/>
          </a:p>
        </p:txBody>
      </p:sp>
      <p:pic>
        <p:nvPicPr>
          <p:cNvPr id="4" name="Picture 3" descr="A diagram of a machine&#10;&#10;Description automatically generated">
            <a:extLst>
              <a:ext uri="{FF2B5EF4-FFF2-40B4-BE49-F238E27FC236}">
                <a16:creationId xmlns:a16="http://schemas.microsoft.com/office/drawing/2014/main" id="{CA9A92CB-7B10-DF70-430E-641580117924}"/>
              </a:ext>
            </a:extLst>
          </p:cNvPr>
          <p:cNvPicPr>
            <a:picLocks noChangeAspect="1"/>
          </p:cNvPicPr>
          <p:nvPr/>
        </p:nvPicPr>
        <p:blipFill>
          <a:blip r:embed="rId3"/>
          <a:stretch>
            <a:fillRect/>
          </a:stretch>
        </p:blipFill>
        <p:spPr>
          <a:xfrm>
            <a:off x="2037055" y="1283557"/>
            <a:ext cx="7772400" cy="4989118"/>
          </a:xfrm>
          <a:prstGeom prst="rect">
            <a:avLst/>
          </a:prstGeom>
        </p:spPr>
      </p:pic>
    </p:spTree>
    <p:extLst>
      <p:ext uri="{BB962C8B-B14F-4D97-AF65-F5344CB8AC3E}">
        <p14:creationId xmlns:p14="http://schemas.microsoft.com/office/powerpoint/2010/main" val="3488297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C09CB0C-2801-CBB9-3690-B5ED328A15C3}"/>
              </a:ext>
            </a:extLst>
          </p:cNvPr>
          <p:cNvSpPr>
            <a:spLocks noGrp="1"/>
          </p:cNvSpPr>
          <p:nvPr>
            <p:ph type="ctrTitle"/>
          </p:nvPr>
        </p:nvSpPr>
        <p:spPr>
          <a:xfrm>
            <a:off x="523195" y="3135494"/>
            <a:ext cx="5572805" cy="444969"/>
          </a:xfrm>
        </p:spPr>
        <p:txBody>
          <a:bodyPr/>
          <a:lstStyle/>
          <a:p>
            <a:r>
              <a:rPr lang="en-US" sz="3200" b="0" dirty="0">
                <a:latin typeface="Lao MN" pitchFamily="2" charset="0"/>
                <a:cs typeface="Lao MN" pitchFamily="2" charset="0"/>
              </a:rPr>
              <a:t>Nonce-Set AEAD</a:t>
            </a:r>
          </a:p>
        </p:txBody>
      </p:sp>
      <p:sp>
        <p:nvSpPr>
          <p:cNvPr id="2" name="Slide Number Placeholder 1">
            <a:extLst>
              <a:ext uri="{FF2B5EF4-FFF2-40B4-BE49-F238E27FC236}">
                <a16:creationId xmlns:a16="http://schemas.microsoft.com/office/drawing/2014/main" id="{AE235841-5991-E040-AC53-F37966F7CECF}"/>
              </a:ext>
            </a:extLst>
          </p:cNvPr>
          <p:cNvSpPr>
            <a:spLocks noGrp="1"/>
          </p:cNvSpPr>
          <p:nvPr>
            <p:ph type="sldNum" sz="quarter" idx="4"/>
          </p:nvPr>
        </p:nvSpPr>
        <p:spPr/>
        <p:txBody>
          <a:bodyPr/>
          <a:lstStyle/>
          <a:p>
            <a:fld id="{6A0E18EB-4A2D-7A41-8DA5-124442C28A6C}" type="slidenum">
              <a:rPr lang="en-AE" smtClean="0"/>
              <a:t>27</a:t>
            </a:fld>
            <a:endParaRPr lang="en-AE"/>
          </a:p>
        </p:txBody>
      </p:sp>
    </p:spTree>
    <p:extLst>
      <p:ext uri="{BB962C8B-B14F-4D97-AF65-F5344CB8AC3E}">
        <p14:creationId xmlns:p14="http://schemas.microsoft.com/office/powerpoint/2010/main" val="1312055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The </a:t>
            </a:r>
            <a:r>
              <a:rPr lang="en-US" sz="3200" b="0" dirty="0" err="1">
                <a:latin typeface="Lao MN" pitchFamily="2" charset="0"/>
                <a:ea typeface="Palatino" pitchFamily="2" charset="77"/>
                <a:cs typeface="Lao MN" pitchFamily="2" charset="0"/>
              </a:rPr>
              <a:t>AwN</a:t>
            </a:r>
            <a:r>
              <a:rPr lang="en-US" sz="3200" b="0" dirty="0">
                <a:latin typeface="Lao MN" pitchFamily="2" charset="0"/>
                <a:ea typeface="Palatino" pitchFamily="2" charset="77"/>
                <a:cs typeface="Lao MN" pitchFamily="2" charset="0"/>
              </a:rPr>
              <a:t> Transform</a:t>
            </a:r>
          </a:p>
        </p:txBody>
      </p:sp>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515795" y="3852235"/>
            <a:ext cx="11163600" cy="2491468"/>
          </a:xfrm>
        </p:spPr>
        <p:txBody>
          <a:bodyPr/>
          <a:lstStyle/>
          <a:p>
            <a:r>
              <a:rPr lang="en-US" sz="2400" dirty="0">
                <a:solidFill>
                  <a:schemeClr val="tx1"/>
                </a:solidFill>
                <a:latin typeface="Lao MN" pitchFamily="2" charset="0"/>
                <a:cs typeface="Lao MN" pitchFamily="2" charset="0"/>
              </a:rPr>
              <a:t>We can also use the </a:t>
            </a:r>
            <a:r>
              <a:rPr lang="en-US" sz="2400" b="1" dirty="0">
                <a:solidFill>
                  <a:schemeClr val="tx1"/>
                </a:solidFill>
                <a:latin typeface="Lao MN" pitchFamily="2" charset="0"/>
                <a:cs typeface="Lao MN" pitchFamily="2" charset="0"/>
              </a:rPr>
              <a:t>nonce to authenticate</a:t>
            </a:r>
            <a:r>
              <a:rPr lang="en-US" sz="2400" dirty="0">
                <a:solidFill>
                  <a:schemeClr val="tx1"/>
                </a:solidFill>
                <a:latin typeface="Lao MN" pitchFamily="2" charset="0"/>
                <a:cs typeface="Lao MN" pitchFamily="2" charset="0"/>
              </a:rPr>
              <a:t> in the </a:t>
            </a:r>
            <a:r>
              <a:rPr lang="en-US" sz="2400" b="1" dirty="0" err="1">
                <a:solidFill>
                  <a:schemeClr val="tx1"/>
                </a:solidFill>
                <a:latin typeface="Lao MN" pitchFamily="2" charset="0"/>
                <a:cs typeface="Lao MN" pitchFamily="2" charset="0"/>
              </a:rPr>
              <a:t>EtE</a:t>
            </a:r>
            <a:r>
              <a:rPr lang="en-US" sz="2400" dirty="0">
                <a:solidFill>
                  <a:schemeClr val="tx1"/>
                </a:solidFill>
                <a:latin typeface="Lao MN" pitchFamily="2" charset="0"/>
                <a:cs typeface="Lao MN" pitchFamily="2" charset="0"/>
              </a:rPr>
              <a:t> transform and obtain a nonce-hiding AEAD </a:t>
            </a:r>
            <a:r>
              <a:rPr lang="en-US" sz="2400" dirty="0">
                <a:solidFill>
                  <a:schemeClr val="tx1">
                    <a:lumMod val="50000"/>
                    <a:lumOff val="50000"/>
                  </a:schemeClr>
                </a:solidFill>
                <a:latin typeface="Lao MN" pitchFamily="2" charset="0"/>
                <a:cs typeface="Lao MN" pitchFamily="2" charset="0"/>
              </a:rPr>
              <a:t>(</a:t>
            </a:r>
            <a:r>
              <a:rPr lang="en-DE" sz="2400" kern="0">
                <a:solidFill>
                  <a:schemeClr val="tx1">
                    <a:lumMod val="50000"/>
                    <a:lumOff val="50000"/>
                  </a:schemeClr>
                </a:solidFill>
                <a:latin typeface="Century Schoolbook" panose="02040604050505020304"/>
              </a:rPr>
              <a:t>E</a:t>
            </a:r>
            <a:r>
              <a:rPr lang="en-DE" sz="2400" i="1" kern="0" baseline="-25000">
                <a:solidFill>
                  <a:schemeClr val="tx1">
                    <a:lumMod val="50000"/>
                    <a:lumOff val="50000"/>
                  </a:schemeClr>
                </a:solidFill>
                <a:latin typeface="Century Schoolbook" panose="02040604050505020304"/>
              </a:rPr>
              <a:t>K</a:t>
            </a:r>
            <a:r>
              <a:rPr lang="en-US" sz="2400" i="1" kern="0" dirty="0">
                <a:solidFill>
                  <a:schemeClr val="tx1">
                    <a:lumMod val="50000"/>
                    <a:lumOff val="50000"/>
                  </a:schemeClr>
                </a:solidFill>
                <a:latin typeface="Lao MN" pitchFamily="2" charset="0"/>
                <a:cs typeface="Lao MN" pitchFamily="2" charset="0"/>
              </a:rPr>
              <a:t> </a:t>
            </a:r>
            <a:r>
              <a:rPr lang="en-US" sz="2400" i="1" kern="0" dirty="0">
                <a:solidFill>
                  <a:schemeClr val="tx1">
                    <a:lumMod val="50000"/>
                    <a:lumOff val="50000"/>
                  </a:schemeClr>
                </a:solidFill>
                <a:latin typeface="Century Schoolbook" panose="02040604050505020304" pitchFamily="18" charset="0"/>
                <a:cs typeface="Lao MN" pitchFamily="2" charset="0"/>
              </a:rPr>
              <a:t>=</a:t>
            </a:r>
            <a:r>
              <a:rPr lang="en-US" sz="2400" i="1" kern="0" dirty="0">
                <a:solidFill>
                  <a:schemeClr val="tx1">
                    <a:lumMod val="50000"/>
                    <a:lumOff val="50000"/>
                  </a:schemeClr>
                </a:solidFill>
                <a:latin typeface="Lao MN" pitchFamily="2" charset="0"/>
                <a:cs typeface="Lao MN" pitchFamily="2" charset="0"/>
              </a:rPr>
              <a:t> </a:t>
            </a:r>
            <a:r>
              <a:rPr lang="en-US" sz="2400" kern="0" dirty="0">
                <a:solidFill>
                  <a:schemeClr val="tx1">
                    <a:lumMod val="50000"/>
                    <a:lumOff val="50000"/>
                  </a:schemeClr>
                </a:solidFill>
                <a:latin typeface="Lao MN" pitchFamily="2" charset="0"/>
                <a:cs typeface="Lao MN" pitchFamily="2" charset="0"/>
              </a:rPr>
              <a:t>UIV</a:t>
            </a:r>
            <a:r>
              <a:rPr lang="en-US" sz="2400" dirty="0">
                <a:solidFill>
                  <a:schemeClr val="tx1">
                    <a:lumMod val="50000"/>
                    <a:lumOff val="50000"/>
                  </a:schemeClr>
                </a:solidFill>
                <a:latin typeface="Lao MN" pitchFamily="2" charset="0"/>
                <a:cs typeface="Lao MN" pitchFamily="2" charset="0"/>
              </a:rPr>
              <a:t> ⥲ </a:t>
            </a:r>
            <a:r>
              <a:rPr lang="en-US" sz="2400" dirty="0" err="1">
                <a:solidFill>
                  <a:schemeClr val="tx1">
                    <a:lumMod val="50000"/>
                    <a:lumOff val="50000"/>
                  </a:schemeClr>
                </a:solidFill>
                <a:latin typeface="Lao MN" pitchFamily="2" charset="0"/>
                <a:cs typeface="Lao MN" pitchFamily="2" charset="0"/>
              </a:rPr>
              <a:t>MiniCTR</a:t>
            </a:r>
            <a:r>
              <a:rPr lang="en-US" sz="2400" dirty="0">
                <a:solidFill>
                  <a:schemeClr val="tx1">
                    <a:lumMod val="50000"/>
                    <a:lumOff val="50000"/>
                  </a:schemeClr>
                </a:solidFill>
                <a:latin typeface="Lao MN" pitchFamily="2" charset="0"/>
                <a:cs typeface="Lao MN" pitchFamily="2" charset="0"/>
              </a:rPr>
              <a:t> [Min15]).</a:t>
            </a:r>
          </a:p>
          <a:p>
            <a:endParaRPr lang="en-US" sz="8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We can generalize this further by </a:t>
            </a:r>
            <a:r>
              <a:rPr lang="en-US" sz="2400" b="1" dirty="0">
                <a:solidFill>
                  <a:schemeClr val="tx1"/>
                </a:solidFill>
                <a:latin typeface="Lao MN" pitchFamily="2" charset="0"/>
                <a:cs typeface="Lao MN" pitchFamily="2" charset="0"/>
              </a:rPr>
              <a:t>testing the nonce for set membership</a:t>
            </a:r>
            <a:r>
              <a:rPr lang="en-US" sz="2400" dirty="0">
                <a:solidFill>
                  <a:schemeClr val="tx1"/>
                </a:solidFill>
                <a:latin typeface="Lao MN" pitchFamily="2" charset="0"/>
                <a:cs typeface="Lao MN" pitchFamily="2" charset="0"/>
              </a:rPr>
              <a:t> instead of equality, yielding the </a:t>
            </a:r>
            <a:r>
              <a:rPr lang="en-US" sz="2400" b="1" dirty="0" err="1">
                <a:solidFill>
                  <a:schemeClr val="tx1"/>
                </a:solidFill>
                <a:latin typeface="Lao MN" pitchFamily="2" charset="0"/>
                <a:cs typeface="Lao MN" pitchFamily="2" charset="0"/>
              </a:rPr>
              <a:t>AwN</a:t>
            </a:r>
            <a:r>
              <a:rPr lang="en-US" sz="2400" dirty="0">
                <a:solidFill>
                  <a:schemeClr val="tx1"/>
                </a:solidFill>
                <a:latin typeface="Lao MN" pitchFamily="2" charset="0"/>
                <a:cs typeface="Lao MN" pitchFamily="2" charset="0"/>
              </a:rPr>
              <a:t> transform.</a:t>
            </a:r>
          </a:p>
          <a:p>
            <a:endParaRPr lang="en-US" sz="800" dirty="0">
              <a:solidFill>
                <a:schemeClr val="tx1"/>
              </a:solidFill>
              <a:latin typeface="Lao MN" pitchFamily="2" charset="0"/>
              <a:cs typeface="Lao MN" pitchFamily="2" charset="0"/>
            </a:endParaRPr>
          </a:p>
          <a:p>
            <a:r>
              <a:rPr lang="en-US" sz="2400" b="1" dirty="0" err="1">
                <a:solidFill>
                  <a:schemeClr val="tx1"/>
                </a:solidFill>
                <a:latin typeface="Lao MN" pitchFamily="2" charset="0"/>
                <a:cs typeface="Lao MN" pitchFamily="2" charset="0"/>
              </a:rPr>
              <a:t>AwN</a:t>
            </a:r>
            <a:r>
              <a:rPr lang="en-US" sz="2400" dirty="0">
                <a:solidFill>
                  <a:schemeClr val="tx1"/>
                </a:solidFill>
                <a:latin typeface="Lao MN" pitchFamily="2" charset="0"/>
                <a:cs typeface="Lao MN" pitchFamily="2" charset="0"/>
              </a:rPr>
              <a:t> transforms an RPRP into a </a:t>
            </a:r>
            <a:r>
              <a:rPr lang="en-US" sz="2400" b="1" dirty="0">
                <a:solidFill>
                  <a:schemeClr val="tx1"/>
                </a:solidFill>
                <a:latin typeface="Lao MN" pitchFamily="2" charset="0"/>
                <a:cs typeface="Lao MN" pitchFamily="2" charset="0"/>
              </a:rPr>
              <a:t>Nonce-Set AEAD</a:t>
            </a:r>
            <a:r>
              <a:rPr lang="en-US" sz="2400" dirty="0">
                <a:solidFill>
                  <a:schemeClr val="tx1"/>
                </a:solidFill>
                <a:latin typeface="Lao MN" pitchFamily="2" charset="0"/>
                <a:cs typeface="Lao MN" pitchFamily="2" charset="0"/>
              </a:rPr>
              <a:t> that is </a:t>
            </a:r>
            <a:r>
              <a:rPr lang="en-US" sz="2400" b="1" dirty="0">
                <a:solidFill>
                  <a:schemeClr val="tx1"/>
                </a:solidFill>
                <a:latin typeface="Lao MN" pitchFamily="2" charset="0"/>
                <a:cs typeface="Lao MN" pitchFamily="2" charset="0"/>
              </a:rPr>
              <a:t>Misuse-Resistant</a:t>
            </a:r>
            <a:r>
              <a:rPr lang="en-US" sz="2400" dirty="0">
                <a:solidFill>
                  <a:schemeClr val="tx1"/>
                </a:solidFill>
                <a:latin typeface="Lao MN" pitchFamily="2" charset="0"/>
                <a:cs typeface="Lao MN" pitchFamily="2" charset="0"/>
              </a:rPr>
              <a:t>.</a:t>
            </a:r>
          </a:p>
          <a:p>
            <a:endParaRPr lang="en-US" dirty="0"/>
          </a:p>
        </p:txBody>
      </p:sp>
      <p:sp>
        <p:nvSpPr>
          <p:cNvPr id="97" name="TextBox 96">
            <a:extLst>
              <a:ext uri="{FF2B5EF4-FFF2-40B4-BE49-F238E27FC236}">
                <a16:creationId xmlns:a16="http://schemas.microsoft.com/office/drawing/2014/main" id="{B683A96C-E755-A142-AD9F-1E9D65CF4120}"/>
              </a:ext>
            </a:extLst>
          </p:cNvPr>
          <p:cNvSpPr txBox="1"/>
          <p:nvPr/>
        </p:nvSpPr>
        <p:spPr>
          <a:xfrm>
            <a:off x="322878" y="3184764"/>
            <a:ext cx="2286512" cy="369332"/>
          </a:xfrm>
          <a:prstGeom prst="rect">
            <a:avLst/>
          </a:prstGeom>
          <a:noFill/>
          <a:ln w="28575">
            <a:noFill/>
          </a:ln>
        </p:spPr>
        <p:txBody>
          <a:bodyPr wrap="square" rtlCol="0">
            <a:spAutoFit/>
          </a:bodyPr>
          <a:lstStyle/>
          <a:p>
            <a:pPr defTabSz="457200"/>
            <a:r>
              <a:rPr lang="en-US" b="1" dirty="0" err="1">
                <a:solidFill>
                  <a:srgbClr val="000000"/>
                </a:solidFill>
                <a:latin typeface="Century Schoolbook" panose="02040604050505020304"/>
              </a:rPr>
              <a:t>AwN</a:t>
            </a:r>
            <a:r>
              <a:rPr lang="en-US" b="1" dirty="0">
                <a:solidFill>
                  <a:srgbClr val="000000"/>
                </a:solidFill>
                <a:latin typeface="Century Schoolbook" panose="02040604050505020304"/>
              </a:rPr>
              <a:t> transform</a:t>
            </a:r>
            <a:endParaRPr lang="en-DE" b="1" dirty="0">
              <a:solidFill>
                <a:srgbClr val="000000"/>
              </a:solidFill>
              <a:latin typeface="Century Schoolbook" panose="02040604050505020304"/>
            </a:endParaRPr>
          </a:p>
        </p:txBody>
      </p:sp>
      <p:grpSp>
        <p:nvGrpSpPr>
          <p:cNvPr id="98" name="Group 97">
            <a:extLst>
              <a:ext uri="{FF2B5EF4-FFF2-40B4-BE49-F238E27FC236}">
                <a16:creationId xmlns:a16="http://schemas.microsoft.com/office/drawing/2014/main" id="{B9F84970-8AA7-8C4A-AC4D-41B7D4DBA788}"/>
              </a:ext>
            </a:extLst>
          </p:cNvPr>
          <p:cNvGrpSpPr/>
          <p:nvPr/>
        </p:nvGrpSpPr>
        <p:grpSpPr>
          <a:xfrm>
            <a:off x="967495" y="1720296"/>
            <a:ext cx="4815712" cy="1577018"/>
            <a:chOff x="967495" y="1720296"/>
            <a:chExt cx="4815712" cy="1577018"/>
          </a:xfrm>
        </p:grpSpPr>
        <p:grpSp>
          <p:nvGrpSpPr>
            <p:cNvPr id="99" name="Group 98">
              <a:extLst>
                <a:ext uri="{FF2B5EF4-FFF2-40B4-BE49-F238E27FC236}">
                  <a16:creationId xmlns:a16="http://schemas.microsoft.com/office/drawing/2014/main" id="{BA836152-85EF-C74B-8EF0-BEE477762246}"/>
                </a:ext>
              </a:extLst>
            </p:cNvPr>
            <p:cNvGrpSpPr/>
            <p:nvPr/>
          </p:nvGrpSpPr>
          <p:grpSpPr>
            <a:xfrm>
              <a:off x="2238790" y="1720296"/>
              <a:ext cx="3544417" cy="1577018"/>
              <a:chOff x="2238790" y="1720296"/>
              <a:chExt cx="3544417" cy="1577018"/>
            </a:xfrm>
          </p:grpSpPr>
          <p:sp>
            <p:nvSpPr>
              <p:cNvPr id="101" name="Rounded Rectangle 100">
                <a:extLst>
                  <a:ext uri="{FF2B5EF4-FFF2-40B4-BE49-F238E27FC236}">
                    <a16:creationId xmlns:a16="http://schemas.microsoft.com/office/drawing/2014/main" id="{82DCF8C7-AD18-D846-ADB0-C3FF35B3CC5B}"/>
                  </a:ext>
                </a:extLst>
              </p:cNvPr>
              <p:cNvSpPr/>
              <p:nvPr/>
            </p:nvSpPr>
            <p:spPr>
              <a:xfrm>
                <a:off x="3349208" y="172029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02" name="Hexagon 101">
                <a:extLst>
                  <a:ext uri="{FF2B5EF4-FFF2-40B4-BE49-F238E27FC236}">
                    <a16:creationId xmlns:a16="http://schemas.microsoft.com/office/drawing/2014/main" id="{9C7F2780-1B31-144C-A4CE-D1EB682DC0DB}"/>
                  </a:ext>
                </a:extLst>
              </p:cNvPr>
              <p:cNvSpPr/>
              <p:nvPr/>
            </p:nvSpPr>
            <p:spPr>
              <a:xfrm>
                <a:off x="3225537" y="2276892"/>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E</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sp>
            <p:nvSpPr>
              <p:cNvPr id="103" name="Rounded Rectangle 102">
                <a:extLst>
                  <a:ext uri="{FF2B5EF4-FFF2-40B4-BE49-F238E27FC236}">
                    <a16:creationId xmlns:a16="http://schemas.microsoft.com/office/drawing/2014/main" id="{5E36C7D6-933F-C747-8CB5-B742269B11D2}"/>
                  </a:ext>
                </a:extLst>
              </p:cNvPr>
              <p:cNvSpPr/>
              <p:nvPr/>
            </p:nvSpPr>
            <p:spPr>
              <a:xfrm>
                <a:off x="4175981" y="172029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04" name="Rounded Rectangle 103">
                <a:extLst>
                  <a:ext uri="{FF2B5EF4-FFF2-40B4-BE49-F238E27FC236}">
                    <a16:creationId xmlns:a16="http://schemas.microsoft.com/office/drawing/2014/main" id="{AE34FE56-270F-1847-89A5-C3FF235B747B}"/>
                  </a:ext>
                </a:extLst>
              </p:cNvPr>
              <p:cNvSpPr/>
              <p:nvPr/>
            </p:nvSpPr>
            <p:spPr>
              <a:xfrm>
                <a:off x="3306508" y="172029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Century Schoolbook" panose="02040604050505020304"/>
                    <a:ea typeface="+mn-ea"/>
                    <a:cs typeface="+mn-cs"/>
                  </a:rPr>
                  <a:t>N</a:t>
                </a:r>
                <a:endParaRPr kumimoji="0" lang="en-DE" sz="1800" b="0" i="1" u="none" strike="noStrike" kern="0" cap="none" spc="0" normalizeH="0" baseline="30000" noProof="0" dirty="0">
                  <a:ln>
                    <a:noFill/>
                  </a:ln>
                  <a:solidFill>
                    <a:srgbClr val="000000"/>
                  </a:solidFill>
                  <a:effectLst/>
                  <a:uLnTx/>
                  <a:uFillTx/>
                  <a:latin typeface="Century Schoolbook" panose="02040604050505020304"/>
                  <a:ea typeface="+mn-ea"/>
                  <a:cs typeface="+mn-cs"/>
                </a:endParaRPr>
              </a:p>
            </p:txBody>
          </p:sp>
          <p:sp>
            <p:nvSpPr>
              <p:cNvPr id="105" name="Rounded Rectangle 104">
                <a:extLst>
                  <a:ext uri="{FF2B5EF4-FFF2-40B4-BE49-F238E27FC236}">
                    <a16:creationId xmlns:a16="http://schemas.microsoft.com/office/drawing/2014/main" id="{DF212EA8-2122-0A45-B262-46D72246BC7E}"/>
                  </a:ext>
                </a:extLst>
              </p:cNvPr>
              <p:cNvSpPr/>
              <p:nvPr/>
            </p:nvSpPr>
            <p:spPr>
              <a:xfrm>
                <a:off x="4175981" y="172029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M</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06" name="Straight Arrow Connector 105">
                <a:extLst>
                  <a:ext uri="{FF2B5EF4-FFF2-40B4-BE49-F238E27FC236}">
                    <a16:creationId xmlns:a16="http://schemas.microsoft.com/office/drawing/2014/main" id="{689A3B0B-1D46-B046-8E15-0D173F37A594}"/>
                  </a:ext>
                </a:extLst>
              </p:cNvPr>
              <p:cNvCxnSpPr>
                <a:stCxn id="104" idx="2"/>
              </p:cNvCxnSpPr>
              <p:nvPr/>
            </p:nvCxnSpPr>
            <p:spPr>
              <a:xfrm>
                <a:off x="3677108" y="2011845"/>
                <a:ext cx="0" cy="265047"/>
              </a:xfrm>
              <a:prstGeom prst="straightConnector1">
                <a:avLst/>
              </a:prstGeom>
              <a:noFill/>
              <a:ln w="9525" cap="flat" cmpd="sng" algn="ctr">
                <a:solidFill>
                  <a:srgbClr val="000000"/>
                </a:solidFill>
                <a:prstDash val="solid"/>
                <a:tailEnd type="triangle"/>
              </a:ln>
              <a:effectLst/>
            </p:spPr>
          </p:cxnSp>
          <p:cxnSp>
            <p:nvCxnSpPr>
              <p:cNvPr id="107" name="Straight Arrow Connector 106">
                <a:extLst>
                  <a:ext uri="{FF2B5EF4-FFF2-40B4-BE49-F238E27FC236}">
                    <a16:creationId xmlns:a16="http://schemas.microsoft.com/office/drawing/2014/main" id="{4BEC2FD9-641A-9848-A8A3-9F5294882A84}"/>
                  </a:ext>
                </a:extLst>
              </p:cNvPr>
              <p:cNvCxnSpPr/>
              <p:nvPr/>
            </p:nvCxnSpPr>
            <p:spPr>
              <a:xfrm>
                <a:off x="4928645" y="2011844"/>
                <a:ext cx="0" cy="265047"/>
              </a:xfrm>
              <a:prstGeom prst="straightConnector1">
                <a:avLst/>
              </a:prstGeom>
              <a:noFill/>
              <a:ln w="9525" cap="flat" cmpd="sng" algn="ctr">
                <a:solidFill>
                  <a:srgbClr val="000000"/>
                </a:solidFill>
                <a:prstDash val="solid"/>
                <a:tailEnd type="triangle"/>
              </a:ln>
              <a:effectLst/>
            </p:spPr>
          </p:cxnSp>
          <p:sp>
            <p:nvSpPr>
              <p:cNvPr id="108" name="Rounded Rectangle 107">
                <a:extLst>
                  <a:ext uri="{FF2B5EF4-FFF2-40B4-BE49-F238E27FC236}">
                    <a16:creationId xmlns:a16="http://schemas.microsoft.com/office/drawing/2014/main" id="{3D07ACFF-EFB7-DD44-B2C0-84BFF1D21657}"/>
                  </a:ext>
                </a:extLst>
              </p:cNvPr>
              <p:cNvSpPr/>
              <p:nvPr/>
            </p:nvSpPr>
            <p:spPr>
              <a:xfrm>
                <a:off x="3349208" y="3005765"/>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09" name="Rounded Rectangle 108">
                <a:extLst>
                  <a:ext uri="{FF2B5EF4-FFF2-40B4-BE49-F238E27FC236}">
                    <a16:creationId xmlns:a16="http://schemas.microsoft.com/office/drawing/2014/main" id="{52657443-8DFC-E849-B7C8-536D7F6677B9}"/>
                  </a:ext>
                </a:extLst>
              </p:cNvPr>
              <p:cNvSpPr/>
              <p:nvPr/>
            </p:nvSpPr>
            <p:spPr>
              <a:xfrm>
                <a:off x="4175981" y="3005765"/>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10" name="Rounded Rectangle 109">
                <a:extLst>
                  <a:ext uri="{FF2B5EF4-FFF2-40B4-BE49-F238E27FC236}">
                    <a16:creationId xmlns:a16="http://schemas.microsoft.com/office/drawing/2014/main" id="{D14067DC-7B0B-364A-A148-0925DCB8BF06}"/>
                  </a:ext>
                </a:extLst>
              </p:cNvPr>
              <p:cNvSpPr/>
              <p:nvPr/>
            </p:nvSpPr>
            <p:spPr>
              <a:xfrm>
                <a:off x="3306508" y="3005765"/>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1</a:t>
                </a:r>
              </a:p>
            </p:txBody>
          </p:sp>
          <p:sp>
            <p:nvSpPr>
              <p:cNvPr id="111" name="Rounded Rectangle 110">
                <a:extLst>
                  <a:ext uri="{FF2B5EF4-FFF2-40B4-BE49-F238E27FC236}">
                    <a16:creationId xmlns:a16="http://schemas.microsoft.com/office/drawing/2014/main" id="{04334BFE-F5B9-5B49-9AF3-4FE6B549B2A5}"/>
                  </a:ext>
                </a:extLst>
              </p:cNvPr>
              <p:cNvSpPr/>
              <p:nvPr/>
            </p:nvSpPr>
            <p:spPr>
              <a:xfrm>
                <a:off x="4175981" y="3005765"/>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2</a:t>
                </a:r>
              </a:p>
            </p:txBody>
          </p:sp>
          <p:cxnSp>
            <p:nvCxnSpPr>
              <p:cNvPr id="112" name="Straight Arrow Connector 111">
                <a:extLst>
                  <a:ext uri="{FF2B5EF4-FFF2-40B4-BE49-F238E27FC236}">
                    <a16:creationId xmlns:a16="http://schemas.microsoft.com/office/drawing/2014/main" id="{98EB13A7-5C55-D24D-AB7E-5B5036E0607C}"/>
                  </a:ext>
                </a:extLst>
              </p:cNvPr>
              <p:cNvCxnSpPr/>
              <p:nvPr/>
            </p:nvCxnSpPr>
            <p:spPr>
              <a:xfrm>
                <a:off x="4919716" y="2740718"/>
                <a:ext cx="0" cy="265047"/>
              </a:xfrm>
              <a:prstGeom prst="straightConnector1">
                <a:avLst/>
              </a:prstGeom>
              <a:noFill/>
              <a:ln w="9525" cap="flat" cmpd="sng" algn="ctr">
                <a:solidFill>
                  <a:srgbClr val="000000"/>
                </a:solidFill>
                <a:prstDash val="solid"/>
                <a:tailEnd type="triangle"/>
              </a:ln>
              <a:effectLst/>
            </p:spPr>
          </p:cxnSp>
          <p:cxnSp>
            <p:nvCxnSpPr>
              <p:cNvPr id="113" name="Straight Arrow Connector 112">
                <a:extLst>
                  <a:ext uri="{FF2B5EF4-FFF2-40B4-BE49-F238E27FC236}">
                    <a16:creationId xmlns:a16="http://schemas.microsoft.com/office/drawing/2014/main" id="{188887E8-5BBA-2D4B-8724-FF40F06BBAB8}"/>
                  </a:ext>
                </a:extLst>
              </p:cNvPr>
              <p:cNvCxnSpPr/>
              <p:nvPr/>
            </p:nvCxnSpPr>
            <p:spPr>
              <a:xfrm>
                <a:off x="3686652" y="2740718"/>
                <a:ext cx="0" cy="265047"/>
              </a:xfrm>
              <a:prstGeom prst="straightConnector1">
                <a:avLst/>
              </a:prstGeom>
              <a:noFill/>
              <a:ln w="9525" cap="flat" cmpd="sng" algn="ctr">
                <a:solidFill>
                  <a:srgbClr val="000000"/>
                </a:solidFill>
                <a:prstDash val="solid"/>
                <a:tailEnd type="triangle"/>
              </a:ln>
              <a:effectLst/>
            </p:spPr>
          </p:cxnSp>
          <p:sp>
            <p:nvSpPr>
              <p:cNvPr id="114" name="Rounded Rectangle 113">
                <a:extLst>
                  <a:ext uri="{FF2B5EF4-FFF2-40B4-BE49-F238E27FC236}">
                    <a16:creationId xmlns:a16="http://schemas.microsoft.com/office/drawing/2014/main" id="{550723C8-70AC-EC4E-AC21-C2C29ACDF56E}"/>
                  </a:ext>
                </a:extLst>
              </p:cNvPr>
              <p:cNvSpPr/>
              <p:nvPr/>
            </p:nvSpPr>
            <p:spPr>
              <a:xfrm>
                <a:off x="2238790" y="172029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a:ln>
                      <a:noFill/>
                    </a:ln>
                    <a:solidFill>
                      <a:srgbClr val="000000"/>
                    </a:solidFill>
                    <a:effectLst/>
                    <a:uLnTx/>
                    <a:uFillTx/>
                    <a:latin typeface="Century Schoolbook" panose="02040604050505020304"/>
                    <a:ea typeface="+mn-ea"/>
                    <a:cs typeface="+mn-cs"/>
                  </a:rPr>
                  <a:t>H</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15" name="Elbow Connector 114">
                <a:extLst>
                  <a:ext uri="{FF2B5EF4-FFF2-40B4-BE49-F238E27FC236}">
                    <a16:creationId xmlns:a16="http://schemas.microsoft.com/office/drawing/2014/main" id="{44DE8F3E-1BB6-354C-8189-3FB2583784B4}"/>
                  </a:ext>
                </a:extLst>
              </p:cNvPr>
              <p:cNvCxnSpPr>
                <a:stCxn id="114" idx="2"/>
                <a:endCxn id="102" idx="3"/>
              </p:cNvCxnSpPr>
              <p:nvPr/>
            </p:nvCxnSpPr>
            <p:spPr>
              <a:xfrm rot="16200000" flipH="1">
                <a:off x="2668983" y="1952251"/>
                <a:ext cx="496960" cy="616147"/>
              </a:xfrm>
              <a:prstGeom prst="bentConnector2">
                <a:avLst/>
              </a:prstGeom>
              <a:noFill/>
              <a:ln w="9525" cap="flat" cmpd="sng" algn="ctr">
                <a:solidFill>
                  <a:srgbClr val="000000"/>
                </a:solidFill>
                <a:prstDash val="solid"/>
                <a:tailEnd type="triangle"/>
              </a:ln>
              <a:effectLst/>
            </p:spPr>
          </p:cxnSp>
        </p:grpSp>
        <p:sp>
          <p:nvSpPr>
            <p:cNvPr id="100" name="TextBox 99">
              <a:extLst>
                <a:ext uri="{FF2B5EF4-FFF2-40B4-BE49-F238E27FC236}">
                  <a16:creationId xmlns:a16="http://schemas.microsoft.com/office/drawing/2014/main" id="{3CD3302C-D63D-C840-8DEB-BAB42EDAF557}"/>
                </a:ext>
              </a:extLst>
            </p:cNvPr>
            <p:cNvSpPr txBox="1"/>
            <p:nvPr/>
          </p:nvSpPr>
          <p:spPr>
            <a:xfrm>
              <a:off x="967495" y="2089391"/>
              <a:ext cx="1526380"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1" i="0" u="none" strike="noStrike" kern="0" cap="none" spc="0" normalizeH="0" baseline="0" noProof="0" dirty="0">
                  <a:ln>
                    <a:noFill/>
                  </a:ln>
                  <a:solidFill>
                    <a:srgbClr val="000000"/>
                  </a:solidFill>
                  <a:effectLst/>
                  <a:uLnTx/>
                  <a:uFillTx/>
                  <a:latin typeface="Century Schoolbook" panose="02040604050505020304"/>
                </a:rPr>
                <a:t>Enc</a:t>
              </a:r>
              <a:r>
                <a:rPr kumimoji="0" lang="en-DE" sz="1800" b="0" i="0" u="none" strike="noStrike" kern="0" cap="none" spc="0" normalizeH="0" baseline="0" noProof="0" dirty="0">
                  <a:ln>
                    <a:noFill/>
                  </a:ln>
                  <a:solidFill>
                    <a:srgbClr val="000000"/>
                  </a:solidFill>
                  <a:effectLst/>
                  <a:uLnTx/>
                  <a:uFillTx/>
                  <a:latin typeface="Century Schoolbook" panose="02040604050505020304"/>
                </a:rPr>
                <a:t>(</a:t>
              </a:r>
              <a:r>
                <a:rPr kumimoji="0" lang="en-DE" sz="1800" b="0" i="1" u="none" strike="noStrike" kern="0" cap="none" spc="0" normalizeH="0" baseline="0" noProof="0" dirty="0">
                  <a:ln>
                    <a:noFill/>
                  </a:ln>
                  <a:solidFill>
                    <a:srgbClr val="000000"/>
                  </a:solidFill>
                  <a:effectLst/>
                  <a:uLnTx/>
                  <a:uFillTx/>
                  <a:latin typeface="Century Schoolbook" panose="02040604050505020304"/>
                </a:rPr>
                <a:t>N,H,M</a:t>
              </a:r>
              <a:r>
                <a:rPr kumimoji="0" lang="en-DE" sz="1800" b="0" i="0" u="none" strike="noStrike" kern="0" cap="none" spc="0" normalizeH="0" baseline="0" noProof="0" dirty="0">
                  <a:ln>
                    <a:noFill/>
                  </a:ln>
                  <a:solidFill>
                    <a:srgbClr val="000000"/>
                  </a:solidFill>
                  <a:effectLst/>
                  <a:uLnTx/>
                  <a:uFillTx/>
                  <a:latin typeface="Century Schoolbook" panose="02040604050505020304"/>
                </a:rPr>
                <a:t>)</a:t>
              </a:r>
              <a:endParaRPr kumimoji="0" lang="en-DE" sz="1800" b="0" i="1" u="none" strike="noStrike" kern="0" cap="none" spc="0" normalizeH="0" baseline="0" noProof="0" dirty="0">
                <a:ln>
                  <a:noFill/>
                </a:ln>
                <a:solidFill>
                  <a:srgbClr val="000000"/>
                </a:solidFill>
                <a:effectLst/>
                <a:uLnTx/>
                <a:uFillTx/>
                <a:latin typeface="Century Schoolbook" panose="02040604050505020304"/>
              </a:endParaRPr>
            </a:p>
          </p:txBody>
        </p:sp>
      </p:grpSp>
      <p:grpSp>
        <p:nvGrpSpPr>
          <p:cNvPr id="116" name="Group 115">
            <a:extLst>
              <a:ext uri="{FF2B5EF4-FFF2-40B4-BE49-F238E27FC236}">
                <a16:creationId xmlns:a16="http://schemas.microsoft.com/office/drawing/2014/main" id="{27A43957-B44B-A143-9B4B-7D86D254C195}"/>
              </a:ext>
            </a:extLst>
          </p:cNvPr>
          <p:cNvGrpSpPr/>
          <p:nvPr/>
        </p:nvGrpSpPr>
        <p:grpSpPr>
          <a:xfrm>
            <a:off x="6043576" y="1425645"/>
            <a:ext cx="4756304" cy="1871670"/>
            <a:chOff x="6043576" y="1425645"/>
            <a:chExt cx="4756304" cy="1871670"/>
          </a:xfrm>
        </p:grpSpPr>
        <p:grpSp>
          <p:nvGrpSpPr>
            <p:cNvPr id="117" name="Group 116">
              <a:extLst>
                <a:ext uri="{FF2B5EF4-FFF2-40B4-BE49-F238E27FC236}">
                  <a16:creationId xmlns:a16="http://schemas.microsoft.com/office/drawing/2014/main" id="{628C83BB-F8EC-C84A-B902-2A4C6DE1709C}"/>
                </a:ext>
              </a:extLst>
            </p:cNvPr>
            <p:cNvGrpSpPr/>
            <p:nvPr/>
          </p:nvGrpSpPr>
          <p:grpSpPr>
            <a:xfrm>
              <a:off x="7248952" y="1720297"/>
              <a:ext cx="3550928" cy="1577018"/>
              <a:chOff x="7248952" y="1720297"/>
              <a:chExt cx="3550928" cy="1577018"/>
            </a:xfrm>
          </p:grpSpPr>
          <p:sp>
            <p:nvSpPr>
              <p:cNvPr id="122" name="Rounded Rectangle 121">
                <a:extLst>
                  <a:ext uri="{FF2B5EF4-FFF2-40B4-BE49-F238E27FC236}">
                    <a16:creationId xmlns:a16="http://schemas.microsoft.com/office/drawing/2014/main" id="{4F521F0D-AB39-A349-A574-036185899326}"/>
                  </a:ext>
                </a:extLst>
              </p:cNvPr>
              <p:cNvSpPr/>
              <p:nvPr/>
            </p:nvSpPr>
            <p:spPr>
              <a:xfrm>
                <a:off x="8365881" y="1720297"/>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23" name="Hexagon 122">
                <a:extLst>
                  <a:ext uri="{FF2B5EF4-FFF2-40B4-BE49-F238E27FC236}">
                    <a16:creationId xmlns:a16="http://schemas.microsoft.com/office/drawing/2014/main" id="{5C3AB2E9-0276-B449-B2A2-98C727D1795C}"/>
                  </a:ext>
                </a:extLst>
              </p:cNvPr>
              <p:cNvSpPr/>
              <p:nvPr/>
            </p:nvSpPr>
            <p:spPr>
              <a:xfrm>
                <a:off x="8242210" y="2276893"/>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D</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sp>
            <p:nvSpPr>
              <p:cNvPr id="124" name="Rounded Rectangle 123">
                <a:extLst>
                  <a:ext uri="{FF2B5EF4-FFF2-40B4-BE49-F238E27FC236}">
                    <a16:creationId xmlns:a16="http://schemas.microsoft.com/office/drawing/2014/main" id="{DF000C67-66C3-5B46-AF86-3F257BA198A9}"/>
                  </a:ext>
                </a:extLst>
              </p:cNvPr>
              <p:cNvSpPr/>
              <p:nvPr/>
            </p:nvSpPr>
            <p:spPr>
              <a:xfrm>
                <a:off x="9192654" y="1720297"/>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25" name="Rounded Rectangle 124">
                <a:extLst>
                  <a:ext uri="{FF2B5EF4-FFF2-40B4-BE49-F238E27FC236}">
                    <a16:creationId xmlns:a16="http://schemas.microsoft.com/office/drawing/2014/main" id="{4942CFA2-0BCB-5D43-91CB-290F7C55D24E}"/>
                  </a:ext>
                </a:extLst>
              </p:cNvPr>
              <p:cNvSpPr/>
              <p:nvPr/>
            </p:nvSpPr>
            <p:spPr>
              <a:xfrm>
                <a:off x="8323181" y="1720297"/>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Century Schoolbook" panose="02040604050505020304"/>
                    <a:ea typeface="+mn-ea"/>
                    <a:cs typeface="+mn-cs"/>
                  </a:rPr>
                  <a:t>N’</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sp>
            <p:nvSpPr>
              <p:cNvPr id="126" name="Rounded Rectangle 125">
                <a:extLst>
                  <a:ext uri="{FF2B5EF4-FFF2-40B4-BE49-F238E27FC236}">
                    <a16:creationId xmlns:a16="http://schemas.microsoft.com/office/drawing/2014/main" id="{2A6D45DE-D6A5-E54B-87F4-3EA2510F1D88}"/>
                  </a:ext>
                </a:extLst>
              </p:cNvPr>
              <p:cNvSpPr/>
              <p:nvPr/>
            </p:nvSpPr>
            <p:spPr>
              <a:xfrm>
                <a:off x="9192654" y="1720297"/>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M’</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27" name="Straight Arrow Connector 126">
                <a:extLst>
                  <a:ext uri="{FF2B5EF4-FFF2-40B4-BE49-F238E27FC236}">
                    <a16:creationId xmlns:a16="http://schemas.microsoft.com/office/drawing/2014/main" id="{C3EB7F02-E8AA-AD44-8DF6-539BBA712167}"/>
                  </a:ext>
                </a:extLst>
              </p:cNvPr>
              <p:cNvCxnSpPr>
                <a:stCxn id="125" idx="2"/>
              </p:cNvCxnSpPr>
              <p:nvPr/>
            </p:nvCxnSpPr>
            <p:spPr>
              <a:xfrm>
                <a:off x="8693781" y="2011846"/>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128" name="Straight Arrow Connector 127">
                <a:extLst>
                  <a:ext uri="{FF2B5EF4-FFF2-40B4-BE49-F238E27FC236}">
                    <a16:creationId xmlns:a16="http://schemas.microsoft.com/office/drawing/2014/main" id="{A7BBD18A-3570-314C-B721-07BC017D9D04}"/>
                  </a:ext>
                </a:extLst>
              </p:cNvPr>
              <p:cNvCxnSpPr/>
              <p:nvPr/>
            </p:nvCxnSpPr>
            <p:spPr>
              <a:xfrm>
                <a:off x="9945318" y="2011845"/>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129" name="Rounded Rectangle 128">
                <a:extLst>
                  <a:ext uri="{FF2B5EF4-FFF2-40B4-BE49-F238E27FC236}">
                    <a16:creationId xmlns:a16="http://schemas.microsoft.com/office/drawing/2014/main" id="{A74B437D-A33D-EE4A-AAA2-EF3FD6BFBE80}"/>
                  </a:ext>
                </a:extLst>
              </p:cNvPr>
              <p:cNvSpPr/>
              <p:nvPr/>
            </p:nvSpPr>
            <p:spPr>
              <a:xfrm>
                <a:off x="8365881" y="300576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30" name="Rounded Rectangle 129">
                <a:extLst>
                  <a:ext uri="{FF2B5EF4-FFF2-40B4-BE49-F238E27FC236}">
                    <a16:creationId xmlns:a16="http://schemas.microsoft.com/office/drawing/2014/main" id="{6814974D-BEDB-1A4D-A881-6551EED2A1F9}"/>
                  </a:ext>
                </a:extLst>
              </p:cNvPr>
              <p:cNvSpPr/>
              <p:nvPr/>
            </p:nvSpPr>
            <p:spPr>
              <a:xfrm>
                <a:off x="9192654" y="300576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31" name="Rounded Rectangle 130">
                <a:extLst>
                  <a:ext uri="{FF2B5EF4-FFF2-40B4-BE49-F238E27FC236}">
                    <a16:creationId xmlns:a16="http://schemas.microsoft.com/office/drawing/2014/main" id="{B9EC8254-873F-5440-B01C-3B4DC4356BFE}"/>
                  </a:ext>
                </a:extLst>
              </p:cNvPr>
              <p:cNvSpPr/>
              <p:nvPr/>
            </p:nvSpPr>
            <p:spPr>
              <a:xfrm>
                <a:off x="8323181" y="300576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1</a:t>
                </a:r>
              </a:p>
            </p:txBody>
          </p:sp>
          <p:sp>
            <p:nvSpPr>
              <p:cNvPr id="132" name="Rounded Rectangle 131">
                <a:extLst>
                  <a:ext uri="{FF2B5EF4-FFF2-40B4-BE49-F238E27FC236}">
                    <a16:creationId xmlns:a16="http://schemas.microsoft.com/office/drawing/2014/main" id="{8F9FE89A-C2AC-524C-BD19-91AC560932CC}"/>
                  </a:ext>
                </a:extLst>
              </p:cNvPr>
              <p:cNvSpPr/>
              <p:nvPr/>
            </p:nvSpPr>
            <p:spPr>
              <a:xfrm>
                <a:off x="9192654" y="300576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2</a:t>
                </a:r>
              </a:p>
            </p:txBody>
          </p:sp>
          <p:cxnSp>
            <p:nvCxnSpPr>
              <p:cNvPr id="133" name="Straight Arrow Connector 132">
                <a:extLst>
                  <a:ext uri="{FF2B5EF4-FFF2-40B4-BE49-F238E27FC236}">
                    <a16:creationId xmlns:a16="http://schemas.microsoft.com/office/drawing/2014/main" id="{804CF92B-FED9-8241-9BD6-D3162894F7A5}"/>
                  </a:ext>
                </a:extLst>
              </p:cNvPr>
              <p:cNvCxnSpPr/>
              <p:nvPr/>
            </p:nvCxnSpPr>
            <p:spPr>
              <a:xfrm>
                <a:off x="9936389" y="2740719"/>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134" name="Straight Arrow Connector 133">
                <a:extLst>
                  <a:ext uri="{FF2B5EF4-FFF2-40B4-BE49-F238E27FC236}">
                    <a16:creationId xmlns:a16="http://schemas.microsoft.com/office/drawing/2014/main" id="{6C20D79C-9681-4F42-AF59-4FCF558F5189}"/>
                  </a:ext>
                </a:extLst>
              </p:cNvPr>
              <p:cNvCxnSpPr/>
              <p:nvPr/>
            </p:nvCxnSpPr>
            <p:spPr>
              <a:xfrm>
                <a:off x="8703325" y="2740719"/>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135" name="Rounded Rectangle 134">
                <a:extLst>
                  <a:ext uri="{FF2B5EF4-FFF2-40B4-BE49-F238E27FC236}">
                    <a16:creationId xmlns:a16="http://schemas.microsoft.com/office/drawing/2014/main" id="{ACD5215C-AA6A-F14D-BFF1-4490E546777D}"/>
                  </a:ext>
                </a:extLst>
              </p:cNvPr>
              <p:cNvSpPr/>
              <p:nvPr/>
            </p:nvSpPr>
            <p:spPr>
              <a:xfrm>
                <a:off x="7248952" y="3005765"/>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a:ln>
                      <a:noFill/>
                    </a:ln>
                    <a:solidFill>
                      <a:srgbClr val="000000"/>
                    </a:solidFill>
                    <a:effectLst/>
                    <a:uLnTx/>
                    <a:uFillTx/>
                    <a:latin typeface="Century Schoolbook" panose="02040604050505020304"/>
                    <a:ea typeface="+mn-ea"/>
                    <a:cs typeface="+mn-cs"/>
                  </a:rPr>
                  <a:t>H</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36" name="Elbow Connector 135">
                <a:extLst>
                  <a:ext uri="{FF2B5EF4-FFF2-40B4-BE49-F238E27FC236}">
                    <a16:creationId xmlns:a16="http://schemas.microsoft.com/office/drawing/2014/main" id="{5D9A66C5-BF96-E949-BE4B-7A8A3C89ED4E}"/>
                  </a:ext>
                </a:extLst>
              </p:cNvPr>
              <p:cNvCxnSpPr>
                <a:cxnSpLocks/>
                <a:stCxn id="135" idx="0"/>
                <a:endCxn id="123" idx="3"/>
              </p:cNvCxnSpPr>
              <p:nvPr/>
            </p:nvCxnSpPr>
            <p:spPr>
              <a:xfrm rot="5400000" flipH="1" flipV="1">
                <a:off x="7682402" y="2445957"/>
                <a:ext cx="496959" cy="622658"/>
              </a:xfrm>
              <a:prstGeom prst="bentConnector2">
                <a:avLst/>
              </a:prstGeom>
              <a:noFill/>
              <a:ln w="9525" cap="flat" cmpd="sng" algn="ctr">
                <a:solidFill>
                  <a:srgbClr val="000000"/>
                </a:solidFill>
                <a:prstDash val="solid"/>
                <a:tailEnd type="triangle"/>
              </a:ln>
              <a:effectLst/>
            </p:spPr>
          </p:cxnSp>
        </p:grpSp>
        <p:grpSp>
          <p:nvGrpSpPr>
            <p:cNvPr id="118" name="Group 117">
              <a:extLst>
                <a:ext uri="{FF2B5EF4-FFF2-40B4-BE49-F238E27FC236}">
                  <a16:creationId xmlns:a16="http://schemas.microsoft.com/office/drawing/2014/main" id="{569AC9D0-3303-B44E-88F2-31CF77FA5443}"/>
                </a:ext>
              </a:extLst>
            </p:cNvPr>
            <p:cNvGrpSpPr/>
            <p:nvPr/>
          </p:nvGrpSpPr>
          <p:grpSpPr>
            <a:xfrm>
              <a:off x="7248952" y="1425645"/>
              <a:ext cx="1115688" cy="589297"/>
              <a:chOff x="4300406" y="4956270"/>
              <a:chExt cx="1115688" cy="589297"/>
            </a:xfrm>
          </p:grpSpPr>
          <p:sp>
            <p:nvSpPr>
              <p:cNvPr id="120" name="Rounded Rectangle 119">
                <a:extLst>
                  <a:ext uri="{FF2B5EF4-FFF2-40B4-BE49-F238E27FC236}">
                    <a16:creationId xmlns:a16="http://schemas.microsoft.com/office/drawing/2014/main" id="{B50B336A-F810-8E46-8126-C282AA2D4EBA}"/>
                  </a:ext>
                </a:extLst>
              </p:cNvPr>
              <p:cNvSpPr/>
              <p:nvPr/>
            </p:nvSpPr>
            <p:spPr>
              <a:xfrm>
                <a:off x="4300406" y="5254018"/>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Century Schoolbook" panose="02040604050505020304"/>
                    <a:ea typeface="+mn-ea"/>
                    <a:cs typeface="+mn-cs"/>
                  </a:rPr>
                  <a:t>N</a:t>
                </a:r>
                <a:endParaRPr kumimoji="0" lang="en-DE" sz="1800" b="0" i="1" u="none" strike="noStrike" kern="0" cap="none" spc="0" normalizeH="0" baseline="30000" noProof="0" dirty="0">
                  <a:ln>
                    <a:noFill/>
                  </a:ln>
                  <a:solidFill>
                    <a:srgbClr val="000000"/>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B4628930-F760-4346-AB50-E58FAEB5ECE3}"/>
                      </a:ext>
                    </a:extLst>
                  </p:cNvPr>
                  <p:cNvSpPr txBox="1"/>
                  <p:nvPr/>
                </p:nvSpPr>
                <p:spPr>
                  <a:xfrm>
                    <a:off x="4994184" y="4956270"/>
                    <a:ext cx="421910" cy="55245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kumimoji="0" lang="en-DE" sz="1800" b="0"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e>
                            </m:mr>
                          </m:m>
                        </m:oMath>
                      </m:oMathPara>
                    </a14:m>
                    <a:endParaRPr kumimoji="0" lang="en-DE" sz="1800" b="0" i="0" u="none" strike="noStrike" kern="0" cap="none" spc="0" normalizeH="0" baseline="0" noProof="0" dirty="0">
                      <a:ln>
                        <a:noFill/>
                      </a:ln>
                      <a:solidFill>
                        <a:srgbClr val="000000"/>
                      </a:solidFill>
                      <a:effectLst/>
                      <a:uLnTx/>
                      <a:uFillTx/>
                      <a:latin typeface="Century Schoolbook" panose="02040604050505020304"/>
                    </a:endParaRPr>
                  </a:p>
                </p:txBody>
              </p:sp>
            </mc:Choice>
            <mc:Fallback xmlns="">
              <p:sp>
                <p:nvSpPr>
                  <p:cNvPr id="49" name="TextBox 48">
                    <a:extLst>
                      <a:ext uri="{FF2B5EF4-FFF2-40B4-BE49-F238E27FC236}">
                        <a16:creationId xmlns:a16="http://schemas.microsoft.com/office/drawing/2014/main" id="{92A7FAD4-D70B-684C-9EB3-97A5FFF1446B}"/>
                      </a:ext>
                    </a:extLst>
                  </p:cNvPr>
                  <p:cNvSpPr txBox="1">
                    <a:spLocks noRot="1" noChangeAspect="1" noMove="1" noResize="1" noEditPoints="1" noAdjustHandles="1" noChangeArrowheads="1" noChangeShapeType="1" noTextEdit="1"/>
                  </p:cNvSpPr>
                  <p:nvPr/>
                </p:nvSpPr>
                <p:spPr>
                  <a:xfrm>
                    <a:off x="4994184" y="4956270"/>
                    <a:ext cx="421910" cy="552459"/>
                  </a:xfrm>
                  <a:prstGeom prst="rect">
                    <a:avLst/>
                  </a:prstGeom>
                  <a:blipFill>
                    <a:blip r:embed="rId3"/>
                    <a:stretch>
                      <a:fillRect/>
                    </a:stretch>
                  </a:blipFill>
                </p:spPr>
                <p:txBody>
                  <a:bodyPr/>
                  <a:lstStyle/>
                  <a:p>
                    <a:r>
                      <a:rPr lang="en-AE">
                        <a:noFill/>
                      </a:rPr>
                      <a:t> </a:t>
                    </a:r>
                  </a:p>
                </p:txBody>
              </p:sp>
            </mc:Fallback>
          </mc:AlternateContent>
        </p:grpSp>
        <p:sp>
          <p:nvSpPr>
            <p:cNvPr id="119" name="TextBox 118">
              <a:extLst>
                <a:ext uri="{FF2B5EF4-FFF2-40B4-BE49-F238E27FC236}">
                  <a16:creationId xmlns:a16="http://schemas.microsoft.com/office/drawing/2014/main" id="{9A71C557-F22A-C347-B4CD-7C180F1452B7}"/>
                </a:ext>
              </a:extLst>
            </p:cNvPr>
            <p:cNvSpPr txBox="1"/>
            <p:nvPr/>
          </p:nvSpPr>
          <p:spPr>
            <a:xfrm>
              <a:off x="6043576" y="2092224"/>
              <a:ext cx="1492716"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1" i="0" u="none" strike="noStrike" kern="0" cap="none" spc="0" normalizeH="0" baseline="0" noProof="0" dirty="0">
                  <a:ln>
                    <a:noFill/>
                  </a:ln>
                  <a:solidFill>
                    <a:srgbClr val="000000"/>
                  </a:solidFill>
                  <a:effectLst/>
                  <a:uLnTx/>
                  <a:uFillTx/>
                  <a:latin typeface="Century Schoolbook" panose="02040604050505020304"/>
                </a:rPr>
                <a:t>Dec</a:t>
              </a:r>
              <a:r>
                <a:rPr kumimoji="0" lang="en-DE" sz="1800" b="0" i="0" u="none" strike="noStrike" kern="0" cap="none" spc="0" normalizeH="0" baseline="0" noProof="0" dirty="0">
                  <a:ln>
                    <a:noFill/>
                  </a:ln>
                  <a:solidFill>
                    <a:srgbClr val="000000"/>
                  </a:solidFill>
                  <a:effectLst/>
                  <a:uLnTx/>
                  <a:uFillTx/>
                  <a:latin typeface="Century Schoolbook" panose="02040604050505020304"/>
                </a:rPr>
                <a:t>(</a:t>
              </a:r>
              <a:r>
                <a:rPr kumimoji="0" lang="en-DE" sz="1800" b="0" i="1" u="none" strike="noStrike" kern="0" cap="none" spc="0" normalizeH="0" baseline="0" noProof="0" dirty="0">
                  <a:ln>
                    <a:noFill/>
                  </a:ln>
                  <a:solidFill>
                    <a:srgbClr val="000000"/>
                  </a:solidFill>
                  <a:effectLst/>
                  <a:uLnTx/>
                  <a:uFillTx/>
                  <a:latin typeface="Century Schoolbook" panose="02040604050505020304"/>
                </a:rPr>
                <a:t>N,H,C</a:t>
              </a:r>
              <a:r>
                <a:rPr kumimoji="0" lang="en-DE" sz="1800" b="0" i="0" u="none" strike="noStrike" kern="0" cap="none" spc="0" normalizeH="0" baseline="0" noProof="0" dirty="0">
                  <a:ln>
                    <a:noFill/>
                  </a:ln>
                  <a:solidFill>
                    <a:srgbClr val="000000"/>
                  </a:solidFill>
                  <a:effectLst/>
                  <a:uLnTx/>
                  <a:uFillTx/>
                  <a:latin typeface="Century Schoolbook" panose="02040604050505020304"/>
                </a:rPr>
                <a:t>)</a:t>
              </a:r>
              <a:endParaRPr kumimoji="0" lang="en-DE" sz="1800" b="0" i="1" u="none" strike="noStrike" kern="0" cap="none" spc="0" normalizeH="0" baseline="0" noProof="0" dirty="0">
                <a:ln>
                  <a:noFill/>
                </a:ln>
                <a:solidFill>
                  <a:srgbClr val="000000"/>
                </a:solidFill>
                <a:effectLst/>
                <a:uLnTx/>
                <a:uFillTx/>
                <a:latin typeface="Century Schoolbook" panose="02040604050505020304"/>
              </a:endParaRPr>
            </a:p>
          </p:txBody>
        </p:sp>
      </p:grpSp>
      <p:grpSp>
        <p:nvGrpSpPr>
          <p:cNvPr id="137" name="Group 136">
            <a:extLst>
              <a:ext uri="{FF2B5EF4-FFF2-40B4-BE49-F238E27FC236}">
                <a16:creationId xmlns:a16="http://schemas.microsoft.com/office/drawing/2014/main" id="{1C3C1F18-56DC-1447-B99D-B82D424BC69A}"/>
              </a:ext>
            </a:extLst>
          </p:cNvPr>
          <p:cNvGrpSpPr/>
          <p:nvPr/>
        </p:nvGrpSpPr>
        <p:grpSpPr>
          <a:xfrm>
            <a:off x="6043576" y="1424807"/>
            <a:ext cx="4756304" cy="1871670"/>
            <a:chOff x="6043576" y="1425645"/>
            <a:chExt cx="4756304" cy="1871670"/>
          </a:xfrm>
        </p:grpSpPr>
        <p:grpSp>
          <p:nvGrpSpPr>
            <p:cNvPr id="138" name="Group 137">
              <a:extLst>
                <a:ext uri="{FF2B5EF4-FFF2-40B4-BE49-F238E27FC236}">
                  <a16:creationId xmlns:a16="http://schemas.microsoft.com/office/drawing/2014/main" id="{7B68B797-2063-7748-9DC8-9330C416FFBE}"/>
                </a:ext>
              </a:extLst>
            </p:cNvPr>
            <p:cNvGrpSpPr/>
            <p:nvPr/>
          </p:nvGrpSpPr>
          <p:grpSpPr>
            <a:xfrm>
              <a:off x="7248952" y="1720297"/>
              <a:ext cx="3550928" cy="1577018"/>
              <a:chOff x="7248952" y="1720297"/>
              <a:chExt cx="3550928" cy="1577018"/>
            </a:xfrm>
          </p:grpSpPr>
          <p:sp>
            <p:nvSpPr>
              <p:cNvPr id="175" name="Rounded Rectangle 174">
                <a:extLst>
                  <a:ext uri="{FF2B5EF4-FFF2-40B4-BE49-F238E27FC236}">
                    <a16:creationId xmlns:a16="http://schemas.microsoft.com/office/drawing/2014/main" id="{12CB638E-D3D6-D045-B1CA-AD852981956C}"/>
                  </a:ext>
                </a:extLst>
              </p:cNvPr>
              <p:cNvSpPr/>
              <p:nvPr/>
            </p:nvSpPr>
            <p:spPr>
              <a:xfrm>
                <a:off x="8365881" y="1720297"/>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76" name="Hexagon 175">
                <a:extLst>
                  <a:ext uri="{FF2B5EF4-FFF2-40B4-BE49-F238E27FC236}">
                    <a16:creationId xmlns:a16="http://schemas.microsoft.com/office/drawing/2014/main" id="{0FD05570-DA7B-E64C-A39A-432615A08E32}"/>
                  </a:ext>
                </a:extLst>
              </p:cNvPr>
              <p:cNvSpPr/>
              <p:nvPr/>
            </p:nvSpPr>
            <p:spPr>
              <a:xfrm>
                <a:off x="8242210" y="2276893"/>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D</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sp>
            <p:nvSpPr>
              <p:cNvPr id="177" name="Rounded Rectangle 176">
                <a:extLst>
                  <a:ext uri="{FF2B5EF4-FFF2-40B4-BE49-F238E27FC236}">
                    <a16:creationId xmlns:a16="http://schemas.microsoft.com/office/drawing/2014/main" id="{1FBB7863-CDA6-F14F-A181-CFF64A33D91E}"/>
                  </a:ext>
                </a:extLst>
              </p:cNvPr>
              <p:cNvSpPr/>
              <p:nvPr/>
            </p:nvSpPr>
            <p:spPr>
              <a:xfrm>
                <a:off x="9192654" y="1720297"/>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78" name="Rounded Rectangle 177">
                <a:extLst>
                  <a:ext uri="{FF2B5EF4-FFF2-40B4-BE49-F238E27FC236}">
                    <a16:creationId xmlns:a16="http://schemas.microsoft.com/office/drawing/2014/main" id="{B2819ADC-8DC0-8C4F-9741-E04A8D7AF854}"/>
                  </a:ext>
                </a:extLst>
              </p:cNvPr>
              <p:cNvSpPr/>
              <p:nvPr/>
            </p:nvSpPr>
            <p:spPr>
              <a:xfrm>
                <a:off x="8323181" y="1720297"/>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Century Schoolbook" panose="02040604050505020304"/>
                    <a:ea typeface="+mn-ea"/>
                    <a:cs typeface="+mn-cs"/>
                  </a:rPr>
                  <a:t>N’</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sp>
            <p:nvSpPr>
              <p:cNvPr id="179" name="Rounded Rectangle 178">
                <a:extLst>
                  <a:ext uri="{FF2B5EF4-FFF2-40B4-BE49-F238E27FC236}">
                    <a16:creationId xmlns:a16="http://schemas.microsoft.com/office/drawing/2014/main" id="{D1CF4433-58BB-9D45-85B4-E3AFDE6EF09D}"/>
                  </a:ext>
                </a:extLst>
              </p:cNvPr>
              <p:cNvSpPr/>
              <p:nvPr/>
            </p:nvSpPr>
            <p:spPr>
              <a:xfrm>
                <a:off x="9192654" y="1720297"/>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M’</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80" name="Straight Arrow Connector 179">
                <a:extLst>
                  <a:ext uri="{FF2B5EF4-FFF2-40B4-BE49-F238E27FC236}">
                    <a16:creationId xmlns:a16="http://schemas.microsoft.com/office/drawing/2014/main" id="{C7498648-E82D-5A48-804A-D56FC1282320}"/>
                  </a:ext>
                </a:extLst>
              </p:cNvPr>
              <p:cNvCxnSpPr>
                <a:stCxn id="178" idx="2"/>
              </p:cNvCxnSpPr>
              <p:nvPr/>
            </p:nvCxnSpPr>
            <p:spPr>
              <a:xfrm>
                <a:off x="8693781" y="2011846"/>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181" name="Straight Arrow Connector 180">
                <a:extLst>
                  <a:ext uri="{FF2B5EF4-FFF2-40B4-BE49-F238E27FC236}">
                    <a16:creationId xmlns:a16="http://schemas.microsoft.com/office/drawing/2014/main" id="{F8AC1CBA-7E5C-0349-9A79-6FD66CF6156A}"/>
                  </a:ext>
                </a:extLst>
              </p:cNvPr>
              <p:cNvCxnSpPr/>
              <p:nvPr/>
            </p:nvCxnSpPr>
            <p:spPr>
              <a:xfrm>
                <a:off x="9945318" y="2011845"/>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182" name="Rounded Rectangle 181">
                <a:extLst>
                  <a:ext uri="{FF2B5EF4-FFF2-40B4-BE49-F238E27FC236}">
                    <a16:creationId xmlns:a16="http://schemas.microsoft.com/office/drawing/2014/main" id="{F6D680E9-4EE5-CF4E-B3BA-E8169BD2B501}"/>
                  </a:ext>
                </a:extLst>
              </p:cNvPr>
              <p:cNvSpPr/>
              <p:nvPr/>
            </p:nvSpPr>
            <p:spPr>
              <a:xfrm>
                <a:off x="8365881" y="300576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83" name="Rounded Rectangle 182">
                <a:extLst>
                  <a:ext uri="{FF2B5EF4-FFF2-40B4-BE49-F238E27FC236}">
                    <a16:creationId xmlns:a16="http://schemas.microsoft.com/office/drawing/2014/main" id="{E9C42F82-709C-9A4C-9E76-73B3011CB446}"/>
                  </a:ext>
                </a:extLst>
              </p:cNvPr>
              <p:cNvSpPr/>
              <p:nvPr/>
            </p:nvSpPr>
            <p:spPr>
              <a:xfrm>
                <a:off x="9192654" y="300576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84" name="Rounded Rectangle 183">
                <a:extLst>
                  <a:ext uri="{FF2B5EF4-FFF2-40B4-BE49-F238E27FC236}">
                    <a16:creationId xmlns:a16="http://schemas.microsoft.com/office/drawing/2014/main" id="{EE72AEDB-F9B7-C34F-A4C9-51379FA29D50}"/>
                  </a:ext>
                </a:extLst>
              </p:cNvPr>
              <p:cNvSpPr/>
              <p:nvPr/>
            </p:nvSpPr>
            <p:spPr>
              <a:xfrm>
                <a:off x="8323181" y="300576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1</a:t>
                </a:r>
              </a:p>
            </p:txBody>
          </p:sp>
          <p:sp>
            <p:nvSpPr>
              <p:cNvPr id="185" name="Rounded Rectangle 184">
                <a:extLst>
                  <a:ext uri="{FF2B5EF4-FFF2-40B4-BE49-F238E27FC236}">
                    <a16:creationId xmlns:a16="http://schemas.microsoft.com/office/drawing/2014/main" id="{8C784670-A860-1E47-87C1-10DF2D59441B}"/>
                  </a:ext>
                </a:extLst>
              </p:cNvPr>
              <p:cNvSpPr/>
              <p:nvPr/>
            </p:nvSpPr>
            <p:spPr>
              <a:xfrm>
                <a:off x="9192654" y="300576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C</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2</a:t>
                </a:r>
              </a:p>
            </p:txBody>
          </p:sp>
          <p:cxnSp>
            <p:nvCxnSpPr>
              <p:cNvPr id="186" name="Straight Arrow Connector 185">
                <a:extLst>
                  <a:ext uri="{FF2B5EF4-FFF2-40B4-BE49-F238E27FC236}">
                    <a16:creationId xmlns:a16="http://schemas.microsoft.com/office/drawing/2014/main" id="{B2BA82DD-FF19-F540-9E30-D8C292E42130}"/>
                  </a:ext>
                </a:extLst>
              </p:cNvPr>
              <p:cNvCxnSpPr/>
              <p:nvPr/>
            </p:nvCxnSpPr>
            <p:spPr>
              <a:xfrm>
                <a:off x="9936389" y="2740719"/>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187" name="Straight Arrow Connector 186">
                <a:extLst>
                  <a:ext uri="{FF2B5EF4-FFF2-40B4-BE49-F238E27FC236}">
                    <a16:creationId xmlns:a16="http://schemas.microsoft.com/office/drawing/2014/main" id="{2F764CD2-CC6F-1D42-9EA7-0CC30D6F34BC}"/>
                  </a:ext>
                </a:extLst>
              </p:cNvPr>
              <p:cNvCxnSpPr/>
              <p:nvPr/>
            </p:nvCxnSpPr>
            <p:spPr>
              <a:xfrm>
                <a:off x="8703325" y="2740719"/>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188" name="Rounded Rectangle 187">
                <a:extLst>
                  <a:ext uri="{FF2B5EF4-FFF2-40B4-BE49-F238E27FC236}">
                    <a16:creationId xmlns:a16="http://schemas.microsoft.com/office/drawing/2014/main" id="{2C604DDF-5D71-7649-BC3E-B4F362F8C253}"/>
                  </a:ext>
                </a:extLst>
              </p:cNvPr>
              <p:cNvSpPr/>
              <p:nvPr/>
            </p:nvSpPr>
            <p:spPr>
              <a:xfrm>
                <a:off x="7248952" y="3005765"/>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a:ln>
                      <a:noFill/>
                    </a:ln>
                    <a:solidFill>
                      <a:srgbClr val="000000"/>
                    </a:solidFill>
                    <a:effectLst/>
                    <a:uLnTx/>
                    <a:uFillTx/>
                    <a:latin typeface="Century Schoolbook" panose="02040604050505020304"/>
                    <a:ea typeface="+mn-ea"/>
                    <a:cs typeface="+mn-cs"/>
                  </a:rPr>
                  <a:t>H</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89" name="Elbow Connector 188">
                <a:extLst>
                  <a:ext uri="{FF2B5EF4-FFF2-40B4-BE49-F238E27FC236}">
                    <a16:creationId xmlns:a16="http://schemas.microsoft.com/office/drawing/2014/main" id="{DC1B0D9C-FEC0-264F-A156-2498AD0E136C}"/>
                  </a:ext>
                </a:extLst>
              </p:cNvPr>
              <p:cNvCxnSpPr>
                <a:cxnSpLocks/>
                <a:stCxn id="188" idx="0"/>
                <a:endCxn id="176" idx="3"/>
              </p:cNvCxnSpPr>
              <p:nvPr/>
            </p:nvCxnSpPr>
            <p:spPr>
              <a:xfrm rot="5400000" flipH="1" flipV="1">
                <a:off x="7682402" y="2445957"/>
                <a:ext cx="496959" cy="622658"/>
              </a:xfrm>
              <a:prstGeom prst="bentConnector2">
                <a:avLst/>
              </a:prstGeom>
              <a:noFill/>
              <a:ln w="9525" cap="flat" cmpd="sng" algn="ctr">
                <a:solidFill>
                  <a:srgbClr val="000000"/>
                </a:solidFill>
                <a:prstDash val="solid"/>
                <a:tailEnd type="triangle"/>
              </a:ln>
              <a:effectLst/>
            </p:spPr>
          </p:cxnSp>
        </p:grpSp>
        <p:grpSp>
          <p:nvGrpSpPr>
            <p:cNvPr id="139" name="Group 138">
              <a:extLst>
                <a:ext uri="{FF2B5EF4-FFF2-40B4-BE49-F238E27FC236}">
                  <a16:creationId xmlns:a16="http://schemas.microsoft.com/office/drawing/2014/main" id="{BD56A6FC-4D13-CF46-9E07-1A28FEDA6609}"/>
                </a:ext>
              </a:extLst>
            </p:cNvPr>
            <p:cNvGrpSpPr/>
            <p:nvPr/>
          </p:nvGrpSpPr>
          <p:grpSpPr>
            <a:xfrm>
              <a:off x="7248952" y="1425645"/>
              <a:ext cx="1086834" cy="589297"/>
              <a:chOff x="4300406" y="4956270"/>
              <a:chExt cx="1086834" cy="589297"/>
            </a:xfrm>
          </p:grpSpPr>
          <p:sp>
            <p:nvSpPr>
              <p:cNvPr id="173" name="Rounded Rectangle 172">
                <a:extLst>
                  <a:ext uri="{FF2B5EF4-FFF2-40B4-BE49-F238E27FC236}">
                    <a16:creationId xmlns:a16="http://schemas.microsoft.com/office/drawing/2014/main" id="{22C4D69A-533E-DC4A-9349-0C3F9E526724}"/>
                  </a:ext>
                </a:extLst>
              </p:cNvPr>
              <p:cNvSpPr/>
              <p:nvPr/>
            </p:nvSpPr>
            <p:spPr>
              <a:xfrm>
                <a:off x="4300406" y="5254018"/>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0000"/>
                    </a:solidFill>
                    <a:effectLst/>
                    <a:uLnTx/>
                    <a:uFillTx/>
                    <a:latin typeface="Century Schoolbook" panose="02040604050505020304"/>
                    <a:ea typeface="+mn-ea"/>
                    <a:cs typeface="+mn-cs"/>
                  </a:rPr>
                  <a:t>W</a:t>
                </a:r>
                <a:endParaRPr kumimoji="0" lang="en-DE" sz="1800" b="1" i="1" u="none" strike="noStrike" kern="0" cap="none" spc="0" normalizeH="0" baseline="30000" noProof="0" dirty="0">
                  <a:ln>
                    <a:noFill/>
                  </a:ln>
                  <a:solidFill>
                    <a:srgbClr val="000000"/>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6457F1EB-E11C-8C4E-B578-B455CA2E913E}"/>
                      </a:ext>
                    </a:extLst>
                  </p:cNvPr>
                  <p:cNvSpPr txBox="1"/>
                  <p:nvPr/>
                </p:nvSpPr>
                <p:spPr>
                  <a:xfrm>
                    <a:off x="4994184" y="4956270"/>
                    <a:ext cx="393056" cy="55245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kumimoji="0" lang="en-DE" sz="1800" b="0"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e>
                            </m:mr>
                          </m:m>
                        </m:oMath>
                      </m:oMathPara>
                    </a14:m>
                    <a:endParaRPr kumimoji="0" lang="en-DE" sz="1800" b="0" i="0" u="none" strike="noStrike" kern="0" cap="none" spc="0" normalizeH="0" baseline="0" noProof="0" dirty="0">
                      <a:ln>
                        <a:noFill/>
                      </a:ln>
                      <a:solidFill>
                        <a:srgbClr val="000000"/>
                      </a:solidFill>
                      <a:effectLst/>
                      <a:uLnTx/>
                      <a:uFillTx/>
                      <a:latin typeface="Century Schoolbook" panose="02040604050505020304"/>
                    </a:endParaRPr>
                  </a:p>
                </p:txBody>
              </p:sp>
            </mc:Choice>
            <mc:Fallback xmlns="">
              <p:sp>
                <p:nvSpPr>
                  <p:cNvPr id="75" name="TextBox 74">
                    <a:extLst>
                      <a:ext uri="{FF2B5EF4-FFF2-40B4-BE49-F238E27FC236}">
                        <a16:creationId xmlns:a16="http://schemas.microsoft.com/office/drawing/2014/main" id="{F58636E4-21A8-2842-A13B-5A6C8649A9CD}"/>
                      </a:ext>
                    </a:extLst>
                  </p:cNvPr>
                  <p:cNvSpPr txBox="1">
                    <a:spLocks noRot="1" noChangeAspect="1" noMove="1" noResize="1" noEditPoints="1" noAdjustHandles="1" noChangeArrowheads="1" noChangeShapeType="1" noTextEdit="1"/>
                  </p:cNvSpPr>
                  <p:nvPr/>
                </p:nvSpPr>
                <p:spPr>
                  <a:xfrm>
                    <a:off x="4994184" y="4956270"/>
                    <a:ext cx="393056" cy="552459"/>
                  </a:xfrm>
                  <a:prstGeom prst="rect">
                    <a:avLst/>
                  </a:prstGeom>
                  <a:blipFill>
                    <a:blip r:embed="rId4"/>
                    <a:stretch>
                      <a:fillRect b="-2273"/>
                    </a:stretch>
                  </a:blipFill>
                </p:spPr>
                <p:txBody>
                  <a:bodyPr/>
                  <a:lstStyle/>
                  <a:p>
                    <a:r>
                      <a:rPr lang="en-AE">
                        <a:noFill/>
                      </a:rPr>
                      <a:t> </a:t>
                    </a:r>
                  </a:p>
                </p:txBody>
              </p:sp>
            </mc:Fallback>
          </mc:AlternateContent>
        </p:grpSp>
        <p:sp>
          <p:nvSpPr>
            <p:cNvPr id="140" name="TextBox 139">
              <a:extLst>
                <a:ext uri="{FF2B5EF4-FFF2-40B4-BE49-F238E27FC236}">
                  <a16:creationId xmlns:a16="http://schemas.microsoft.com/office/drawing/2014/main" id="{B99064E1-B6C4-B149-A66A-3C2C7105FD85}"/>
                </a:ext>
              </a:extLst>
            </p:cNvPr>
            <p:cNvSpPr txBox="1"/>
            <p:nvPr/>
          </p:nvSpPr>
          <p:spPr>
            <a:xfrm>
              <a:off x="6043576" y="2092224"/>
              <a:ext cx="1492716"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1" i="0" u="none" strike="noStrike" kern="0" cap="none" spc="0" normalizeH="0" baseline="0" noProof="0">
                  <a:ln>
                    <a:noFill/>
                  </a:ln>
                  <a:solidFill>
                    <a:srgbClr val="000000"/>
                  </a:solidFill>
                  <a:effectLst/>
                  <a:uLnTx/>
                  <a:uFillTx/>
                  <a:latin typeface="Century Schoolbook" panose="02040604050505020304"/>
                </a:rPr>
                <a:t>Dec</a:t>
              </a:r>
              <a:r>
                <a:rPr kumimoji="0" lang="en-DE" sz="1800" b="0" i="0" u="none" strike="noStrike" kern="0" cap="none" spc="0" normalizeH="0" baseline="0" noProof="0">
                  <a:ln>
                    <a:noFill/>
                  </a:ln>
                  <a:solidFill>
                    <a:srgbClr val="000000"/>
                  </a:solidFill>
                  <a:effectLst/>
                  <a:uLnTx/>
                  <a:uFillTx/>
                  <a:latin typeface="Century Schoolbook" panose="02040604050505020304"/>
                </a:rPr>
                <a:t>(</a:t>
              </a:r>
              <a:r>
                <a:rPr lang="en-US" b="1" i="1" kern="0" dirty="0">
                  <a:solidFill>
                    <a:srgbClr val="000000"/>
                  </a:solidFill>
                  <a:latin typeface="Century Schoolbook" panose="02040604050505020304"/>
                </a:rPr>
                <a:t>W</a:t>
              </a:r>
              <a:r>
                <a:rPr kumimoji="0" lang="en-DE" sz="1800" b="0" i="1" u="none" strike="noStrike" kern="0" cap="none" spc="0" normalizeH="0" baseline="0" noProof="0">
                  <a:ln>
                    <a:noFill/>
                  </a:ln>
                  <a:solidFill>
                    <a:srgbClr val="000000"/>
                  </a:solidFill>
                  <a:effectLst/>
                  <a:uLnTx/>
                  <a:uFillTx/>
                  <a:latin typeface="Century Schoolbook" panose="02040604050505020304"/>
                </a:rPr>
                <a:t>,</a:t>
              </a:r>
              <a:r>
                <a:rPr kumimoji="0" lang="en-DE" sz="1800" b="0" i="1" u="none" strike="noStrike" kern="0" cap="none" spc="0" normalizeH="0" baseline="0" noProof="0" dirty="0">
                  <a:ln>
                    <a:noFill/>
                  </a:ln>
                  <a:solidFill>
                    <a:srgbClr val="000000"/>
                  </a:solidFill>
                  <a:effectLst/>
                  <a:uLnTx/>
                  <a:uFillTx/>
                  <a:latin typeface="Century Schoolbook" panose="02040604050505020304"/>
                </a:rPr>
                <a:t>H,C</a:t>
              </a:r>
              <a:r>
                <a:rPr kumimoji="0" lang="en-DE" sz="1800" b="0" i="0" u="none" strike="noStrike" kern="0" cap="none" spc="0" normalizeH="0" baseline="0" noProof="0" dirty="0">
                  <a:ln>
                    <a:noFill/>
                  </a:ln>
                  <a:solidFill>
                    <a:srgbClr val="000000"/>
                  </a:solidFill>
                  <a:effectLst/>
                  <a:uLnTx/>
                  <a:uFillTx/>
                  <a:latin typeface="Century Schoolbook" panose="02040604050505020304"/>
                </a:rPr>
                <a:t>)</a:t>
              </a:r>
              <a:endParaRPr kumimoji="0" lang="en-DE" sz="1800" b="0" i="1" u="none" strike="noStrike" kern="0" cap="none" spc="0" normalizeH="0" baseline="0" noProof="0" dirty="0">
                <a:ln>
                  <a:noFill/>
                </a:ln>
                <a:solidFill>
                  <a:srgbClr val="000000"/>
                </a:solidFill>
                <a:effectLst/>
                <a:uLnTx/>
                <a:uFillTx/>
                <a:latin typeface="Century Schoolbook" panose="02040604050505020304"/>
              </a:endParaRPr>
            </a:p>
          </p:txBody>
        </p:sp>
      </p:grpSp>
      <p:sp>
        <p:nvSpPr>
          <p:cNvPr id="190" name="TextBox 189">
            <a:extLst>
              <a:ext uri="{FF2B5EF4-FFF2-40B4-BE49-F238E27FC236}">
                <a16:creationId xmlns:a16="http://schemas.microsoft.com/office/drawing/2014/main" id="{71C7B71D-8EA7-E64C-98D8-E62E18A7327D}"/>
              </a:ext>
            </a:extLst>
          </p:cNvPr>
          <p:cNvSpPr txBox="1"/>
          <p:nvPr/>
        </p:nvSpPr>
        <p:spPr>
          <a:xfrm>
            <a:off x="322877" y="3184764"/>
            <a:ext cx="2250333" cy="369332"/>
          </a:xfrm>
          <a:prstGeom prst="rect">
            <a:avLst/>
          </a:prstGeom>
          <a:noFill/>
          <a:ln w="28575">
            <a:noFill/>
          </a:ln>
        </p:spPr>
        <p:txBody>
          <a:bodyPr wrap="square" rtlCol="0">
            <a:spAutoFit/>
          </a:bodyPr>
          <a:lstStyle/>
          <a:p>
            <a:pPr defTabSz="457200"/>
            <a:r>
              <a:rPr lang="en-DE" b="1">
                <a:solidFill>
                  <a:srgbClr val="000000"/>
                </a:solidFill>
                <a:latin typeface="Century Schoolbook" panose="02040604050505020304"/>
              </a:rPr>
              <a:t>EtE </a:t>
            </a:r>
            <a:r>
              <a:rPr lang="en-US" b="1" dirty="0">
                <a:solidFill>
                  <a:srgbClr val="000000"/>
                </a:solidFill>
                <a:latin typeface="Century Schoolbook" panose="02040604050505020304"/>
              </a:rPr>
              <a:t>variant</a:t>
            </a:r>
            <a:endParaRPr lang="en-DE" b="1" dirty="0">
              <a:solidFill>
                <a:srgbClr val="000000"/>
              </a:solidFill>
              <a:latin typeface="Century Schoolbook" panose="02040604050505020304"/>
            </a:endParaRPr>
          </a:p>
        </p:txBody>
      </p:sp>
      <p:sp>
        <p:nvSpPr>
          <p:cNvPr id="2" name="Slide Number Placeholder 1">
            <a:extLst>
              <a:ext uri="{FF2B5EF4-FFF2-40B4-BE49-F238E27FC236}">
                <a16:creationId xmlns:a16="http://schemas.microsoft.com/office/drawing/2014/main" id="{94BD2BF5-60A8-BB4D-8D5A-3320A4C01F0F}"/>
              </a:ext>
            </a:extLst>
          </p:cNvPr>
          <p:cNvSpPr>
            <a:spLocks noGrp="1"/>
          </p:cNvSpPr>
          <p:nvPr>
            <p:ph type="sldNum" sz="quarter" idx="4"/>
          </p:nvPr>
        </p:nvSpPr>
        <p:spPr/>
        <p:txBody>
          <a:bodyPr/>
          <a:lstStyle/>
          <a:p>
            <a:fld id="{6A0E18EB-4A2D-7A41-8DA5-124442C28A6C}" type="slidenum">
              <a:rPr lang="en-AE" smtClean="0"/>
              <a:t>28</a:t>
            </a:fld>
            <a:endParaRPr lang="en-AE"/>
          </a:p>
        </p:txBody>
      </p:sp>
      <p:sp>
        <p:nvSpPr>
          <p:cNvPr id="4" name="Down Arrow 3">
            <a:extLst>
              <a:ext uri="{FF2B5EF4-FFF2-40B4-BE49-F238E27FC236}">
                <a16:creationId xmlns:a16="http://schemas.microsoft.com/office/drawing/2014/main" id="{8698523D-4D41-0D42-8E76-BFE20D5CC651}"/>
              </a:ext>
            </a:extLst>
          </p:cNvPr>
          <p:cNvSpPr/>
          <p:nvPr/>
        </p:nvSpPr>
        <p:spPr>
          <a:xfrm>
            <a:off x="7990152" y="809034"/>
            <a:ext cx="325837" cy="42049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Tree>
    <p:extLst>
      <p:ext uri="{BB962C8B-B14F-4D97-AF65-F5344CB8AC3E}">
        <p14:creationId xmlns:p14="http://schemas.microsoft.com/office/powerpoint/2010/main" val="209608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1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9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90"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Nonce-Set AEAD Formally</a:t>
            </a:r>
          </a:p>
        </p:txBody>
      </p:sp>
      <mc:AlternateContent xmlns:mc="http://schemas.openxmlformats.org/markup-compatibility/2006" xmlns:a14="http://schemas.microsoft.com/office/drawing/2010/main">
        <mc:Choice Requires="a14">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515795" y="1607419"/>
                <a:ext cx="11163600" cy="4736284"/>
              </a:xfrm>
            </p:spPr>
            <p:txBody>
              <a:bodyPr/>
              <a:lstStyle/>
              <a:p>
                <a:r>
                  <a:rPr lang="en-US" sz="2400" b="1" dirty="0">
                    <a:solidFill>
                      <a:schemeClr val="tx1"/>
                    </a:solidFill>
                    <a:latin typeface="Lao MN" pitchFamily="2" charset="0"/>
                    <a:cs typeface="Lao MN" pitchFamily="2" charset="0"/>
                  </a:rPr>
                  <a:t>Syntactically</a:t>
                </a:r>
                <a:r>
                  <a:rPr lang="en-US" sz="2400" dirty="0">
                    <a:solidFill>
                      <a:schemeClr val="tx1"/>
                    </a:solidFill>
                    <a:latin typeface="Lao MN" pitchFamily="2" charset="0"/>
                    <a:cs typeface="Lao MN" pitchFamily="2" charset="0"/>
                  </a:rPr>
                  <a:t> the difference is in the decryption algorithm:</a:t>
                </a:r>
              </a:p>
              <a:p>
                <a:pPr marL="0" indent="0" algn="ctr">
                  <a:buNone/>
                </a:pPr>
                <a14:m>
                  <m:oMath xmlns:m="http://schemas.openxmlformats.org/officeDocument/2006/math">
                    <m:r>
                      <a:rPr lang="en-US" sz="2400"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𝑁</m:t>
                    </m:r>
                    <m:r>
                      <a:rPr lang="en-US" sz="2400"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𝑀</m:t>
                    </m:r>
                    <m:r>
                      <a:rPr lang="en-US" sz="2400" i="1" spc="10">
                        <a:solidFill>
                          <a:srgbClr val="000000"/>
                        </a:solidFill>
                        <a:latin typeface="Cambria Math" panose="02040503050406030204" pitchFamily="18" charset="0"/>
                      </a:rPr>
                      <m:t>′)/(⊥,⊥)←</m:t>
                    </m:r>
                    <m:sSub>
                      <m:sSubPr>
                        <m:ctrlPr>
                          <a:rPr lang="en-US" sz="2400" i="1" spc="10">
                            <a:solidFill>
                              <a:srgbClr val="000000"/>
                            </a:solidFill>
                            <a:latin typeface="Cambria Math" panose="02040503050406030204" pitchFamily="18" charset="0"/>
                          </a:rPr>
                        </m:ctrlPr>
                      </m:sSubPr>
                      <m:e>
                        <m:r>
                          <m:rPr>
                            <m:sty m:val="p"/>
                          </m:rPr>
                          <a:rPr lang="en-US" sz="2400" spc="10">
                            <a:solidFill>
                              <a:srgbClr val="000000"/>
                            </a:solidFill>
                            <a:latin typeface="Cambria Math" panose="02040503050406030204" pitchFamily="18" charset="0"/>
                          </a:rPr>
                          <m:t>Dec</m:t>
                        </m:r>
                      </m:e>
                      <m:sub>
                        <m:r>
                          <a:rPr lang="en-US" sz="2400" i="1" spc="10">
                            <a:solidFill>
                              <a:srgbClr val="000000"/>
                            </a:solidFill>
                            <a:latin typeface="Cambria Math" panose="02040503050406030204" pitchFamily="18" charset="0"/>
                          </a:rPr>
                          <m:t>𝐾</m:t>
                        </m:r>
                      </m:sub>
                    </m:sSub>
                    <m:d>
                      <m:dPr>
                        <m:ctrlPr>
                          <a:rPr lang="en-US" sz="2400" i="1" spc="10">
                            <a:solidFill>
                              <a:srgbClr val="000000"/>
                            </a:solidFill>
                            <a:latin typeface="Cambria Math" panose="02040503050406030204" pitchFamily="18" charset="0"/>
                          </a:rPr>
                        </m:ctrlPr>
                      </m:dPr>
                      <m:e>
                        <m:r>
                          <a:rPr lang="en-US" sz="2400" b="1" i="1" spc="10">
                            <a:solidFill>
                              <a:srgbClr val="000000"/>
                            </a:solidFill>
                            <a:latin typeface="Cambria Math" panose="02040503050406030204" pitchFamily="18" charset="0"/>
                          </a:rPr>
                          <m:t>𝑾</m:t>
                        </m:r>
                        <m:r>
                          <a:rPr lang="en-US" sz="2400" i="1"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𝐻</m:t>
                        </m:r>
                        <m:r>
                          <a:rPr lang="en-US" sz="2400" i="1"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𝐶</m:t>
                        </m:r>
                      </m:e>
                    </m:d>
                  </m:oMath>
                </a14:m>
                <a:r>
                  <a:rPr lang="en-US" sz="2400" dirty="0">
                    <a:solidFill>
                      <a:schemeClr val="tx1"/>
                    </a:solidFill>
                    <a:latin typeface="Lao MN" pitchFamily="2" charset="0"/>
                    <a:cs typeface="Lao MN" pitchFamily="2" charset="0"/>
                  </a:rPr>
                  <a:t> where </a:t>
                </a:r>
                <a14:m>
                  <m:oMath xmlns:m="http://schemas.openxmlformats.org/officeDocument/2006/math">
                    <m:r>
                      <a:rPr lang="en-US" sz="2400" i="1" spc="10">
                        <a:solidFill>
                          <a:srgbClr val="000000"/>
                        </a:solidFill>
                        <a:latin typeface="Cambria Math" panose="02040503050406030204" pitchFamily="18" charset="0"/>
                      </a:rPr>
                      <m:t>𝑁</m:t>
                    </m:r>
                    <m:r>
                      <a:rPr lang="en-US" sz="2400" i="1" spc="10">
                        <a:solidFill>
                          <a:srgbClr val="000000"/>
                        </a:solidFill>
                        <a:latin typeface="Cambria Math" panose="02040503050406030204" pitchFamily="18" charset="0"/>
                      </a:rPr>
                      <m:t>′∈</m:t>
                    </m:r>
                    <m:r>
                      <a:rPr lang="en-US" sz="2400" b="1" i="1" spc="10">
                        <a:solidFill>
                          <a:srgbClr val="000000"/>
                        </a:solidFill>
                        <a:latin typeface="Cambria Math" panose="02040503050406030204" pitchFamily="18" charset="0"/>
                      </a:rPr>
                      <m:t>𝑾</m:t>
                    </m:r>
                  </m:oMath>
                </a14:m>
                <a:endParaRPr lang="en-US" sz="2400" dirty="0">
                  <a:solidFill>
                    <a:schemeClr val="tx1"/>
                  </a:solidFill>
                  <a:latin typeface="Lao MN" pitchFamily="2" charset="0"/>
                  <a:cs typeface="Lao MN" pitchFamily="2" charset="0"/>
                </a:endParaRPr>
              </a:p>
              <a:p>
                <a:endParaRPr lang="en-US" sz="2400" dirty="0">
                  <a:solidFill>
                    <a:schemeClr val="tx1"/>
                  </a:solidFill>
                  <a:latin typeface="Lao MN" pitchFamily="2" charset="0"/>
                  <a:cs typeface="Lao MN" pitchFamily="2" charset="0"/>
                </a:endParaRPr>
              </a:p>
              <a:p>
                <a:r>
                  <a:rPr lang="en-US" sz="2400" b="1" dirty="0">
                    <a:solidFill>
                      <a:schemeClr val="tx1"/>
                    </a:solidFill>
                    <a:latin typeface="Lao MN" pitchFamily="2" charset="0"/>
                    <a:cs typeface="Lao MN" pitchFamily="2" charset="0"/>
                  </a:rPr>
                  <a:t>Correctness </a:t>
                </a:r>
                <a:r>
                  <a:rPr lang="en-US" sz="2400" dirty="0">
                    <a:solidFill>
                      <a:schemeClr val="tx1"/>
                    </a:solidFill>
                    <a:latin typeface="Lao MN" pitchFamily="2" charset="0"/>
                    <a:cs typeface="Lao MN" pitchFamily="2" charset="0"/>
                  </a:rPr>
                  <a:t>requires that for all </a:t>
                </a:r>
                <a14:m>
                  <m:oMath xmlns:m="http://schemas.openxmlformats.org/officeDocument/2006/math">
                    <m:r>
                      <a:rPr lang="en-US" sz="2400" i="1" spc="10">
                        <a:solidFill>
                          <a:srgbClr val="000000"/>
                        </a:solidFill>
                        <a:latin typeface="Cambria Math" panose="02040503050406030204" pitchFamily="18" charset="0"/>
                      </a:rPr>
                      <m:t>𝐾</m:t>
                    </m:r>
                    <m:r>
                      <a:rPr lang="en-US" sz="2400"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𝑁</m:t>
                    </m:r>
                    <m:r>
                      <a:rPr lang="en-US" sz="2400" i="1"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𝐻</m:t>
                    </m:r>
                    <m:r>
                      <a:rPr lang="en-US" sz="2400" i="1"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𝑀</m:t>
                    </m:r>
                    <m:r>
                      <a:rPr lang="en-US" sz="2400" i="1" spc="10">
                        <a:solidFill>
                          <a:srgbClr val="000000"/>
                        </a:solidFill>
                        <a:latin typeface="Cambria Math" panose="02040503050406030204" pitchFamily="18" charset="0"/>
                      </a:rPr>
                      <m:t>,</m:t>
                    </m:r>
                    <m:r>
                      <a:rPr lang="en-US" sz="2400" b="1" i="1" spc="10">
                        <a:solidFill>
                          <a:srgbClr val="000000"/>
                        </a:solidFill>
                        <a:latin typeface="Cambria Math" panose="02040503050406030204" pitchFamily="18" charset="0"/>
                      </a:rPr>
                      <m:t>𝑾</m:t>
                    </m:r>
                  </m:oMath>
                </a14:m>
                <a:r>
                  <a:rPr lang="en-US" sz="2400" dirty="0">
                    <a:solidFill>
                      <a:schemeClr val="tx1"/>
                    </a:solidFill>
                    <a:latin typeface="Lao MN" pitchFamily="2" charset="0"/>
                    <a:cs typeface="Lao MN" pitchFamily="2" charset="0"/>
                  </a:rPr>
                  <a:t> such that </a:t>
                </a:r>
                <a14:m>
                  <m:oMath xmlns:m="http://schemas.openxmlformats.org/officeDocument/2006/math">
                    <m:r>
                      <a:rPr lang="en-US" sz="2400" i="1" spc="10">
                        <a:solidFill>
                          <a:srgbClr val="000000"/>
                        </a:solidFill>
                        <a:latin typeface="Cambria Math" panose="02040503050406030204" pitchFamily="18" charset="0"/>
                      </a:rPr>
                      <m:t>𝑁</m:t>
                    </m:r>
                    <m:r>
                      <a:rPr lang="en-US" sz="2400" i="1" spc="10">
                        <a:solidFill>
                          <a:srgbClr val="000000"/>
                        </a:solidFill>
                        <a:latin typeface="Cambria Math" panose="02040503050406030204" pitchFamily="18" charset="0"/>
                      </a:rPr>
                      <m:t>∈</m:t>
                    </m:r>
                    <m:r>
                      <a:rPr lang="en-US" sz="2400" b="1" i="1" spc="10">
                        <a:solidFill>
                          <a:srgbClr val="000000"/>
                        </a:solidFill>
                        <a:latin typeface="Cambria Math" panose="02040503050406030204" pitchFamily="18" charset="0"/>
                      </a:rPr>
                      <m:t>𝑾</m:t>
                    </m:r>
                  </m:oMath>
                </a14:m>
                <a:r>
                  <a:rPr lang="en-US" sz="2400" dirty="0">
                    <a:solidFill>
                      <a:schemeClr val="tx1"/>
                    </a:solidFill>
                    <a:latin typeface="Lao MN" pitchFamily="2" charset="0"/>
                    <a:cs typeface="Lao MN" pitchFamily="2" charset="0"/>
                  </a:rPr>
                  <a:t>,</a:t>
                </a:r>
              </a:p>
              <a:p>
                <a:pPr marL="0" indent="0" algn="ctr">
                  <a:buNone/>
                </a:pPr>
                <a:r>
                  <a:rPr lang="en-US" sz="2400" dirty="0">
                    <a:solidFill>
                      <a:schemeClr val="tx1"/>
                    </a:solidFill>
                    <a:latin typeface="Lao MN" pitchFamily="2" charset="0"/>
                    <a:cs typeface="Lao MN" pitchFamily="2" charset="0"/>
                  </a:rPr>
                  <a:t>If </a:t>
                </a:r>
                <a14:m>
                  <m:oMath xmlns:m="http://schemas.openxmlformats.org/officeDocument/2006/math">
                    <m:r>
                      <a:rPr lang="en-US" sz="2400" i="1" spc="10">
                        <a:solidFill>
                          <a:srgbClr val="000000"/>
                        </a:solidFill>
                        <a:latin typeface="Cambria Math" panose="02040503050406030204" pitchFamily="18" charset="0"/>
                      </a:rPr>
                      <m:t>𝐶</m:t>
                    </m:r>
                    <m:r>
                      <a:rPr lang="en-US" sz="2400" i="1" spc="10">
                        <a:solidFill>
                          <a:srgbClr val="000000"/>
                        </a:solidFill>
                        <a:latin typeface="Cambria Math" panose="02040503050406030204" pitchFamily="18" charset="0"/>
                      </a:rPr>
                      <m:t>←</m:t>
                    </m:r>
                    <m:sSub>
                      <m:sSubPr>
                        <m:ctrlPr>
                          <a:rPr lang="en-US" sz="2400" i="1" spc="10">
                            <a:solidFill>
                              <a:srgbClr val="000000"/>
                            </a:solidFill>
                            <a:latin typeface="Cambria Math" panose="02040503050406030204" pitchFamily="18" charset="0"/>
                          </a:rPr>
                        </m:ctrlPr>
                      </m:sSubPr>
                      <m:e>
                        <m:r>
                          <m:rPr>
                            <m:sty m:val="p"/>
                          </m:rPr>
                          <a:rPr lang="en-US" sz="2400" spc="10">
                            <a:solidFill>
                              <a:srgbClr val="000000"/>
                            </a:solidFill>
                            <a:latin typeface="Cambria Math" panose="02040503050406030204" pitchFamily="18" charset="0"/>
                          </a:rPr>
                          <m:t>Enc</m:t>
                        </m:r>
                      </m:e>
                      <m:sub>
                        <m:r>
                          <m:rPr>
                            <m:sty m:val="p"/>
                          </m:rPr>
                          <a:rPr lang="en-US" sz="2400" spc="10">
                            <a:solidFill>
                              <a:srgbClr val="000000"/>
                            </a:solidFill>
                            <a:latin typeface="Cambria Math" panose="02040503050406030204" pitchFamily="18" charset="0"/>
                          </a:rPr>
                          <m:t>K</m:t>
                        </m:r>
                      </m:sub>
                    </m:sSub>
                    <m:d>
                      <m:dPr>
                        <m:ctrlPr>
                          <a:rPr lang="en-US" sz="2400" i="1" spc="10">
                            <a:solidFill>
                              <a:srgbClr val="000000"/>
                            </a:solidFill>
                            <a:latin typeface="Cambria Math" panose="02040503050406030204" pitchFamily="18" charset="0"/>
                          </a:rPr>
                        </m:ctrlPr>
                      </m:dPr>
                      <m:e>
                        <m:r>
                          <a:rPr lang="en-US" sz="2400" i="1" spc="10">
                            <a:solidFill>
                              <a:srgbClr val="000000"/>
                            </a:solidFill>
                            <a:latin typeface="Cambria Math" panose="02040503050406030204" pitchFamily="18" charset="0"/>
                          </a:rPr>
                          <m:t>𝑁</m:t>
                        </m:r>
                        <m:r>
                          <a:rPr lang="en-US" sz="2400" i="1"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𝐻</m:t>
                        </m:r>
                        <m:r>
                          <a:rPr lang="en-US" sz="2400" i="1"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𝑀</m:t>
                        </m:r>
                      </m:e>
                    </m:d>
                  </m:oMath>
                </a14:m>
                <a:r>
                  <a:rPr lang="en-US" sz="2400" dirty="0">
                    <a:solidFill>
                      <a:schemeClr val="tx1"/>
                    </a:solidFill>
                    <a:latin typeface="Lao MN" pitchFamily="2" charset="0"/>
                    <a:cs typeface="Lao MN" pitchFamily="2" charset="0"/>
                  </a:rPr>
                  <a:t> then </a:t>
                </a:r>
                <a14:m>
                  <m:oMath xmlns:m="http://schemas.openxmlformats.org/officeDocument/2006/math">
                    <m:r>
                      <a:rPr lang="en-US" sz="2400" i="1"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𝑁</m:t>
                    </m:r>
                    <m:r>
                      <a:rPr lang="en-US" sz="2400" i="1"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𝑀</m:t>
                    </m:r>
                    <m:r>
                      <a:rPr lang="en-US" sz="2400" i="1" spc="10">
                        <a:solidFill>
                          <a:srgbClr val="000000"/>
                        </a:solidFill>
                        <a:latin typeface="Cambria Math" panose="02040503050406030204" pitchFamily="18" charset="0"/>
                      </a:rPr>
                      <m:t>)←</m:t>
                    </m:r>
                    <m:sSub>
                      <m:sSubPr>
                        <m:ctrlPr>
                          <a:rPr lang="en-US" sz="2400" i="1" spc="10">
                            <a:solidFill>
                              <a:srgbClr val="000000"/>
                            </a:solidFill>
                            <a:latin typeface="Cambria Math" panose="02040503050406030204" pitchFamily="18" charset="0"/>
                          </a:rPr>
                        </m:ctrlPr>
                      </m:sSubPr>
                      <m:e>
                        <m:r>
                          <m:rPr>
                            <m:sty m:val="p"/>
                          </m:rPr>
                          <a:rPr lang="en-US" sz="2400" spc="10">
                            <a:solidFill>
                              <a:srgbClr val="000000"/>
                            </a:solidFill>
                            <a:latin typeface="Cambria Math" panose="02040503050406030204" pitchFamily="18" charset="0"/>
                          </a:rPr>
                          <m:t>Dec</m:t>
                        </m:r>
                      </m:e>
                      <m:sub>
                        <m:r>
                          <m:rPr>
                            <m:sty m:val="p"/>
                          </m:rPr>
                          <a:rPr lang="en-US" sz="2400" spc="10">
                            <a:solidFill>
                              <a:srgbClr val="000000"/>
                            </a:solidFill>
                            <a:latin typeface="Cambria Math" panose="02040503050406030204" pitchFamily="18" charset="0"/>
                          </a:rPr>
                          <m:t>K</m:t>
                        </m:r>
                      </m:sub>
                    </m:sSub>
                    <m:d>
                      <m:dPr>
                        <m:ctrlPr>
                          <a:rPr lang="en-US" sz="2400" i="1" spc="10">
                            <a:solidFill>
                              <a:srgbClr val="000000"/>
                            </a:solidFill>
                            <a:latin typeface="Cambria Math" panose="02040503050406030204" pitchFamily="18" charset="0"/>
                          </a:rPr>
                        </m:ctrlPr>
                      </m:dPr>
                      <m:e>
                        <m:r>
                          <a:rPr lang="en-US" sz="2400" b="1" i="1" spc="10">
                            <a:solidFill>
                              <a:srgbClr val="000000"/>
                            </a:solidFill>
                            <a:latin typeface="Cambria Math" panose="02040503050406030204" pitchFamily="18" charset="0"/>
                          </a:rPr>
                          <m:t>𝑾</m:t>
                        </m:r>
                        <m:r>
                          <a:rPr lang="en-US" sz="2400" i="1"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𝐻</m:t>
                        </m:r>
                        <m:r>
                          <a:rPr lang="en-US" sz="2400" i="1"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𝐶</m:t>
                        </m:r>
                      </m:e>
                    </m:d>
                  </m:oMath>
                </a14:m>
                <a:r>
                  <a:rPr lang="en-US" sz="2400" dirty="0">
                    <a:solidFill>
                      <a:schemeClr val="tx1"/>
                    </a:solidFill>
                    <a:latin typeface="Lao MN" pitchFamily="2" charset="0"/>
                    <a:cs typeface="Lao MN" pitchFamily="2" charset="0"/>
                  </a:rPr>
                  <a:t>.</a:t>
                </a:r>
              </a:p>
              <a:p>
                <a:endParaRPr lang="en-US" sz="2400" dirty="0">
                  <a:solidFill>
                    <a:schemeClr val="tx1"/>
                  </a:solidFill>
                  <a:latin typeface="Lao MN" pitchFamily="2" charset="0"/>
                  <a:cs typeface="Lao MN" pitchFamily="2" charset="0"/>
                </a:endParaRPr>
              </a:p>
              <a:p>
                <a:r>
                  <a:rPr lang="en-US" sz="2400" b="1" dirty="0">
                    <a:solidFill>
                      <a:schemeClr val="tx1"/>
                    </a:solidFill>
                    <a:latin typeface="Lao MN" pitchFamily="2" charset="0"/>
                    <a:cs typeface="Lao MN" pitchFamily="2" charset="0"/>
                  </a:rPr>
                  <a:t>(MR)AE security </a:t>
                </a:r>
                <a:r>
                  <a:rPr lang="en-US" sz="2400" dirty="0">
                    <a:solidFill>
                      <a:schemeClr val="tx1"/>
                    </a:solidFill>
                    <a:latin typeface="Lao MN" pitchFamily="2" charset="0"/>
                    <a:cs typeface="Lao MN" pitchFamily="2" charset="0"/>
                  </a:rPr>
                  <a:t>translates in a straightforward manner, we only need to adapt the prohibited queries:</a:t>
                </a:r>
              </a:p>
              <a:p>
                <a:endParaRPr lang="en-US" sz="800" dirty="0">
                  <a:solidFill>
                    <a:schemeClr val="tx1"/>
                  </a:solidFill>
                  <a:latin typeface="Lao MN" pitchFamily="2" charset="0"/>
                  <a:cs typeface="Lao MN" pitchFamily="2" charset="0"/>
                </a:endParaRPr>
              </a:p>
              <a:p>
                <a:pPr marL="0" indent="0" algn="ctr">
                  <a:buNone/>
                </a:pPr>
                <a:r>
                  <a:rPr lang="en-US" sz="2400" dirty="0">
                    <a:solidFill>
                      <a:schemeClr val="tx1"/>
                    </a:solidFill>
                    <a:latin typeface="Lao MN" pitchFamily="2" charset="0"/>
                    <a:cs typeface="Lao MN" pitchFamily="2" charset="0"/>
                  </a:rPr>
                  <a:t>If </a:t>
                </a:r>
                <a14:m>
                  <m:oMath xmlns:m="http://schemas.openxmlformats.org/officeDocument/2006/math">
                    <m:r>
                      <a:rPr lang="en-US" sz="2400" i="1" spc="10">
                        <a:solidFill>
                          <a:srgbClr val="000000"/>
                        </a:solidFill>
                        <a:latin typeface="Cambria Math" panose="02040503050406030204" pitchFamily="18" charset="0"/>
                      </a:rPr>
                      <m:t>𝐶</m:t>
                    </m:r>
                    <m:r>
                      <a:rPr lang="en-US" sz="2400" i="1" spc="10">
                        <a:solidFill>
                          <a:srgbClr val="000000"/>
                        </a:solidFill>
                        <a:latin typeface="Cambria Math" panose="02040503050406030204" pitchFamily="18" charset="0"/>
                      </a:rPr>
                      <m:t>←</m:t>
                    </m:r>
                    <m:sSub>
                      <m:sSubPr>
                        <m:ctrlPr>
                          <a:rPr lang="en-US" sz="2400" i="1" spc="10">
                            <a:solidFill>
                              <a:srgbClr val="000000"/>
                            </a:solidFill>
                            <a:latin typeface="Cambria Math" panose="02040503050406030204" pitchFamily="18" charset="0"/>
                          </a:rPr>
                        </m:ctrlPr>
                      </m:sSubPr>
                      <m:e>
                        <m:r>
                          <m:rPr>
                            <m:sty m:val="p"/>
                          </m:rPr>
                          <a:rPr lang="en-US" sz="2400" spc="10">
                            <a:solidFill>
                              <a:srgbClr val="000000"/>
                            </a:solidFill>
                            <a:latin typeface="Cambria Math" panose="02040503050406030204" pitchFamily="18" charset="0"/>
                          </a:rPr>
                          <m:t>Enc</m:t>
                        </m:r>
                      </m:e>
                      <m:sub>
                        <m:r>
                          <m:rPr>
                            <m:sty m:val="p"/>
                          </m:rPr>
                          <a:rPr lang="en-US" sz="2400" spc="10">
                            <a:solidFill>
                              <a:srgbClr val="000000"/>
                            </a:solidFill>
                            <a:latin typeface="Cambria Math" panose="02040503050406030204" pitchFamily="18" charset="0"/>
                          </a:rPr>
                          <m:t>K</m:t>
                        </m:r>
                      </m:sub>
                    </m:sSub>
                    <m:d>
                      <m:dPr>
                        <m:ctrlPr>
                          <a:rPr lang="en-US" sz="2400" i="1" spc="10">
                            <a:solidFill>
                              <a:srgbClr val="000000"/>
                            </a:solidFill>
                            <a:latin typeface="Cambria Math" panose="02040503050406030204" pitchFamily="18" charset="0"/>
                          </a:rPr>
                        </m:ctrlPr>
                      </m:dPr>
                      <m:e>
                        <m:r>
                          <a:rPr lang="en-US" sz="2400" i="1" spc="10">
                            <a:solidFill>
                              <a:srgbClr val="000000"/>
                            </a:solidFill>
                            <a:latin typeface="Cambria Math" panose="02040503050406030204" pitchFamily="18" charset="0"/>
                          </a:rPr>
                          <m:t>𝑁</m:t>
                        </m:r>
                        <m:r>
                          <a:rPr lang="en-US" sz="2400" i="1"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𝐻</m:t>
                        </m:r>
                        <m:r>
                          <a:rPr lang="en-US" sz="2400" i="1"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𝑀</m:t>
                        </m:r>
                      </m:e>
                    </m:d>
                  </m:oMath>
                </a14:m>
                <a:r>
                  <a:rPr lang="en-US" sz="2400" dirty="0">
                    <a:solidFill>
                      <a:schemeClr val="tx1"/>
                    </a:solidFill>
                    <a:latin typeface="Lao MN" pitchFamily="2" charset="0"/>
                    <a:cs typeface="Lao MN" pitchFamily="2" charset="0"/>
                  </a:rPr>
                  <a:t> then no queries </a:t>
                </a:r>
                <a14:m>
                  <m:oMath xmlns:m="http://schemas.openxmlformats.org/officeDocument/2006/math">
                    <m:sSub>
                      <m:sSubPr>
                        <m:ctrlPr>
                          <a:rPr lang="en-US" sz="2400" i="1" spc="10">
                            <a:solidFill>
                              <a:srgbClr val="000000"/>
                            </a:solidFill>
                            <a:latin typeface="Cambria Math" panose="02040503050406030204" pitchFamily="18" charset="0"/>
                          </a:rPr>
                        </m:ctrlPr>
                      </m:sSubPr>
                      <m:e>
                        <m:r>
                          <m:rPr>
                            <m:sty m:val="p"/>
                          </m:rPr>
                          <a:rPr lang="en-US" sz="2400" spc="10">
                            <a:solidFill>
                              <a:srgbClr val="000000"/>
                            </a:solidFill>
                            <a:latin typeface="Cambria Math" panose="02040503050406030204" pitchFamily="18" charset="0"/>
                          </a:rPr>
                          <m:t>Dec</m:t>
                        </m:r>
                      </m:e>
                      <m:sub>
                        <m:r>
                          <m:rPr>
                            <m:sty m:val="p"/>
                          </m:rPr>
                          <a:rPr lang="en-US" sz="2400" spc="10">
                            <a:solidFill>
                              <a:srgbClr val="000000"/>
                            </a:solidFill>
                            <a:latin typeface="Cambria Math" panose="02040503050406030204" pitchFamily="18" charset="0"/>
                          </a:rPr>
                          <m:t>K</m:t>
                        </m:r>
                      </m:sub>
                    </m:sSub>
                    <m:d>
                      <m:dPr>
                        <m:ctrlPr>
                          <a:rPr lang="en-US" sz="2400" i="1" spc="10">
                            <a:solidFill>
                              <a:srgbClr val="000000"/>
                            </a:solidFill>
                            <a:latin typeface="Cambria Math" panose="02040503050406030204" pitchFamily="18" charset="0"/>
                          </a:rPr>
                        </m:ctrlPr>
                      </m:dPr>
                      <m:e>
                        <m:r>
                          <a:rPr lang="en-US" sz="2400" b="1" i="1" spc="10">
                            <a:solidFill>
                              <a:srgbClr val="000000"/>
                            </a:solidFill>
                            <a:latin typeface="Cambria Math" panose="02040503050406030204" pitchFamily="18" charset="0"/>
                          </a:rPr>
                          <m:t>𝑾</m:t>
                        </m:r>
                        <m:r>
                          <a:rPr lang="en-US" sz="2400" i="1"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𝐻</m:t>
                        </m:r>
                        <m:r>
                          <a:rPr lang="en-US" sz="2400" i="1" spc="10">
                            <a:solidFill>
                              <a:srgbClr val="000000"/>
                            </a:solidFill>
                            <a:latin typeface="Cambria Math" panose="02040503050406030204" pitchFamily="18" charset="0"/>
                          </a:rPr>
                          <m:t>,</m:t>
                        </m:r>
                        <m:r>
                          <a:rPr lang="en-US" sz="2400" i="1" spc="10">
                            <a:solidFill>
                              <a:srgbClr val="000000"/>
                            </a:solidFill>
                            <a:latin typeface="Cambria Math" panose="02040503050406030204" pitchFamily="18" charset="0"/>
                          </a:rPr>
                          <m:t>𝐶</m:t>
                        </m:r>
                      </m:e>
                    </m:d>
                  </m:oMath>
                </a14:m>
                <a:r>
                  <a:rPr lang="en-US" sz="2400" spc="10" dirty="0">
                    <a:solidFill>
                      <a:srgbClr val="000000"/>
                    </a:solidFill>
                    <a:latin typeface="Century Schoolbook" panose="02040604050505020304"/>
                  </a:rPr>
                  <a:t> where </a:t>
                </a:r>
                <a14:m>
                  <m:oMath xmlns:m="http://schemas.openxmlformats.org/officeDocument/2006/math">
                    <m:r>
                      <a:rPr lang="en-US" sz="2400" i="1" spc="10">
                        <a:solidFill>
                          <a:srgbClr val="000000"/>
                        </a:solidFill>
                        <a:latin typeface="Cambria Math" panose="02040503050406030204" pitchFamily="18" charset="0"/>
                      </a:rPr>
                      <m:t>𝑁</m:t>
                    </m:r>
                    <m:r>
                      <a:rPr lang="en-US" sz="2400" i="1" spc="10">
                        <a:solidFill>
                          <a:srgbClr val="000000"/>
                        </a:solidFill>
                        <a:latin typeface="Cambria Math" panose="02040503050406030204" pitchFamily="18" charset="0"/>
                      </a:rPr>
                      <m:t>∈</m:t>
                    </m:r>
                    <m:r>
                      <a:rPr lang="en-US" sz="2400" b="1" i="1" spc="10">
                        <a:solidFill>
                          <a:srgbClr val="000000"/>
                        </a:solidFill>
                        <a:latin typeface="Cambria Math" panose="02040503050406030204" pitchFamily="18" charset="0"/>
                      </a:rPr>
                      <m:t>𝑾</m:t>
                    </m:r>
                  </m:oMath>
                </a14:m>
                <a:r>
                  <a:rPr lang="en-US" sz="2400" spc="10" dirty="0">
                    <a:solidFill>
                      <a:srgbClr val="000000"/>
                    </a:solidFill>
                    <a:latin typeface="Century Schoolbook" panose="02040604050505020304"/>
                  </a:rPr>
                  <a:t> can be made by the </a:t>
                </a:r>
                <a:r>
                  <a:rPr lang="en-US" sz="2400" dirty="0">
                    <a:solidFill>
                      <a:schemeClr val="tx1"/>
                    </a:solidFill>
                    <a:latin typeface="Lao MN" pitchFamily="2" charset="0"/>
                    <a:cs typeface="Lao MN" pitchFamily="2" charset="0"/>
                  </a:rPr>
                  <a:t>adversary.</a:t>
                </a:r>
                <a:endParaRPr lang="en-US" dirty="0"/>
              </a:p>
            </p:txBody>
          </p:sp>
        </mc:Choice>
        <mc:Fallback xmlns="">
          <p:sp>
            <p:nvSpPr>
              <p:cNvPr id="11" name="Text Placeholder 3">
                <a:extLst>
                  <a:ext uri="{FF2B5EF4-FFF2-40B4-BE49-F238E27FC236}">
                    <a16:creationId xmlns:a16="http://schemas.microsoft.com/office/drawing/2014/main" id="{BEA6A832-E3E6-4C4B-C1DD-1CEC2DFAF3F5}"/>
                  </a:ext>
                </a:extLst>
              </p:cNvPr>
              <p:cNvSpPr>
                <a:spLocks noGrp="1" noRot="1" noChangeAspect="1" noMove="1" noResize="1" noEditPoints="1" noAdjustHandles="1" noChangeArrowheads="1" noChangeShapeType="1" noTextEdit="1"/>
              </p:cNvSpPr>
              <p:nvPr>
                <p:ph type="body" sz="quarter" idx="10"/>
              </p:nvPr>
            </p:nvSpPr>
            <p:spPr>
              <a:xfrm>
                <a:off x="515795" y="1607419"/>
                <a:ext cx="11163600" cy="4736284"/>
              </a:xfrm>
              <a:blipFill>
                <a:blip r:embed="rId3"/>
                <a:stretch>
                  <a:fillRect l="-682" t="-2139" r="-795"/>
                </a:stretch>
              </a:blipFill>
            </p:spPr>
            <p:txBody>
              <a:bodyPr/>
              <a:lstStyle/>
              <a:p>
                <a:r>
                  <a:rPr lang="en-AE">
                    <a:noFill/>
                  </a:rPr>
                  <a:t> </a:t>
                </a:r>
              </a:p>
            </p:txBody>
          </p:sp>
        </mc:Fallback>
      </mc:AlternateContent>
      <p:sp>
        <p:nvSpPr>
          <p:cNvPr id="2" name="Slide Number Placeholder 1">
            <a:extLst>
              <a:ext uri="{FF2B5EF4-FFF2-40B4-BE49-F238E27FC236}">
                <a16:creationId xmlns:a16="http://schemas.microsoft.com/office/drawing/2014/main" id="{AB2EB232-9418-5D44-B6E4-865C13E3AFAA}"/>
              </a:ext>
            </a:extLst>
          </p:cNvPr>
          <p:cNvSpPr>
            <a:spLocks noGrp="1"/>
          </p:cNvSpPr>
          <p:nvPr>
            <p:ph type="sldNum" sz="quarter" idx="4"/>
          </p:nvPr>
        </p:nvSpPr>
        <p:spPr/>
        <p:txBody>
          <a:bodyPr/>
          <a:lstStyle/>
          <a:p>
            <a:fld id="{6A0E18EB-4A2D-7A41-8DA5-124442C28A6C}" type="slidenum">
              <a:rPr lang="en-AE" smtClean="0"/>
              <a:t>29</a:t>
            </a:fld>
            <a:endParaRPr lang="en-AE"/>
          </a:p>
        </p:txBody>
      </p:sp>
    </p:spTree>
    <p:extLst>
      <p:ext uri="{BB962C8B-B14F-4D97-AF65-F5344CB8AC3E}">
        <p14:creationId xmlns:p14="http://schemas.microsoft.com/office/powerpoint/2010/main" val="74313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C09CB0C-2801-CBB9-3690-B5ED328A15C3}"/>
              </a:ext>
            </a:extLst>
          </p:cNvPr>
          <p:cNvSpPr>
            <a:spLocks noGrp="1"/>
          </p:cNvSpPr>
          <p:nvPr>
            <p:ph type="ctrTitle"/>
          </p:nvPr>
        </p:nvSpPr>
        <p:spPr>
          <a:xfrm>
            <a:off x="523195" y="3135494"/>
            <a:ext cx="5572805" cy="444969"/>
          </a:xfrm>
        </p:spPr>
        <p:txBody>
          <a:bodyPr/>
          <a:lstStyle/>
          <a:p>
            <a:r>
              <a:rPr lang="en-US" sz="3200" b="0" dirty="0">
                <a:latin typeface="Lao MN" pitchFamily="2" charset="0"/>
                <a:cs typeface="Lao MN" pitchFamily="2" charset="0"/>
              </a:rPr>
              <a:t>Defining Rugged PRPs</a:t>
            </a:r>
          </a:p>
        </p:txBody>
      </p:sp>
      <p:sp>
        <p:nvSpPr>
          <p:cNvPr id="2" name="Slide Number Placeholder 1">
            <a:extLst>
              <a:ext uri="{FF2B5EF4-FFF2-40B4-BE49-F238E27FC236}">
                <a16:creationId xmlns:a16="http://schemas.microsoft.com/office/drawing/2014/main" id="{C92A2751-3A01-8540-A388-12DF286857C0}"/>
              </a:ext>
            </a:extLst>
          </p:cNvPr>
          <p:cNvSpPr>
            <a:spLocks noGrp="1"/>
          </p:cNvSpPr>
          <p:nvPr>
            <p:ph type="sldNum" sz="quarter" idx="4"/>
          </p:nvPr>
        </p:nvSpPr>
        <p:spPr/>
        <p:txBody>
          <a:bodyPr/>
          <a:lstStyle/>
          <a:p>
            <a:fld id="{6A0E18EB-4A2D-7A41-8DA5-124442C28A6C}" type="slidenum">
              <a:rPr lang="en-AE" smtClean="0"/>
              <a:t>3</a:t>
            </a:fld>
            <a:endParaRPr lang="en-AE"/>
          </a:p>
        </p:txBody>
      </p:sp>
    </p:spTree>
    <p:extLst>
      <p:ext uri="{BB962C8B-B14F-4D97-AF65-F5344CB8AC3E}">
        <p14:creationId xmlns:p14="http://schemas.microsoft.com/office/powerpoint/2010/main" val="2272270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Why Nonce-Set AEAD?</a:t>
            </a:r>
          </a:p>
        </p:txBody>
      </p:sp>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515795" y="1607419"/>
            <a:ext cx="11163600" cy="4736284"/>
          </a:xfrm>
        </p:spPr>
        <p:txBody>
          <a:bodyPr/>
          <a:lstStyle/>
          <a:p>
            <a:r>
              <a:rPr lang="en-US" sz="2400" dirty="0">
                <a:solidFill>
                  <a:schemeClr val="tx1"/>
                </a:solidFill>
                <a:latin typeface="Lao MN" pitchFamily="2" charset="0"/>
                <a:cs typeface="Lao MN" pitchFamily="2" charset="0"/>
              </a:rPr>
              <a:t>It is a natural primitive in the context of </a:t>
            </a:r>
            <a:r>
              <a:rPr lang="en-US" sz="2400" b="1" dirty="0">
                <a:solidFill>
                  <a:schemeClr val="tx1"/>
                </a:solidFill>
                <a:latin typeface="Lao MN" pitchFamily="2" charset="0"/>
                <a:cs typeface="Lao MN" pitchFamily="2" charset="0"/>
              </a:rPr>
              <a:t>order-resilient channels</a:t>
            </a:r>
            <a:r>
              <a:rPr lang="en-US" sz="2400" dirty="0">
                <a:solidFill>
                  <a:schemeClr val="tx1"/>
                </a:solidFill>
                <a:latin typeface="Lao MN" pitchFamily="2" charset="0"/>
                <a:cs typeface="Lao MN" pitchFamily="2" charset="0"/>
              </a:rPr>
              <a:t> such as </a:t>
            </a:r>
            <a:r>
              <a:rPr lang="en-US" sz="2400" b="1" dirty="0">
                <a:solidFill>
                  <a:schemeClr val="tx1"/>
                </a:solidFill>
                <a:latin typeface="Lao MN" pitchFamily="2" charset="0"/>
                <a:cs typeface="Lao MN" pitchFamily="2" charset="0"/>
              </a:rPr>
              <a:t>QUIC</a:t>
            </a:r>
            <a:r>
              <a:rPr lang="en-US" sz="2400" dirty="0">
                <a:solidFill>
                  <a:schemeClr val="tx1"/>
                </a:solidFill>
                <a:latin typeface="Lao MN" pitchFamily="2" charset="0"/>
                <a:cs typeface="Lao MN" pitchFamily="2" charset="0"/>
              </a:rPr>
              <a:t> and </a:t>
            </a:r>
            <a:r>
              <a:rPr lang="en-US" sz="2400" b="1" dirty="0">
                <a:solidFill>
                  <a:schemeClr val="tx1"/>
                </a:solidFill>
                <a:latin typeface="Lao MN" pitchFamily="2" charset="0"/>
                <a:cs typeface="Lao MN" pitchFamily="2" charset="0"/>
              </a:rPr>
              <a:t>DTLS</a:t>
            </a:r>
            <a:r>
              <a:rPr lang="en-US" sz="2400" dirty="0">
                <a:solidFill>
                  <a:schemeClr val="tx1"/>
                </a:solidFill>
                <a:latin typeface="Lao MN" pitchFamily="2" charset="0"/>
                <a:cs typeface="Lao MN" pitchFamily="2" charset="0"/>
              </a:rPr>
              <a:t> which employ window mechanisms.</a:t>
            </a:r>
          </a:p>
          <a:p>
            <a:pPr marL="0" indent="0">
              <a:buNone/>
            </a:pPr>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Nonce-Set AEAD serves as a </a:t>
            </a:r>
            <a:r>
              <a:rPr lang="en-US" sz="2400" b="1" dirty="0">
                <a:solidFill>
                  <a:schemeClr val="tx1"/>
                </a:solidFill>
                <a:latin typeface="Lao MN" pitchFamily="2" charset="0"/>
                <a:cs typeface="Lao MN" pitchFamily="2" charset="0"/>
              </a:rPr>
              <a:t>stepping stone </a:t>
            </a:r>
            <a:r>
              <a:rPr lang="en-US" sz="2400" dirty="0">
                <a:solidFill>
                  <a:schemeClr val="tx1"/>
                </a:solidFill>
                <a:latin typeface="Lao MN" pitchFamily="2" charset="0"/>
                <a:cs typeface="Lao MN" pitchFamily="2" charset="0"/>
              </a:rPr>
              <a:t>from which a variety of </a:t>
            </a:r>
            <a:r>
              <a:rPr lang="en-US" sz="2400" b="1" dirty="0">
                <a:solidFill>
                  <a:schemeClr val="tx1"/>
                </a:solidFill>
                <a:latin typeface="Lao MN" pitchFamily="2" charset="0"/>
                <a:cs typeface="Lao MN" pitchFamily="2" charset="0"/>
              </a:rPr>
              <a:t>secure channel functionalities</a:t>
            </a:r>
            <a:r>
              <a:rPr lang="en-US" sz="2400" dirty="0">
                <a:solidFill>
                  <a:schemeClr val="tx1"/>
                </a:solidFill>
                <a:latin typeface="Lao MN" pitchFamily="2" charset="0"/>
                <a:cs typeface="Lao MN" pitchFamily="2" charset="0"/>
              </a:rPr>
              <a:t> can be easily realized.</a:t>
            </a:r>
          </a:p>
          <a:p>
            <a:pPr marL="0" indent="0">
              <a:buNone/>
            </a:pPr>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Nonce-Set AEAD can also be constructed from </a:t>
            </a:r>
            <a:r>
              <a:rPr lang="en-US" sz="2400" b="1" dirty="0">
                <a:solidFill>
                  <a:schemeClr val="tx1"/>
                </a:solidFill>
                <a:latin typeface="Lao MN" pitchFamily="2" charset="0"/>
                <a:cs typeface="Lao MN" pitchFamily="2" charset="0"/>
              </a:rPr>
              <a:t>any nonce-hiding AEAD</a:t>
            </a:r>
            <a:r>
              <a:rPr lang="en-US" sz="2400" dirty="0">
                <a:solidFill>
                  <a:schemeClr val="tx1"/>
                </a:solidFill>
                <a:latin typeface="Lao MN" pitchFamily="2" charset="0"/>
                <a:cs typeface="Lao MN" pitchFamily="2" charset="0"/>
              </a:rPr>
              <a:t> via a straightforward generic transform.</a:t>
            </a:r>
          </a:p>
          <a:p>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However </a:t>
            </a:r>
            <a:r>
              <a:rPr lang="en-US" sz="2400" b="1" dirty="0" err="1">
                <a:solidFill>
                  <a:schemeClr val="tx1"/>
                </a:solidFill>
                <a:latin typeface="Lao MN" pitchFamily="2" charset="0"/>
                <a:cs typeface="Lao MN" pitchFamily="2" charset="0"/>
              </a:rPr>
              <a:t>AwN</a:t>
            </a:r>
            <a:r>
              <a:rPr lang="en-US" sz="2400" dirty="0">
                <a:solidFill>
                  <a:schemeClr val="tx1"/>
                </a:solidFill>
                <a:latin typeface="Lao MN" pitchFamily="2" charset="0"/>
                <a:cs typeface="Lao MN" pitchFamily="2" charset="0"/>
              </a:rPr>
              <a:t> realizes Nonce-Set AEAD directly resulting in </a:t>
            </a:r>
            <a:r>
              <a:rPr lang="en-US" sz="2400" b="1" dirty="0">
                <a:solidFill>
                  <a:schemeClr val="tx1"/>
                </a:solidFill>
                <a:latin typeface="Lao MN" pitchFamily="2" charset="0"/>
                <a:cs typeface="Lao MN" pitchFamily="2" charset="0"/>
              </a:rPr>
              <a:t>more compact ciphertexts</a:t>
            </a:r>
            <a:r>
              <a:rPr lang="en-US" sz="2400" dirty="0">
                <a:solidFill>
                  <a:schemeClr val="tx1"/>
                </a:solidFill>
                <a:latin typeface="Lao MN" pitchFamily="2" charset="0"/>
                <a:cs typeface="Lao MN" pitchFamily="2" charset="0"/>
              </a:rPr>
              <a:t> than this generic transform.</a:t>
            </a:r>
          </a:p>
          <a:p>
            <a:endParaRPr lang="en-US" dirty="0"/>
          </a:p>
        </p:txBody>
      </p:sp>
      <p:sp>
        <p:nvSpPr>
          <p:cNvPr id="2" name="Slide Number Placeholder 1">
            <a:extLst>
              <a:ext uri="{FF2B5EF4-FFF2-40B4-BE49-F238E27FC236}">
                <a16:creationId xmlns:a16="http://schemas.microsoft.com/office/drawing/2014/main" id="{873678A7-CC9F-594E-9710-56639E04D92F}"/>
              </a:ext>
            </a:extLst>
          </p:cNvPr>
          <p:cNvSpPr>
            <a:spLocks noGrp="1"/>
          </p:cNvSpPr>
          <p:nvPr>
            <p:ph type="sldNum" sz="quarter" idx="4"/>
          </p:nvPr>
        </p:nvSpPr>
        <p:spPr/>
        <p:txBody>
          <a:bodyPr/>
          <a:lstStyle/>
          <a:p>
            <a:fld id="{6A0E18EB-4A2D-7A41-8DA5-124442C28A6C}" type="slidenum">
              <a:rPr lang="en-AE" smtClean="0"/>
              <a:t>30</a:t>
            </a:fld>
            <a:endParaRPr lang="en-AE"/>
          </a:p>
        </p:txBody>
      </p:sp>
    </p:spTree>
    <p:extLst>
      <p:ext uri="{BB962C8B-B14F-4D97-AF65-F5344CB8AC3E}">
        <p14:creationId xmlns:p14="http://schemas.microsoft.com/office/powerpoint/2010/main" val="137000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C09CB0C-2801-CBB9-3690-B5ED328A15C3}"/>
              </a:ext>
            </a:extLst>
          </p:cNvPr>
          <p:cNvSpPr>
            <a:spLocks noGrp="1"/>
          </p:cNvSpPr>
          <p:nvPr>
            <p:ph type="ctrTitle"/>
          </p:nvPr>
        </p:nvSpPr>
        <p:spPr>
          <a:xfrm>
            <a:off x="523195" y="3135494"/>
            <a:ext cx="5572805" cy="444969"/>
          </a:xfrm>
        </p:spPr>
        <p:txBody>
          <a:bodyPr/>
          <a:lstStyle/>
          <a:p>
            <a:r>
              <a:rPr lang="en-US" sz="3200" b="0" dirty="0">
                <a:latin typeface="Lao MN" pitchFamily="2" charset="0"/>
                <a:cs typeface="Lao MN" pitchFamily="2" charset="0"/>
              </a:rPr>
              <a:t>Order-Resilient Channels</a:t>
            </a:r>
          </a:p>
        </p:txBody>
      </p:sp>
      <p:sp>
        <p:nvSpPr>
          <p:cNvPr id="2" name="Slide Number Placeholder 1">
            <a:extLst>
              <a:ext uri="{FF2B5EF4-FFF2-40B4-BE49-F238E27FC236}">
                <a16:creationId xmlns:a16="http://schemas.microsoft.com/office/drawing/2014/main" id="{A0028813-CB66-EC46-B61B-B17BC961CE5A}"/>
              </a:ext>
            </a:extLst>
          </p:cNvPr>
          <p:cNvSpPr>
            <a:spLocks noGrp="1"/>
          </p:cNvSpPr>
          <p:nvPr>
            <p:ph type="sldNum" sz="quarter" idx="4"/>
          </p:nvPr>
        </p:nvSpPr>
        <p:spPr/>
        <p:txBody>
          <a:bodyPr/>
          <a:lstStyle/>
          <a:p>
            <a:fld id="{6A0E18EB-4A2D-7A41-8DA5-124442C28A6C}" type="slidenum">
              <a:rPr lang="en-AE" smtClean="0"/>
              <a:t>31</a:t>
            </a:fld>
            <a:endParaRPr lang="en-AE"/>
          </a:p>
        </p:txBody>
      </p:sp>
    </p:spTree>
    <p:extLst>
      <p:ext uri="{BB962C8B-B14F-4D97-AF65-F5344CB8AC3E}">
        <p14:creationId xmlns:p14="http://schemas.microsoft.com/office/powerpoint/2010/main" val="2264707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Order-Resilient Channels</a:t>
            </a:r>
          </a:p>
        </p:txBody>
      </p:sp>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515795" y="1607419"/>
            <a:ext cx="11163600" cy="4736284"/>
          </a:xfrm>
        </p:spPr>
        <p:txBody>
          <a:bodyPr/>
          <a:lstStyle/>
          <a:p>
            <a:r>
              <a:rPr lang="en-US" sz="2400" b="1" dirty="0">
                <a:solidFill>
                  <a:schemeClr val="tx1"/>
                </a:solidFill>
                <a:latin typeface="Lao MN" pitchFamily="2" charset="0"/>
                <a:cs typeface="Lao MN" pitchFamily="2" charset="0"/>
              </a:rPr>
              <a:t>QUIC </a:t>
            </a:r>
            <a:r>
              <a:rPr lang="en-US" sz="2400" dirty="0">
                <a:solidFill>
                  <a:schemeClr val="tx1"/>
                </a:solidFill>
                <a:latin typeface="Lao MN" pitchFamily="2" charset="0"/>
                <a:cs typeface="Lao MN" pitchFamily="2" charset="0"/>
              </a:rPr>
              <a:t>and </a:t>
            </a:r>
            <a:r>
              <a:rPr lang="en-US" sz="2400" b="1" dirty="0">
                <a:solidFill>
                  <a:schemeClr val="tx1"/>
                </a:solidFill>
                <a:latin typeface="Lao MN" pitchFamily="2" charset="0"/>
                <a:cs typeface="Lao MN" pitchFamily="2" charset="0"/>
              </a:rPr>
              <a:t> DTLS </a:t>
            </a:r>
            <a:r>
              <a:rPr lang="en-US" sz="2400" dirty="0">
                <a:solidFill>
                  <a:schemeClr val="tx1"/>
                </a:solidFill>
                <a:latin typeface="Lao MN" pitchFamily="2" charset="0"/>
                <a:cs typeface="Lao MN" pitchFamily="2" charset="0"/>
              </a:rPr>
              <a:t>realize secure channels over UDP and need to handle out-of-order delivery.</a:t>
            </a:r>
            <a:endParaRPr lang="en-US" sz="800" dirty="0">
              <a:solidFill>
                <a:schemeClr val="tx1"/>
              </a:solidFill>
              <a:latin typeface="Lao MN" pitchFamily="2" charset="0"/>
              <a:cs typeface="Lao MN" pitchFamily="2" charset="0"/>
            </a:endParaRPr>
          </a:p>
          <a:p>
            <a:pPr marL="0" indent="0">
              <a:buNone/>
            </a:pPr>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Several possibilities arise for handling </a:t>
            </a:r>
            <a:r>
              <a:rPr lang="en-US" sz="2400" b="1" dirty="0" err="1">
                <a:solidFill>
                  <a:schemeClr val="tx1"/>
                </a:solidFill>
                <a:latin typeface="Lao MN" pitchFamily="2" charset="0"/>
                <a:cs typeface="Lao MN" pitchFamily="2" charset="0"/>
              </a:rPr>
              <a:t>reorderings</a:t>
            </a:r>
            <a:r>
              <a:rPr lang="en-US" sz="2400" dirty="0">
                <a:solidFill>
                  <a:schemeClr val="tx1"/>
                </a:solidFill>
                <a:latin typeface="Lao MN" pitchFamily="2" charset="0"/>
                <a:cs typeface="Lao MN" pitchFamily="2" charset="0"/>
              </a:rPr>
              <a:t>, </a:t>
            </a:r>
            <a:r>
              <a:rPr lang="en-US" sz="2400" b="1" dirty="0">
                <a:solidFill>
                  <a:schemeClr val="tx1"/>
                </a:solidFill>
                <a:latin typeface="Lao MN" pitchFamily="2" charset="0"/>
                <a:cs typeface="Lao MN" pitchFamily="2" charset="0"/>
              </a:rPr>
              <a:t>replays</a:t>
            </a:r>
            <a:r>
              <a:rPr lang="en-US" sz="2400" dirty="0">
                <a:solidFill>
                  <a:schemeClr val="tx1"/>
                </a:solidFill>
                <a:latin typeface="Lao MN" pitchFamily="2" charset="0"/>
                <a:cs typeface="Lao MN" pitchFamily="2" charset="0"/>
              </a:rPr>
              <a:t>, </a:t>
            </a:r>
            <a:r>
              <a:rPr lang="en-US" sz="2400" b="1" dirty="0">
                <a:solidFill>
                  <a:schemeClr val="tx1"/>
                </a:solidFill>
                <a:latin typeface="Lao MN" pitchFamily="2" charset="0"/>
                <a:cs typeface="Lao MN" pitchFamily="2" charset="0"/>
              </a:rPr>
              <a:t>modifications</a:t>
            </a:r>
            <a:r>
              <a:rPr lang="en-US" sz="2400" dirty="0">
                <a:solidFill>
                  <a:schemeClr val="tx1"/>
                </a:solidFill>
                <a:latin typeface="Lao MN" pitchFamily="2" charset="0"/>
                <a:cs typeface="Lao MN" pitchFamily="2" charset="0"/>
              </a:rPr>
              <a:t>, and </a:t>
            </a:r>
            <a:r>
              <a:rPr lang="en-US" sz="2400" b="1" dirty="0">
                <a:solidFill>
                  <a:schemeClr val="tx1"/>
                </a:solidFill>
                <a:latin typeface="Lao MN" pitchFamily="2" charset="0"/>
                <a:cs typeface="Lao MN" pitchFamily="2" charset="0"/>
              </a:rPr>
              <a:t>deletions</a:t>
            </a:r>
            <a:r>
              <a:rPr lang="en-US" sz="2400" dirty="0">
                <a:solidFill>
                  <a:schemeClr val="tx1"/>
                </a:solidFill>
                <a:latin typeface="Lao MN" pitchFamily="2" charset="0"/>
                <a:cs typeface="Lao MN" pitchFamily="2" charset="0"/>
              </a:rPr>
              <a:t>, and how much of each to tolerate.</a:t>
            </a:r>
          </a:p>
          <a:p>
            <a:pPr marL="0" indent="0">
              <a:buNone/>
            </a:pPr>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Typical constructions employ one or more </a:t>
            </a:r>
            <a:r>
              <a:rPr lang="en-US" sz="2400" b="1" dirty="0">
                <a:solidFill>
                  <a:schemeClr val="tx1"/>
                </a:solidFill>
                <a:latin typeface="Lao MN" pitchFamily="2" charset="0"/>
                <a:cs typeface="Lao MN" pitchFamily="2" charset="0"/>
              </a:rPr>
              <a:t>window mechanisms</a:t>
            </a:r>
            <a:r>
              <a:rPr lang="en-US" sz="2400" dirty="0">
                <a:solidFill>
                  <a:schemeClr val="tx1"/>
                </a:solidFill>
                <a:latin typeface="Lao MN" pitchFamily="2" charset="0"/>
                <a:cs typeface="Lao MN" pitchFamily="2" charset="0"/>
              </a:rPr>
              <a:t>, which add complexity—making them </a:t>
            </a:r>
            <a:r>
              <a:rPr lang="en-US" sz="2400" b="1" dirty="0">
                <a:solidFill>
                  <a:schemeClr val="tx1"/>
                </a:solidFill>
                <a:latin typeface="Lao MN" pitchFamily="2" charset="0"/>
                <a:cs typeface="Lao MN" pitchFamily="2" charset="0"/>
              </a:rPr>
              <a:t>hard to understand and analyze</a:t>
            </a:r>
            <a:r>
              <a:rPr lang="en-US" sz="2400" dirty="0">
                <a:solidFill>
                  <a:schemeClr val="tx1"/>
                </a:solidFill>
                <a:latin typeface="Lao MN" pitchFamily="2" charset="0"/>
                <a:cs typeface="Lao MN" pitchFamily="2" charset="0"/>
              </a:rPr>
              <a:t>.</a:t>
            </a:r>
          </a:p>
          <a:p>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In general, it is unclear how these </a:t>
            </a:r>
            <a:r>
              <a:rPr lang="en-US" sz="2400" b="1" dirty="0">
                <a:solidFill>
                  <a:schemeClr val="tx1"/>
                </a:solidFill>
                <a:latin typeface="Lao MN" pitchFamily="2" charset="0"/>
                <a:cs typeface="Lao MN" pitchFamily="2" charset="0"/>
              </a:rPr>
              <a:t>additional mechanisms </a:t>
            </a:r>
            <a:r>
              <a:rPr lang="en-US" sz="2400" dirty="0">
                <a:solidFill>
                  <a:schemeClr val="tx1"/>
                </a:solidFill>
                <a:latin typeface="Lao MN" pitchFamily="2" charset="0"/>
                <a:cs typeface="Lao MN" pitchFamily="2" charset="0"/>
              </a:rPr>
              <a:t>interact with AEAD and what the </a:t>
            </a:r>
            <a:r>
              <a:rPr lang="en-US" sz="2400" b="1" dirty="0">
                <a:solidFill>
                  <a:schemeClr val="tx1"/>
                </a:solidFill>
                <a:latin typeface="Lao MN" pitchFamily="2" charset="0"/>
                <a:cs typeface="Lao MN" pitchFamily="2" charset="0"/>
              </a:rPr>
              <a:t>overall security</a:t>
            </a:r>
            <a:r>
              <a:rPr lang="en-US" sz="2400" dirty="0">
                <a:solidFill>
                  <a:schemeClr val="tx1"/>
                </a:solidFill>
                <a:latin typeface="Lao MN" pitchFamily="2" charset="0"/>
                <a:cs typeface="Lao MN" pitchFamily="2" charset="0"/>
              </a:rPr>
              <a:t> of the </a:t>
            </a:r>
            <a:r>
              <a:rPr lang="en-US" sz="2400">
                <a:solidFill>
                  <a:schemeClr val="tx1"/>
                </a:solidFill>
                <a:latin typeface="Lao MN" pitchFamily="2" charset="0"/>
                <a:cs typeface="Lao MN" pitchFamily="2" charset="0"/>
              </a:rPr>
              <a:t>channel is.</a:t>
            </a:r>
            <a:endParaRPr lang="en-US" sz="2400" dirty="0">
              <a:solidFill>
                <a:schemeClr val="tx1"/>
              </a:solidFill>
              <a:latin typeface="Lao MN" pitchFamily="2" charset="0"/>
              <a:cs typeface="Lao MN" pitchFamily="2" charset="0"/>
            </a:endParaRPr>
          </a:p>
          <a:p>
            <a:pPr marL="0" indent="0">
              <a:buNone/>
            </a:pPr>
            <a:endParaRPr lang="en-US" sz="2400" dirty="0">
              <a:solidFill>
                <a:schemeClr val="tx1"/>
              </a:solidFill>
              <a:latin typeface="Lao MN" pitchFamily="2" charset="0"/>
              <a:cs typeface="Lao MN" pitchFamily="2" charset="0"/>
            </a:endParaRPr>
          </a:p>
          <a:p>
            <a:endParaRPr lang="en-US" sz="2400" dirty="0">
              <a:solidFill>
                <a:schemeClr val="tx1"/>
              </a:solidFill>
              <a:latin typeface="Lao MN" pitchFamily="2" charset="0"/>
              <a:cs typeface="Lao MN" pitchFamily="2" charset="0"/>
            </a:endParaRPr>
          </a:p>
          <a:p>
            <a:endParaRPr lang="en-US" dirty="0"/>
          </a:p>
        </p:txBody>
      </p:sp>
      <p:sp>
        <p:nvSpPr>
          <p:cNvPr id="2" name="Slide Number Placeholder 1">
            <a:extLst>
              <a:ext uri="{FF2B5EF4-FFF2-40B4-BE49-F238E27FC236}">
                <a16:creationId xmlns:a16="http://schemas.microsoft.com/office/drawing/2014/main" id="{E2D833E2-171C-ED4E-83A1-97DDBDE8F9C7}"/>
              </a:ext>
            </a:extLst>
          </p:cNvPr>
          <p:cNvSpPr>
            <a:spLocks noGrp="1"/>
          </p:cNvSpPr>
          <p:nvPr>
            <p:ph type="sldNum" sz="quarter" idx="4"/>
          </p:nvPr>
        </p:nvSpPr>
        <p:spPr/>
        <p:txBody>
          <a:bodyPr/>
          <a:lstStyle/>
          <a:p>
            <a:fld id="{6A0E18EB-4A2D-7A41-8DA5-124442C28A6C}" type="slidenum">
              <a:rPr lang="en-AE" smtClean="0"/>
              <a:t>32</a:t>
            </a:fld>
            <a:endParaRPr lang="en-AE"/>
          </a:p>
        </p:txBody>
      </p:sp>
    </p:spTree>
    <p:extLst>
      <p:ext uri="{BB962C8B-B14F-4D97-AF65-F5344CB8AC3E}">
        <p14:creationId xmlns:p14="http://schemas.microsoft.com/office/powerpoint/2010/main" val="195630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The Support Predicate</a:t>
            </a:r>
          </a:p>
        </p:txBody>
      </p:sp>
      <mc:AlternateContent xmlns:mc="http://schemas.openxmlformats.org/markup-compatibility/2006" xmlns:a14="http://schemas.microsoft.com/office/drawing/2010/main">
        <mc:Choice Requires="a14">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515795" y="1607419"/>
                <a:ext cx="11163600" cy="4736284"/>
              </a:xfrm>
            </p:spPr>
            <p:txBody>
              <a:bodyPr/>
              <a:lstStyle/>
              <a:p>
                <a:r>
                  <a:rPr lang="en-US" sz="2400" dirty="0">
                    <a:solidFill>
                      <a:schemeClr val="tx1"/>
                    </a:solidFill>
                    <a:latin typeface="Lao MN" pitchFamily="2" charset="0"/>
                    <a:cs typeface="Lao MN" pitchFamily="2" charset="0"/>
                  </a:rPr>
                  <a:t>The various functionalities of such channels can be formally characterized by a </a:t>
                </a:r>
                <a:r>
                  <a:rPr lang="en-US" sz="2400" b="1" dirty="0">
                    <a:solidFill>
                      <a:schemeClr val="tx1"/>
                    </a:solidFill>
                    <a:latin typeface="Lao MN" pitchFamily="2" charset="0"/>
                    <a:cs typeface="Lao MN" pitchFamily="2" charset="0"/>
                  </a:rPr>
                  <a:t>support predicate</a:t>
                </a:r>
                <a:r>
                  <a:rPr lang="en-US" sz="2400" dirty="0">
                    <a:solidFill>
                      <a:schemeClr val="tx1"/>
                    </a:solidFill>
                    <a:latin typeface="Lao MN" pitchFamily="2" charset="0"/>
                    <a:cs typeface="Lao MN" pitchFamily="2" charset="0"/>
                  </a:rPr>
                  <a:t>:</a:t>
                </a:r>
              </a:p>
              <a:p>
                <a:endParaRPr lang="en-US" sz="2400" dirty="0">
                  <a:solidFill>
                    <a:schemeClr val="tx1"/>
                  </a:solidFill>
                  <a:latin typeface="Lao MN" pitchFamily="2" charset="0"/>
                  <a:cs typeface="Lao MN" pitchFamily="2" charset="0"/>
                </a:endParaRPr>
              </a:p>
              <a:p>
                <a:pPr marL="0" indent="0">
                  <a:buNone/>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panose="02040503050406030204" pitchFamily="18" charset="0"/>
                          <a:ea typeface="Cambria Math" panose="02040503050406030204" pitchFamily="18" charset="0"/>
                          <a:cs typeface="Lao MN" pitchFamily="2" charset="0"/>
                        </a:rPr>
                        <m:t>𝒂𝒄𝒄𝒆𝒑𝒕</m:t>
                      </m:r>
                      <m:r>
                        <a:rPr lang="en-US" sz="2400" b="1" i="1" smtClean="0">
                          <a:solidFill>
                            <a:schemeClr val="tx1"/>
                          </a:solidFill>
                          <a:latin typeface="Cambria Math" panose="02040503050406030204" pitchFamily="18" charset="0"/>
                          <a:ea typeface="Cambria Math" panose="02040503050406030204" pitchFamily="18" charset="0"/>
                          <a:cs typeface="Lao MN" pitchFamily="2" charset="0"/>
                        </a:rPr>
                        <m:t>/</m:t>
                      </m:r>
                      <m:r>
                        <a:rPr lang="en-US" sz="2400" b="1" i="1" smtClean="0">
                          <a:solidFill>
                            <a:schemeClr val="tx1"/>
                          </a:solidFill>
                          <a:latin typeface="Cambria Math" panose="02040503050406030204" pitchFamily="18" charset="0"/>
                          <a:ea typeface="Cambria Math" panose="02040503050406030204" pitchFamily="18" charset="0"/>
                          <a:cs typeface="Lao MN" pitchFamily="2" charset="0"/>
                        </a:rPr>
                        <m:t>𝒓𝒆𝒋𝒆𝒄𝒕</m:t>
                      </m:r>
                      <m:r>
                        <a:rPr lang="en-US" sz="2400" b="1" i="1" smtClean="0">
                          <a:solidFill>
                            <a:schemeClr val="tx1"/>
                          </a:solidFill>
                          <a:latin typeface="Cambria Math" panose="02040503050406030204" pitchFamily="18" charset="0"/>
                          <a:ea typeface="Cambria Math" panose="02040503050406030204" pitchFamily="18" charset="0"/>
                          <a:cs typeface="Lao MN" pitchFamily="2" charset="0"/>
                        </a:rPr>
                        <m:t>←</m:t>
                      </m:r>
                      <m:r>
                        <a:rPr lang="en-US" sz="2400" b="1" i="1" smtClean="0">
                          <a:solidFill>
                            <a:schemeClr val="tx1"/>
                          </a:solidFill>
                          <a:latin typeface="Cambria Math" panose="02040503050406030204" pitchFamily="18" charset="0"/>
                          <a:cs typeface="Lao MN" pitchFamily="2" charset="0"/>
                        </a:rPr>
                        <m:t>𝒔𝒖𝒑𝒑</m:t>
                      </m:r>
                      <m:r>
                        <a:rPr lang="en-US" sz="2400" b="1" i="1" smtClean="0">
                          <a:solidFill>
                            <a:schemeClr val="tx1"/>
                          </a:solidFill>
                          <a:latin typeface="Cambria Math" panose="02040503050406030204" pitchFamily="18" charset="0"/>
                          <a:cs typeface="Lao MN" pitchFamily="2" charset="0"/>
                        </a:rPr>
                        <m:t>(</m:t>
                      </m:r>
                      <m:r>
                        <a:rPr lang="en-US" sz="2400" b="1" i="1" smtClean="0">
                          <a:solidFill>
                            <a:schemeClr val="tx1"/>
                          </a:solidFill>
                          <a:latin typeface="Cambria Math" panose="02040503050406030204" pitchFamily="18" charset="0"/>
                          <a:cs typeface="Lao MN" pitchFamily="2" charset="0"/>
                        </a:rPr>
                        <m:t>𝑪</m:t>
                      </m:r>
                      <m:r>
                        <a:rPr lang="en-US" sz="2400" b="1" i="1" smtClean="0">
                          <a:solidFill>
                            <a:schemeClr val="tx1"/>
                          </a:solidFill>
                          <a:latin typeface="Cambria Math" panose="02040503050406030204" pitchFamily="18" charset="0"/>
                          <a:cs typeface="Lao MN" pitchFamily="2" charset="0"/>
                        </a:rPr>
                        <m:t>,</m:t>
                      </m:r>
                      <m:sSub>
                        <m:sSubPr>
                          <m:ctrlPr>
                            <a:rPr lang="en-US" sz="2400" b="1" i="1" smtClean="0">
                              <a:solidFill>
                                <a:schemeClr val="tx1"/>
                              </a:solidFill>
                              <a:latin typeface="Cambria Math" panose="02040503050406030204" pitchFamily="18" charset="0"/>
                              <a:cs typeface="Lao MN" pitchFamily="2" charset="0"/>
                            </a:rPr>
                          </m:ctrlPr>
                        </m:sSubPr>
                        <m:e>
                          <m:r>
                            <a:rPr lang="en-US" sz="2400" b="1" i="1" smtClean="0">
                              <a:solidFill>
                                <a:schemeClr val="tx1"/>
                              </a:solidFill>
                              <a:latin typeface="Cambria Math" panose="02040503050406030204" pitchFamily="18" charset="0"/>
                              <a:cs typeface="Lao MN" pitchFamily="2" charset="0"/>
                            </a:rPr>
                            <m:t>𝑪</m:t>
                          </m:r>
                        </m:e>
                        <m:sub>
                          <m:r>
                            <a:rPr lang="en-US" sz="2400" b="1" i="1" smtClean="0">
                              <a:solidFill>
                                <a:schemeClr val="tx1"/>
                              </a:solidFill>
                              <a:latin typeface="Cambria Math" panose="02040503050406030204" pitchFamily="18" charset="0"/>
                              <a:cs typeface="Lao MN" pitchFamily="2" charset="0"/>
                            </a:rPr>
                            <m:t>𝑺</m:t>
                          </m:r>
                        </m:sub>
                      </m:sSub>
                      <m:r>
                        <a:rPr lang="en-US" sz="2400" b="1" i="1" smtClean="0">
                          <a:solidFill>
                            <a:schemeClr val="tx1"/>
                          </a:solidFill>
                          <a:latin typeface="Cambria Math" panose="02040503050406030204" pitchFamily="18" charset="0"/>
                          <a:cs typeface="Lao MN" pitchFamily="2" charset="0"/>
                        </a:rPr>
                        <m:t>,</m:t>
                      </m:r>
                      <m:r>
                        <a:rPr lang="en-US" sz="2400" b="1" i="1" smtClean="0">
                          <a:solidFill>
                            <a:schemeClr val="tx1"/>
                          </a:solidFill>
                          <a:latin typeface="Cambria Math" panose="02040503050406030204" pitchFamily="18" charset="0"/>
                          <a:cs typeface="Lao MN" pitchFamily="2" charset="0"/>
                        </a:rPr>
                        <m:t>𝑫</m:t>
                      </m:r>
                      <m:sSub>
                        <m:sSubPr>
                          <m:ctrlPr>
                            <a:rPr lang="en-US" sz="2400" b="1" i="1" smtClean="0">
                              <a:solidFill>
                                <a:schemeClr val="tx1"/>
                              </a:solidFill>
                              <a:latin typeface="Cambria Math" panose="02040503050406030204" pitchFamily="18" charset="0"/>
                              <a:cs typeface="Lao MN" pitchFamily="2" charset="0"/>
                            </a:rPr>
                          </m:ctrlPr>
                        </m:sSubPr>
                        <m:e>
                          <m:r>
                            <a:rPr lang="en-US" sz="2400" b="1" i="1" smtClean="0">
                              <a:solidFill>
                                <a:schemeClr val="tx1"/>
                              </a:solidFill>
                              <a:latin typeface="Cambria Math" panose="02040503050406030204" pitchFamily="18" charset="0"/>
                              <a:cs typeface="Lao MN" pitchFamily="2" charset="0"/>
                            </a:rPr>
                            <m:t>𝑪</m:t>
                          </m:r>
                        </m:e>
                        <m:sub>
                          <m:r>
                            <a:rPr lang="en-US" sz="2400" b="1" i="1" smtClean="0">
                              <a:solidFill>
                                <a:schemeClr val="tx1"/>
                              </a:solidFill>
                              <a:latin typeface="Cambria Math" panose="02040503050406030204" pitchFamily="18" charset="0"/>
                              <a:cs typeface="Lao MN" pitchFamily="2" charset="0"/>
                            </a:rPr>
                            <m:t>𝑹</m:t>
                          </m:r>
                        </m:sub>
                      </m:sSub>
                      <m:r>
                        <a:rPr lang="en-US" sz="2400" b="1" i="1" smtClean="0">
                          <a:solidFill>
                            <a:schemeClr val="tx1"/>
                          </a:solidFill>
                          <a:latin typeface="Cambria Math" panose="02040503050406030204" pitchFamily="18" charset="0"/>
                          <a:cs typeface="Lao MN" pitchFamily="2" charset="0"/>
                        </a:rPr>
                        <m:t>)</m:t>
                      </m:r>
                    </m:oMath>
                  </m:oMathPara>
                </a14:m>
                <a:endParaRPr lang="en-US" sz="2400" b="1" dirty="0">
                  <a:solidFill>
                    <a:schemeClr val="tx1"/>
                  </a:solidFill>
                  <a:latin typeface="Lao MN" pitchFamily="2" charset="0"/>
                  <a:cs typeface="Lao MN" pitchFamily="2" charset="0"/>
                </a:endParaRPr>
              </a:p>
              <a:p>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It was developed in [Bac19, FGJ20]</a:t>
                </a:r>
                <a:r>
                  <a:rPr lang="en-US" sz="2400" b="1" dirty="0">
                    <a:solidFill>
                      <a:schemeClr val="tx1"/>
                    </a:solidFill>
                    <a:latin typeface="Lao MN" pitchFamily="2" charset="0"/>
                    <a:cs typeface="Lao MN" pitchFamily="2" charset="0"/>
                  </a:rPr>
                  <a:t> </a:t>
                </a:r>
                <a:r>
                  <a:rPr lang="en-US" sz="2400" dirty="0">
                    <a:solidFill>
                      <a:schemeClr val="tx1"/>
                    </a:solidFill>
                    <a:latin typeface="Lao MN" pitchFamily="2" charset="0"/>
                    <a:cs typeface="Lao MN" pitchFamily="2" charset="0"/>
                  </a:rPr>
                  <a:t>as a </a:t>
                </a:r>
                <a:r>
                  <a:rPr lang="en-US" sz="2400" b="1" dirty="0">
                    <a:solidFill>
                      <a:schemeClr val="tx1"/>
                    </a:solidFill>
                    <a:latin typeface="Lao MN" pitchFamily="2" charset="0"/>
                    <a:cs typeface="Lao MN" pitchFamily="2" charset="0"/>
                  </a:rPr>
                  <a:t>generalization</a:t>
                </a:r>
                <a:r>
                  <a:rPr lang="en-US" sz="2400" dirty="0">
                    <a:solidFill>
                      <a:schemeClr val="tx1"/>
                    </a:solidFill>
                    <a:latin typeface="Lao MN" pitchFamily="2" charset="0"/>
                    <a:cs typeface="Lao MN" pitchFamily="2" charset="0"/>
                  </a:rPr>
                  <a:t> of the </a:t>
                </a:r>
                <a:r>
                  <a:rPr lang="en-US" sz="2400" b="1" dirty="0">
                    <a:solidFill>
                      <a:schemeClr val="tx1"/>
                    </a:solidFill>
                    <a:latin typeface="Lao MN" pitchFamily="2" charset="0"/>
                    <a:cs typeface="Lao MN" pitchFamily="2" charset="0"/>
                  </a:rPr>
                  <a:t>silencing approach</a:t>
                </a:r>
                <a:r>
                  <a:rPr lang="en-US" sz="2400" dirty="0">
                    <a:solidFill>
                      <a:schemeClr val="tx1"/>
                    </a:solidFill>
                    <a:latin typeface="Lao MN" pitchFamily="2" charset="0"/>
                    <a:cs typeface="Lao MN" pitchFamily="2" charset="0"/>
                  </a:rPr>
                  <a:t> by [RogZha18].  </a:t>
                </a:r>
              </a:p>
              <a:p>
                <a:pPr marL="0" indent="0">
                  <a:buNone/>
                </a:pPr>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The support predicate permeates into all aspects of the secure channel </a:t>
                </a:r>
                <a:r>
                  <a:rPr lang="en-US" sz="2400" b="1" dirty="0">
                    <a:solidFill>
                      <a:schemeClr val="tx1"/>
                    </a:solidFill>
                    <a:latin typeface="Lao MN" pitchFamily="2" charset="0"/>
                    <a:cs typeface="Lao MN" pitchFamily="2" charset="0"/>
                  </a:rPr>
                  <a:t>correctness</a:t>
                </a:r>
                <a:r>
                  <a:rPr lang="en-US" sz="2400" dirty="0">
                    <a:solidFill>
                      <a:schemeClr val="tx1"/>
                    </a:solidFill>
                    <a:latin typeface="Lao MN" pitchFamily="2" charset="0"/>
                    <a:cs typeface="Lao MN" pitchFamily="2" charset="0"/>
                  </a:rPr>
                  <a:t>, </a:t>
                </a:r>
                <a:r>
                  <a:rPr lang="en-US" sz="2400" b="1" dirty="0">
                    <a:solidFill>
                      <a:schemeClr val="tx1"/>
                    </a:solidFill>
                    <a:latin typeface="Lao MN" pitchFamily="2" charset="0"/>
                    <a:cs typeface="Lao MN" pitchFamily="2" charset="0"/>
                  </a:rPr>
                  <a:t>security</a:t>
                </a:r>
                <a:r>
                  <a:rPr lang="en-US" sz="2400" dirty="0">
                    <a:solidFill>
                      <a:schemeClr val="tx1"/>
                    </a:solidFill>
                    <a:latin typeface="Lao MN" pitchFamily="2" charset="0"/>
                    <a:cs typeface="Lao MN" pitchFamily="2" charset="0"/>
                  </a:rPr>
                  <a:t>, and </a:t>
                </a:r>
                <a:r>
                  <a:rPr lang="en-US" sz="2400" b="1" dirty="0">
                    <a:solidFill>
                      <a:schemeClr val="tx1"/>
                    </a:solidFill>
                    <a:latin typeface="Lao MN" pitchFamily="2" charset="0"/>
                    <a:cs typeface="Lao MN" pitchFamily="2" charset="0"/>
                  </a:rPr>
                  <a:t>robustness</a:t>
                </a:r>
                <a:r>
                  <a:rPr lang="en-US" sz="2400" dirty="0">
                    <a:solidFill>
                      <a:schemeClr val="tx1"/>
                    </a:solidFill>
                    <a:latin typeface="Lao MN" pitchFamily="2" charset="0"/>
                    <a:cs typeface="Lao MN" pitchFamily="2" charset="0"/>
                  </a:rPr>
                  <a:t> [FGJ20].</a:t>
                </a:r>
              </a:p>
            </p:txBody>
          </p:sp>
        </mc:Choice>
        <mc:Fallback xmlns="">
          <p:sp>
            <p:nvSpPr>
              <p:cNvPr id="11" name="Text Placeholder 3">
                <a:extLst>
                  <a:ext uri="{FF2B5EF4-FFF2-40B4-BE49-F238E27FC236}">
                    <a16:creationId xmlns:a16="http://schemas.microsoft.com/office/drawing/2014/main" id="{BEA6A832-E3E6-4C4B-C1DD-1CEC2DFAF3F5}"/>
                  </a:ext>
                </a:extLst>
              </p:cNvPr>
              <p:cNvSpPr>
                <a:spLocks noGrp="1" noRot="1" noChangeAspect="1" noMove="1" noResize="1" noEditPoints="1" noAdjustHandles="1" noChangeArrowheads="1" noChangeShapeType="1" noTextEdit="1"/>
              </p:cNvSpPr>
              <p:nvPr>
                <p:ph type="body" sz="quarter" idx="10"/>
              </p:nvPr>
            </p:nvSpPr>
            <p:spPr>
              <a:xfrm>
                <a:off x="515795" y="1607419"/>
                <a:ext cx="11163600" cy="4736284"/>
              </a:xfrm>
              <a:blipFill>
                <a:blip r:embed="rId3"/>
                <a:stretch>
                  <a:fillRect l="-682" t="-2139" r="-682"/>
                </a:stretch>
              </a:blipFill>
            </p:spPr>
            <p:txBody>
              <a:bodyPr/>
              <a:lstStyle/>
              <a:p>
                <a:r>
                  <a:rPr lang="en-AE">
                    <a:noFill/>
                  </a:rPr>
                  <a:t> </a:t>
                </a:r>
              </a:p>
            </p:txBody>
          </p:sp>
        </mc:Fallback>
      </mc:AlternateContent>
      <p:sp>
        <p:nvSpPr>
          <p:cNvPr id="2" name="Slide Number Placeholder 1">
            <a:extLst>
              <a:ext uri="{FF2B5EF4-FFF2-40B4-BE49-F238E27FC236}">
                <a16:creationId xmlns:a16="http://schemas.microsoft.com/office/drawing/2014/main" id="{5BFAA169-CE2B-084C-BF23-10C23972C719}"/>
              </a:ext>
            </a:extLst>
          </p:cNvPr>
          <p:cNvSpPr>
            <a:spLocks noGrp="1"/>
          </p:cNvSpPr>
          <p:nvPr>
            <p:ph type="sldNum" sz="quarter" idx="4"/>
          </p:nvPr>
        </p:nvSpPr>
        <p:spPr/>
        <p:txBody>
          <a:bodyPr/>
          <a:lstStyle/>
          <a:p>
            <a:fld id="{6A0E18EB-4A2D-7A41-8DA5-124442C28A6C}" type="slidenum">
              <a:rPr lang="en-AE" smtClean="0"/>
              <a:t>33</a:t>
            </a:fld>
            <a:endParaRPr lang="en-AE"/>
          </a:p>
        </p:txBody>
      </p:sp>
    </p:spTree>
    <p:extLst>
      <p:ext uri="{BB962C8B-B14F-4D97-AF65-F5344CB8AC3E}">
        <p14:creationId xmlns:p14="http://schemas.microsoft.com/office/powerpoint/2010/main" val="168423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Order-Resilient Channels from NS-AEAD</a:t>
            </a:r>
          </a:p>
        </p:txBody>
      </p:sp>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515795" y="4245963"/>
            <a:ext cx="11188526" cy="2097739"/>
          </a:xfrm>
        </p:spPr>
        <p:txBody>
          <a:bodyPr/>
          <a:lstStyle/>
          <a:p>
            <a:r>
              <a:rPr lang="en-US" sz="2400" dirty="0">
                <a:solidFill>
                  <a:schemeClr val="tx1"/>
                </a:solidFill>
                <a:latin typeface="Lao MN" pitchFamily="2" charset="0"/>
                <a:cs typeface="Lao MN" pitchFamily="2" charset="0"/>
              </a:rPr>
              <a:t>We present a </a:t>
            </a:r>
            <a:r>
              <a:rPr lang="en-US" sz="2400" b="1" dirty="0">
                <a:solidFill>
                  <a:schemeClr val="tx1"/>
                </a:solidFill>
                <a:latin typeface="Lao MN" pitchFamily="2" charset="0"/>
                <a:cs typeface="Lao MN" pitchFamily="2" charset="0"/>
              </a:rPr>
              <a:t>universal</a:t>
            </a:r>
            <a:r>
              <a:rPr lang="en-US" sz="2400" dirty="0">
                <a:solidFill>
                  <a:schemeClr val="tx1"/>
                </a:solidFill>
                <a:latin typeface="Lao MN" pitchFamily="2" charset="0"/>
                <a:cs typeface="Lao MN" pitchFamily="2" charset="0"/>
              </a:rPr>
              <a:t> and </a:t>
            </a:r>
            <a:r>
              <a:rPr lang="en-US" sz="2400" b="1" dirty="0">
                <a:solidFill>
                  <a:schemeClr val="tx1"/>
                </a:solidFill>
                <a:latin typeface="Lao MN" pitchFamily="2" charset="0"/>
                <a:cs typeface="Lao MN" pitchFamily="2" charset="0"/>
              </a:rPr>
              <a:t>generic</a:t>
            </a:r>
            <a:r>
              <a:rPr lang="en-US" sz="2400" dirty="0">
                <a:solidFill>
                  <a:schemeClr val="tx1"/>
                </a:solidFill>
                <a:latin typeface="Lao MN" pitchFamily="2" charset="0"/>
                <a:cs typeface="Lao MN" pitchFamily="2" charset="0"/>
              </a:rPr>
              <a:t> channel construction from Nonce-Set AEAD for </a:t>
            </a:r>
            <a:r>
              <a:rPr lang="en-US" sz="2400" b="1" dirty="0">
                <a:solidFill>
                  <a:schemeClr val="tx1"/>
                </a:solidFill>
                <a:latin typeface="Lao MN" pitchFamily="2" charset="0"/>
                <a:cs typeface="Lao MN" pitchFamily="2" charset="0"/>
              </a:rPr>
              <a:t>any desired support predicate</a:t>
            </a:r>
            <a:r>
              <a:rPr lang="en-US" sz="2400" dirty="0">
                <a:solidFill>
                  <a:schemeClr val="tx1"/>
                </a:solidFill>
                <a:latin typeface="Lao MN" pitchFamily="2" charset="0"/>
                <a:cs typeface="Lao MN" pitchFamily="2" charset="0"/>
              </a:rPr>
              <a:t>!</a:t>
            </a:r>
          </a:p>
          <a:p>
            <a:endParaRPr lang="en-US" sz="8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The construction consists of a </a:t>
            </a:r>
            <a:r>
              <a:rPr lang="en-US" sz="2400" b="1" dirty="0">
                <a:solidFill>
                  <a:schemeClr val="tx1"/>
                </a:solidFill>
                <a:latin typeface="Lao MN" pitchFamily="2" charset="0"/>
                <a:cs typeface="Lao MN" pitchFamily="2" charset="0"/>
              </a:rPr>
              <a:t>Nonce-Set AEAD </a:t>
            </a:r>
            <a:r>
              <a:rPr lang="en-US" sz="2400" dirty="0">
                <a:solidFill>
                  <a:schemeClr val="tx1"/>
                </a:solidFill>
                <a:latin typeface="Lao MN" pitchFamily="2" charset="0"/>
                <a:cs typeface="Lao MN" pitchFamily="2" charset="0"/>
              </a:rPr>
              <a:t>(</a:t>
            </a:r>
            <a:r>
              <a:rPr lang="en-US" sz="2400" dirty="0">
                <a:solidFill>
                  <a:srgbClr val="0070C0"/>
                </a:solidFill>
                <a:latin typeface="Lao MN" pitchFamily="2" charset="0"/>
                <a:cs typeface="Lao MN" pitchFamily="2" charset="0"/>
              </a:rPr>
              <a:t>blue</a:t>
            </a:r>
            <a:r>
              <a:rPr lang="en-US" sz="2400" dirty="0">
                <a:solidFill>
                  <a:schemeClr val="tx1"/>
                </a:solidFill>
                <a:latin typeface="Lao MN" pitchFamily="2" charset="0"/>
                <a:cs typeface="Lao MN" pitchFamily="2" charset="0"/>
              </a:rPr>
              <a:t>)</a:t>
            </a:r>
            <a:r>
              <a:rPr lang="en-US" sz="2400" b="1" dirty="0">
                <a:solidFill>
                  <a:schemeClr val="tx1"/>
                </a:solidFill>
                <a:latin typeface="Lao MN" pitchFamily="2" charset="0"/>
                <a:cs typeface="Lao MN" pitchFamily="2" charset="0"/>
              </a:rPr>
              <a:t> </a:t>
            </a:r>
            <a:r>
              <a:rPr lang="en-US" sz="2400" dirty="0">
                <a:solidFill>
                  <a:schemeClr val="tx1"/>
                </a:solidFill>
                <a:latin typeface="Lao MN" pitchFamily="2" charset="0"/>
                <a:cs typeface="Lao MN" pitchFamily="2" charset="0"/>
              </a:rPr>
              <a:t>scheme and a tuple of </a:t>
            </a:r>
            <a:r>
              <a:rPr lang="en-US" sz="2400" b="1" dirty="0">
                <a:solidFill>
                  <a:schemeClr val="tx1"/>
                </a:solidFill>
                <a:latin typeface="Lao MN" pitchFamily="2" charset="0"/>
                <a:cs typeface="Lao MN" pitchFamily="2" charset="0"/>
              </a:rPr>
              <a:t>Nonce-Set Processing (NSP) </a:t>
            </a:r>
            <a:r>
              <a:rPr lang="en-US" sz="2400" dirty="0">
                <a:solidFill>
                  <a:schemeClr val="tx1"/>
                </a:solidFill>
                <a:latin typeface="Lao MN" pitchFamily="2" charset="0"/>
                <a:cs typeface="Lao MN" pitchFamily="2" charset="0"/>
              </a:rPr>
              <a:t>scheme</a:t>
            </a:r>
            <a:r>
              <a:rPr lang="en-US" sz="2400" b="1" dirty="0">
                <a:solidFill>
                  <a:schemeClr val="tx1"/>
                </a:solidFill>
                <a:latin typeface="Lao MN" pitchFamily="2" charset="0"/>
                <a:cs typeface="Lao MN" pitchFamily="2" charset="0"/>
              </a:rPr>
              <a:t> </a:t>
            </a:r>
            <a:r>
              <a:rPr lang="en-US" sz="2400" dirty="0">
                <a:solidFill>
                  <a:schemeClr val="tx1"/>
                </a:solidFill>
                <a:latin typeface="Lao MN" pitchFamily="2" charset="0"/>
                <a:cs typeface="Lao MN" pitchFamily="2" charset="0"/>
              </a:rPr>
              <a:t>(</a:t>
            </a:r>
            <a:r>
              <a:rPr lang="en-US" sz="2400" dirty="0">
                <a:solidFill>
                  <a:srgbClr val="FF0000"/>
                </a:solidFill>
                <a:latin typeface="Lao MN" pitchFamily="2" charset="0"/>
                <a:cs typeface="Lao MN" pitchFamily="2" charset="0"/>
              </a:rPr>
              <a:t>red</a:t>
            </a:r>
            <a:r>
              <a:rPr lang="en-US" sz="2400" dirty="0">
                <a:solidFill>
                  <a:schemeClr val="tx1"/>
                </a:solidFill>
                <a:latin typeface="Lao MN" pitchFamily="2" charset="0"/>
                <a:cs typeface="Lao MN" pitchFamily="2" charset="0"/>
              </a:rPr>
              <a:t>).</a:t>
            </a:r>
          </a:p>
        </p:txBody>
      </p:sp>
      <p:pic>
        <p:nvPicPr>
          <p:cNvPr id="45" name="Picture 44">
            <a:extLst>
              <a:ext uri="{FF2B5EF4-FFF2-40B4-BE49-F238E27FC236}">
                <a16:creationId xmlns:a16="http://schemas.microsoft.com/office/drawing/2014/main" id="{C22F9930-7048-8946-8759-A8220E883324}"/>
              </a:ext>
            </a:extLst>
          </p:cNvPr>
          <p:cNvPicPr>
            <a:picLocks noChangeAspect="1"/>
          </p:cNvPicPr>
          <p:nvPr/>
        </p:nvPicPr>
        <p:blipFill>
          <a:blip r:embed="rId3"/>
          <a:stretch>
            <a:fillRect/>
          </a:stretch>
        </p:blipFill>
        <p:spPr>
          <a:xfrm>
            <a:off x="2012520" y="1171151"/>
            <a:ext cx="7029623" cy="3002946"/>
          </a:xfrm>
          <a:prstGeom prst="rect">
            <a:avLst/>
          </a:prstGeom>
        </p:spPr>
      </p:pic>
      <p:grpSp>
        <p:nvGrpSpPr>
          <p:cNvPr id="46" name="Group 45">
            <a:extLst>
              <a:ext uri="{FF2B5EF4-FFF2-40B4-BE49-F238E27FC236}">
                <a16:creationId xmlns:a16="http://schemas.microsoft.com/office/drawing/2014/main" id="{89B06E2B-ABCC-314C-93D9-1F1A114D998F}"/>
              </a:ext>
            </a:extLst>
          </p:cNvPr>
          <p:cNvGrpSpPr/>
          <p:nvPr/>
        </p:nvGrpSpPr>
        <p:grpSpPr>
          <a:xfrm>
            <a:off x="3178455" y="1700315"/>
            <a:ext cx="5707868" cy="1746707"/>
            <a:chOff x="3226581" y="2037199"/>
            <a:chExt cx="5707868" cy="1746707"/>
          </a:xfrm>
        </p:grpSpPr>
        <p:sp>
          <p:nvSpPr>
            <p:cNvPr id="47" name="Rounded Rectangle 46">
              <a:extLst>
                <a:ext uri="{FF2B5EF4-FFF2-40B4-BE49-F238E27FC236}">
                  <a16:creationId xmlns:a16="http://schemas.microsoft.com/office/drawing/2014/main" id="{49DDDA28-4111-B743-9794-43F46FFE3AF8}"/>
                </a:ext>
              </a:extLst>
            </p:cNvPr>
            <p:cNvSpPr/>
            <p:nvPr/>
          </p:nvSpPr>
          <p:spPr>
            <a:xfrm>
              <a:off x="3226581" y="2037199"/>
              <a:ext cx="585570" cy="224361"/>
            </a:xfrm>
            <a:prstGeom prst="roundRect">
              <a:avLst/>
            </a:prstGeom>
            <a:solidFill>
              <a:srgbClr val="C00000">
                <a:alpha val="19949"/>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48" name="Rounded Rectangle 47">
              <a:extLst>
                <a:ext uri="{FF2B5EF4-FFF2-40B4-BE49-F238E27FC236}">
                  <a16:creationId xmlns:a16="http://schemas.microsoft.com/office/drawing/2014/main" id="{3969BB67-5CDE-144E-AC56-C509D8BCC4AF}"/>
                </a:ext>
              </a:extLst>
            </p:cNvPr>
            <p:cNvSpPr/>
            <p:nvPr/>
          </p:nvSpPr>
          <p:spPr>
            <a:xfrm>
              <a:off x="4854398" y="2329316"/>
              <a:ext cx="1395148" cy="224361"/>
            </a:xfrm>
            <a:prstGeom prst="roundRect">
              <a:avLst/>
            </a:prstGeom>
            <a:solidFill>
              <a:srgbClr val="C00000">
                <a:alpha val="19949"/>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49" name="Rounded Rectangle 48">
              <a:extLst>
                <a:ext uri="{FF2B5EF4-FFF2-40B4-BE49-F238E27FC236}">
                  <a16:creationId xmlns:a16="http://schemas.microsoft.com/office/drawing/2014/main" id="{47F4A2F3-FE24-F04C-9CBE-88347BDFCB83}"/>
                </a:ext>
              </a:extLst>
            </p:cNvPr>
            <p:cNvSpPr/>
            <p:nvPr/>
          </p:nvSpPr>
          <p:spPr>
            <a:xfrm>
              <a:off x="7563818" y="3559545"/>
              <a:ext cx="1370631" cy="224361"/>
            </a:xfrm>
            <a:prstGeom prst="roundRect">
              <a:avLst/>
            </a:prstGeom>
            <a:solidFill>
              <a:srgbClr val="C00000">
                <a:alpha val="19949"/>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50" name="Rounded Rectangle 49">
              <a:extLst>
                <a:ext uri="{FF2B5EF4-FFF2-40B4-BE49-F238E27FC236}">
                  <a16:creationId xmlns:a16="http://schemas.microsoft.com/office/drawing/2014/main" id="{B1086D0E-CCD6-7A4B-A114-9AA8079E0669}"/>
                </a:ext>
              </a:extLst>
            </p:cNvPr>
            <p:cNvSpPr/>
            <p:nvPr/>
          </p:nvSpPr>
          <p:spPr>
            <a:xfrm>
              <a:off x="6866131" y="2284885"/>
              <a:ext cx="1518652" cy="224361"/>
            </a:xfrm>
            <a:prstGeom prst="roundRect">
              <a:avLst/>
            </a:prstGeom>
            <a:solidFill>
              <a:srgbClr val="C00000">
                <a:alpha val="19949"/>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grpSp>
      <p:grpSp>
        <p:nvGrpSpPr>
          <p:cNvPr id="51" name="Group 50">
            <a:extLst>
              <a:ext uri="{FF2B5EF4-FFF2-40B4-BE49-F238E27FC236}">
                <a16:creationId xmlns:a16="http://schemas.microsoft.com/office/drawing/2014/main" id="{BB2A0BB4-663D-3D49-8ABC-5125A5688C60}"/>
              </a:ext>
            </a:extLst>
          </p:cNvPr>
          <p:cNvGrpSpPr/>
          <p:nvPr/>
        </p:nvGrpSpPr>
        <p:grpSpPr>
          <a:xfrm>
            <a:off x="4323849" y="2199358"/>
            <a:ext cx="4241464" cy="796607"/>
            <a:chOff x="4371975" y="2536242"/>
            <a:chExt cx="4241464" cy="796607"/>
          </a:xfrm>
        </p:grpSpPr>
        <p:sp>
          <p:nvSpPr>
            <p:cNvPr id="52" name="Rounded Rectangle 51">
              <a:extLst>
                <a:ext uri="{FF2B5EF4-FFF2-40B4-BE49-F238E27FC236}">
                  <a16:creationId xmlns:a16="http://schemas.microsoft.com/office/drawing/2014/main" id="{5DEF03F8-4F0D-0D4F-B8A2-9FD43BECD04B}"/>
                </a:ext>
              </a:extLst>
            </p:cNvPr>
            <p:cNvSpPr/>
            <p:nvPr/>
          </p:nvSpPr>
          <p:spPr>
            <a:xfrm>
              <a:off x="4371975" y="3108488"/>
              <a:ext cx="1349374" cy="224361"/>
            </a:xfrm>
            <a:prstGeom prst="roundRect">
              <a:avLst/>
            </a:prstGeom>
            <a:solidFill>
              <a:srgbClr val="92A9B9">
                <a:lumMod val="75000"/>
                <a:alpha val="19949"/>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53" name="Rounded Rectangle 52">
              <a:extLst>
                <a:ext uri="{FF2B5EF4-FFF2-40B4-BE49-F238E27FC236}">
                  <a16:creationId xmlns:a16="http://schemas.microsoft.com/office/drawing/2014/main" id="{65CA43BF-8523-7B4E-8949-90BCFAA8E536}"/>
                </a:ext>
              </a:extLst>
            </p:cNvPr>
            <p:cNvSpPr/>
            <p:nvPr/>
          </p:nvSpPr>
          <p:spPr>
            <a:xfrm>
              <a:off x="7218292" y="2536242"/>
              <a:ext cx="1395147" cy="224361"/>
            </a:xfrm>
            <a:prstGeom prst="roundRect">
              <a:avLst/>
            </a:prstGeom>
            <a:solidFill>
              <a:srgbClr val="92A9B9">
                <a:lumMod val="75000"/>
                <a:alpha val="19949"/>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dirty="0">
                <a:ln>
                  <a:noFill/>
                </a:ln>
                <a:solidFill>
                  <a:srgbClr val="FFFFFF"/>
                </a:solidFill>
                <a:effectLst/>
                <a:uLnTx/>
                <a:uFillTx/>
                <a:latin typeface="Century Schoolbook" panose="02040604050505020304"/>
                <a:ea typeface="+mn-ea"/>
                <a:cs typeface="+mn-cs"/>
              </a:endParaRPr>
            </a:p>
          </p:txBody>
        </p:sp>
      </p:grpSp>
      <p:sp>
        <p:nvSpPr>
          <p:cNvPr id="2" name="Slide Number Placeholder 1">
            <a:extLst>
              <a:ext uri="{FF2B5EF4-FFF2-40B4-BE49-F238E27FC236}">
                <a16:creationId xmlns:a16="http://schemas.microsoft.com/office/drawing/2014/main" id="{9208DB32-BBE6-7444-9F3D-DB53401E97F1}"/>
              </a:ext>
            </a:extLst>
          </p:cNvPr>
          <p:cNvSpPr>
            <a:spLocks noGrp="1"/>
          </p:cNvSpPr>
          <p:nvPr>
            <p:ph type="sldNum" sz="quarter" idx="4"/>
          </p:nvPr>
        </p:nvSpPr>
        <p:spPr/>
        <p:txBody>
          <a:bodyPr/>
          <a:lstStyle/>
          <a:p>
            <a:fld id="{6A0E18EB-4A2D-7A41-8DA5-124442C28A6C}" type="slidenum">
              <a:rPr lang="en-AE" smtClean="0"/>
              <a:t>34</a:t>
            </a:fld>
            <a:endParaRPr lang="en-AE"/>
          </a:p>
        </p:txBody>
      </p:sp>
    </p:spTree>
    <p:extLst>
      <p:ext uri="{BB962C8B-B14F-4D97-AF65-F5344CB8AC3E}">
        <p14:creationId xmlns:p14="http://schemas.microsoft.com/office/powerpoint/2010/main" val="393419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Order-Resilient Channels from NS-AEAD</a:t>
            </a:r>
          </a:p>
        </p:txBody>
      </p:sp>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515795" y="1607419"/>
            <a:ext cx="11163600" cy="4736284"/>
          </a:xfrm>
        </p:spPr>
        <p:txBody>
          <a:bodyPr/>
          <a:lstStyle/>
          <a:p>
            <a:r>
              <a:rPr lang="en-US" sz="2400" dirty="0">
                <a:solidFill>
                  <a:schemeClr val="tx1"/>
                </a:solidFill>
                <a:latin typeface="Lao MN" pitchFamily="2" charset="0"/>
                <a:cs typeface="Lao MN" pitchFamily="2" charset="0"/>
              </a:rPr>
              <a:t>We prove this channel construction </a:t>
            </a:r>
            <a:r>
              <a:rPr lang="en-US" sz="2400" b="1" dirty="0">
                <a:solidFill>
                  <a:schemeClr val="tx1"/>
                </a:solidFill>
                <a:latin typeface="Lao MN" pitchFamily="2" charset="0"/>
                <a:cs typeface="Lao MN" pitchFamily="2" charset="0"/>
              </a:rPr>
              <a:t>correct</a:t>
            </a:r>
            <a:r>
              <a:rPr lang="en-US" sz="2400" dirty="0">
                <a:solidFill>
                  <a:schemeClr val="tx1"/>
                </a:solidFill>
                <a:latin typeface="Lao MN" pitchFamily="2" charset="0"/>
                <a:cs typeface="Lao MN" pitchFamily="2" charset="0"/>
              </a:rPr>
              <a:t>, </a:t>
            </a:r>
            <a:r>
              <a:rPr lang="en-US" sz="2400" b="1" dirty="0">
                <a:solidFill>
                  <a:schemeClr val="tx1"/>
                </a:solidFill>
                <a:latin typeface="Lao MN" pitchFamily="2" charset="0"/>
                <a:cs typeface="Lao MN" pitchFamily="2" charset="0"/>
              </a:rPr>
              <a:t>robust</a:t>
            </a:r>
            <a:r>
              <a:rPr lang="en-US" sz="2400" dirty="0">
                <a:solidFill>
                  <a:schemeClr val="tx1"/>
                </a:solidFill>
                <a:latin typeface="Lao MN" pitchFamily="2" charset="0"/>
                <a:cs typeface="Lao MN" pitchFamily="2" charset="0"/>
              </a:rPr>
              <a:t>, and </a:t>
            </a:r>
            <a:r>
              <a:rPr lang="en-US" sz="2400" b="1" dirty="0">
                <a:solidFill>
                  <a:schemeClr val="tx1"/>
                </a:solidFill>
                <a:latin typeface="Lao MN" pitchFamily="2" charset="0"/>
                <a:cs typeface="Lao MN" pitchFamily="2" charset="0"/>
              </a:rPr>
              <a:t>secure.</a:t>
            </a:r>
          </a:p>
          <a:p>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We only require that the </a:t>
            </a:r>
            <a:r>
              <a:rPr lang="en-US" sz="2400" b="1" dirty="0">
                <a:solidFill>
                  <a:schemeClr val="tx1"/>
                </a:solidFill>
                <a:latin typeface="Lao MN" pitchFamily="2" charset="0"/>
                <a:cs typeface="Lao MN" pitchFamily="2" charset="0"/>
              </a:rPr>
              <a:t>Nonce-Set AEAD </a:t>
            </a:r>
            <a:r>
              <a:rPr lang="en-US" sz="2400" dirty="0">
                <a:solidFill>
                  <a:schemeClr val="tx1"/>
                </a:solidFill>
                <a:latin typeface="Lao MN" pitchFamily="2" charset="0"/>
                <a:cs typeface="Lao MN" pitchFamily="2" charset="0"/>
              </a:rPr>
              <a:t>is secure and that the </a:t>
            </a:r>
            <a:r>
              <a:rPr lang="en-US" sz="2400" b="1" dirty="0">
                <a:solidFill>
                  <a:schemeClr val="tx1"/>
                </a:solidFill>
                <a:latin typeface="Lao MN" pitchFamily="2" charset="0"/>
                <a:cs typeface="Lao MN" pitchFamily="2" charset="0"/>
              </a:rPr>
              <a:t>NSP scheme</a:t>
            </a:r>
            <a:r>
              <a:rPr lang="en-US" sz="2400" dirty="0">
                <a:solidFill>
                  <a:schemeClr val="tx1"/>
                </a:solidFill>
                <a:latin typeface="Lao MN" pitchFamily="2" charset="0"/>
                <a:cs typeface="Lao MN" pitchFamily="2" charset="0"/>
              </a:rPr>
              <a:t> satisfy a functionality property called </a:t>
            </a:r>
            <a:r>
              <a:rPr lang="en-US" sz="2400" b="1" dirty="0">
                <a:solidFill>
                  <a:schemeClr val="tx1"/>
                </a:solidFill>
                <a:latin typeface="Lao MN" pitchFamily="2" charset="0"/>
                <a:cs typeface="Lao MN" pitchFamily="2" charset="0"/>
              </a:rPr>
              <a:t>faithfulness.</a:t>
            </a:r>
            <a:endParaRPr lang="en-US" sz="2400" dirty="0">
              <a:solidFill>
                <a:schemeClr val="tx1"/>
              </a:solidFill>
              <a:latin typeface="Lao MN" pitchFamily="2" charset="0"/>
              <a:cs typeface="Lao MN" pitchFamily="2" charset="0"/>
            </a:endParaRPr>
          </a:p>
          <a:p>
            <a:pPr marL="0" indent="0">
              <a:buNone/>
            </a:pPr>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Informally, faithfulness says that the </a:t>
            </a:r>
            <a:r>
              <a:rPr lang="en-US" sz="2400" b="1" dirty="0">
                <a:solidFill>
                  <a:schemeClr val="tx1"/>
                </a:solidFill>
                <a:latin typeface="Lao MN" pitchFamily="2" charset="0"/>
                <a:cs typeface="Lao MN" pitchFamily="2" charset="0"/>
              </a:rPr>
              <a:t>NSP scheme</a:t>
            </a:r>
            <a:r>
              <a:rPr lang="en-US" sz="2400" dirty="0">
                <a:solidFill>
                  <a:schemeClr val="tx1"/>
                </a:solidFill>
                <a:latin typeface="Lao MN" pitchFamily="2" charset="0"/>
                <a:cs typeface="Lao MN" pitchFamily="2" charset="0"/>
              </a:rPr>
              <a:t> accurately reproduces the </a:t>
            </a:r>
            <a:r>
              <a:rPr lang="en-US" sz="2400" b="1" dirty="0">
                <a:solidFill>
                  <a:schemeClr val="tx1"/>
                </a:solidFill>
                <a:latin typeface="Lao MN" pitchFamily="2" charset="0"/>
                <a:cs typeface="Lao MN" pitchFamily="2" charset="0"/>
              </a:rPr>
              <a:t>support predicate logic over the nonces</a:t>
            </a:r>
            <a:r>
              <a:rPr lang="en-US" sz="2400" dirty="0">
                <a:solidFill>
                  <a:schemeClr val="tx1"/>
                </a:solidFill>
                <a:latin typeface="Lao MN" pitchFamily="2" charset="0"/>
                <a:cs typeface="Lao MN" pitchFamily="2" charset="0"/>
              </a:rPr>
              <a:t>.</a:t>
            </a:r>
          </a:p>
          <a:p>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One can simply </a:t>
            </a:r>
            <a:r>
              <a:rPr lang="en-US" sz="2400" b="1" dirty="0">
                <a:solidFill>
                  <a:schemeClr val="tx1"/>
                </a:solidFill>
                <a:latin typeface="Lao MN" pitchFamily="2" charset="0"/>
                <a:cs typeface="Lao MN" pitchFamily="2" charset="0"/>
              </a:rPr>
              <a:t>tune the NSP </a:t>
            </a:r>
            <a:r>
              <a:rPr lang="en-US" sz="2400" dirty="0">
                <a:solidFill>
                  <a:schemeClr val="tx1"/>
                </a:solidFill>
                <a:latin typeface="Lao MN" pitchFamily="2" charset="0"/>
                <a:cs typeface="Lao MN" pitchFamily="2" charset="0"/>
              </a:rPr>
              <a:t>to the </a:t>
            </a:r>
            <a:r>
              <a:rPr lang="en-US" sz="2400" b="1" dirty="0">
                <a:solidFill>
                  <a:schemeClr val="tx1"/>
                </a:solidFill>
                <a:latin typeface="Lao MN" pitchFamily="2" charset="0"/>
                <a:cs typeface="Lao MN" pitchFamily="2" charset="0"/>
              </a:rPr>
              <a:t>desired functionality </a:t>
            </a:r>
            <a:r>
              <a:rPr lang="en-US" sz="2400" dirty="0">
                <a:solidFill>
                  <a:schemeClr val="tx1"/>
                </a:solidFill>
                <a:latin typeface="Lao MN" pitchFamily="2" charset="0"/>
                <a:cs typeface="Lao MN" pitchFamily="2" charset="0"/>
              </a:rPr>
              <a:t>and plug in their </a:t>
            </a:r>
            <a:r>
              <a:rPr lang="en-US" sz="2400" dirty="0" err="1">
                <a:solidFill>
                  <a:schemeClr val="tx1"/>
                </a:solidFill>
                <a:latin typeface="Lao MN" pitchFamily="2" charset="0"/>
                <a:cs typeface="Lao MN" pitchFamily="2" charset="0"/>
              </a:rPr>
              <a:t>favourite</a:t>
            </a:r>
            <a:r>
              <a:rPr lang="en-US" sz="2400" dirty="0">
                <a:solidFill>
                  <a:schemeClr val="tx1"/>
                </a:solidFill>
                <a:latin typeface="Lao MN" pitchFamily="2" charset="0"/>
                <a:cs typeface="Lao MN" pitchFamily="2" charset="0"/>
              </a:rPr>
              <a:t> </a:t>
            </a:r>
            <a:r>
              <a:rPr lang="en-US" sz="2400" b="1" dirty="0">
                <a:solidFill>
                  <a:schemeClr val="tx1"/>
                </a:solidFill>
                <a:latin typeface="Lao MN" pitchFamily="2" charset="0"/>
                <a:cs typeface="Lao MN" pitchFamily="2" charset="0"/>
              </a:rPr>
              <a:t>Nonce-Set AEAD</a:t>
            </a:r>
            <a:r>
              <a:rPr lang="en-US" sz="2400" dirty="0">
                <a:solidFill>
                  <a:schemeClr val="tx1"/>
                </a:solidFill>
                <a:latin typeface="Lao MN" pitchFamily="2" charset="0"/>
                <a:cs typeface="Lao MN" pitchFamily="2" charset="0"/>
              </a:rPr>
              <a:t> and </a:t>
            </a:r>
            <a:r>
              <a:rPr lang="en-US" sz="2400" b="1" dirty="0">
                <a:solidFill>
                  <a:schemeClr val="tx1"/>
                </a:solidFill>
                <a:latin typeface="Lao MN" pitchFamily="2" charset="0"/>
                <a:cs typeface="Lao MN" pitchFamily="2" charset="0"/>
              </a:rPr>
              <a:t>security/robustness </a:t>
            </a:r>
            <a:r>
              <a:rPr lang="en-US" sz="2400" dirty="0">
                <a:solidFill>
                  <a:schemeClr val="tx1"/>
                </a:solidFill>
                <a:latin typeface="Lao MN" pitchFamily="2" charset="0"/>
                <a:cs typeface="Lao MN" pitchFamily="2" charset="0"/>
              </a:rPr>
              <a:t>will be </a:t>
            </a:r>
            <a:r>
              <a:rPr lang="en-US" sz="2400" b="1" dirty="0">
                <a:solidFill>
                  <a:schemeClr val="tx1"/>
                </a:solidFill>
                <a:latin typeface="Lao MN" pitchFamily="2" charset="0"/>
                <a:cs typeface="Lao MN" pitchFamily="2" charset="0"/>
              </a:rPr>
              <a:t>automatic</a:t>
            </a:r>
            <a:r>
              <a:rPr lang="en-US" sz="2400" dirty="0">
                <a:solidFill>
                  <a:schemeClr val="tx1"/>
                </a:solidFill>
                <a:latin typeface="Lao MN" pitchFamily="2" charset="0"/>
                <a:cs typeface="Lao MN" pitchFamily="2" charset="0"/>
              </a:rPr>
              <a:t>.</a:t>
            </a:r>
          </a:p>
          <a:p>
            <a:endParaRPr lang="en-US" dirty="0"/>
          </a:p>
        </p:txBody>
      </p:sp>
      <p:sp>
        <p:nvSpPr>
          <p:cNvPr id="2" name="Slide Number Placeholder 1">
            <a:extLst>
              <a:ext uri="{FF2B5EF4-FFF2-40B4-BE49-F238E27FC236}">
                <a16:creationId xmlns:a16="http://schemas.microsoft.com/office/drawing/2014/main" id="{E2D833E2-171C-ED4E-83A1-97DDBDE8F9C7}"/>
              </a:ext>
            </a:extLst>
          </p:cNvPr>
          <p:cNvSpPr>
            <a:spLocks noGrp="1"/>
          </p:cNvSpPr>
          <p:nvPr>
            <p:ph type="sldNum" sz="quarter" idx="4"/>
          </p:nvPr>
        </p:nvSpPr>
        <p:spPr/>
        <p:txBody>
          <a:bodyPr/>
          <a:lstStyle/>
          <a:p>
            <a:fld id="{6A0E18EB-4A2D-7A41-8DA5-124442C28A6C}" type="slidenum">
              <a:rPr lang="en-AE" smtClean="0"/>
              <a:t>35</a:t>
            </a:fld>
            <a:endParaRPr lang="en-AE"/>
          </a:p>
        </p:txBody>
      </p:sp>
    </p:spTree>
    <p:extLst>
      <p:ext uri="{BB962C8B-B14F-4D97-AF65-F5344CB8AC3E}">
        <p14:creationId xmlns:p14="http://schemas.microsoft.com/office/powerpoint/2010/main" val="304736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What is a Rugged PRP?</a:t>
            </a:r>
          </a:p>
        </p:txBody>
      </p:sp>
      <p:sp>
        <p:nvSpPr>
          <p:cNvPr id="2" name="Slide Number Placeholder 1">
            <a:extLst>
              <a:ext uri="{FF2B5EF4-FFF2-40B4-BE49-F238E27FC236}">
                <a16:creationId xmlns:a16="http://schemas.microsoft.com/office/drawing/2014/main" id="{E2D833E2-171C-ED4E-83A1-97DDBDE8F9C7}"/>
              </a:ext>
            </a:extLst>
          </p:cNvPr>
          <p:cNvSpPr>
            <a:spLocks noGrp="1"/>
          </p:cNvSpPr>
          <p:nvPr>
            <p:ph type="sldNum" sz="quarter" idx="4"/>
          </p:nvPr>
        </p:nvSpPr>
        <p:spPr/>
        <p:txBody>
          <a:bodyPr/>
          <a:lstStyle/>
          <a:p>
            <a:fld id="{6A0E18EB-4A2D-7A41-8DA5-124442C28A6C}" type="slidenum">
              <a:rPr lang="en-AE" smtClean="0"/>
              <a:t>4</a:t>
            </a:fld>
            <a:endParaRPr lang="en-AE"/>
          </a:p>
        </p:txBody>
      </p:sp>
      <p:cxnSp>
        <p:nvCxnSpPr>
          <p:cNvPr id="3" name="Straight Connector 2">
            <a:extLst>
              <a:ext uri="{FF2B5EF4-FFF2-40B4-BE49-F238E27FC236}">
                <a16:creationId xmlns:a16="http://schemas.microsoft.com/office/drawing/2014/main" id="{C8333BBA-2498-CB99-8D17-8E5EE9F148E2}"/>
              </a:ext>
            </a:extLst>
          </p:cNvPr>
          <p:cNvCxnSpPr>
            <a:cxnSpLocks/>
          </p:cNvCxnSpPr>
          <p:nvPr/>
        </p:nvCxnSpPr>
        <p:spPr>
          <a:xfrm>
            <a:off x="1204510" y="2447761"/>
            <a:ext cx="1113" cy="3638511"/>
          </a:xfrm>
          <a:prstGeom prst="line">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6D62E4A-B7B7-EACB-CBF7-2265B88DAA70}"/>
              </a:ext>
            </a:extLst>
          </p:cNvPr>
          <p:cNvGrpSpPr/>
          <p:nvPr/>
        </p:nvGrpSpPr>
        <p:grpSpPr>
          <a:xfrm>
            <a:off x="1061635" y="2186151"/>
            <a:ext cx="1491434" cy="523220"/>
            <a:chOff x="342900" y="1797156"/>
            <a:chExt cx="1491434" cy="523220"/>
          </a:xfrm>
        </p:grpSpPr>
        <p:cxnSp>
          <p:nvCxnSpPr>
            <p:cNvPr id="5" name="Straight Connector 4">
              <a:extLst>
                <a:ext uri="{FF2B5EF4-FFF2-40B4-BE49-F238E27FC236}">
                  <a16:creationId xmlns:a16="http://schemas.microsoft.com/office/drawing/2014/main" id="{68D55864-7A44-97FC-BACB-AF6E6002E0CA}"/>
                </a:ext>
              </a:extLst>
            </p:cNvPr>
            <p:cNvCxnSpPr/>
            <p:nvPr/>
          </p:nvCxnSpPr>
          <p:spPr>
            <a:xfrm>
              <a:off x="342900" y="2058766"/>
              <a:ext cx="28575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968A7F6-16D4-1C40-E2A0-4DB655DEB0F9}"/>
                </a:ext>
              </a:extLst>
            </p:cNvPr>
            <p:cNvSpPr txBox="1"/>
            <p:nvPr/>
          </p:nvSpPr>
          <p:spPr>
            <a:xfrm>
              <a:off x="673439" y="1797156"/>
              <a:ext cx="1160895" cy="523220"/>
            </a:xfrm>
            <a:prstGeom prst="rect">
              <a:avLst/>
            </a:prstGeom>
            <a:noFill/>
          </p:spPr>
          <p:txBody>
            <a:bodyPr wrap="none" rtlCol="0">
              <a:spAutoFit/>
            </a:bodyPr>
            <a:lstStyle/>
            <a:p>
              <a:r>
                <a:rPr lang="en-US" sz="2800" b="1" dirty="0">
                  <a:solidFill>
                    <a:schemeClr val="accent4">
                      <a:lumMod val="40000"/>
                      <a:lumOff val="60000"/>
                    </a:schemeClr>
                  </a:solidFill>
                </a:rPr>
                <a:t>SPRP</a:t>
              </a:r>
            </a:p>
          </p:txBody>
        </p:sp>
      </p:grpSp>
      <p:grpSp>
        <p:nvGrpSpPr>
          <p:cNvPr id="8" name="Group 7">
            <a:extLst>
              <a:ext uri="{FF2B5EF4-FFF2-40B4-BE49-F238E27FC236}">
                <a16:creationId xmlns:a16="http://schemas.microsoft.com/office/drawing/2014/main" id="{D00A949B-E976-7A0C-A043-DB3EBF9C7B95}"/>
              </a:ext>
            </a:extLst>
          </p:cNvPr>
          <p:cNvGrpSpPr/>
          <p:nvPr/>
        </p:nvGrpSpPr>
        <p:grpSpPr>
          <a:xfrm>
            <a:off x="1061635" y="3887582"/>
            <a:ext cx="1512273" cy="523220"/>
            <a:chOff x="342900" y="2946729"/>
            <a:chExt cx="1512273" cy="523220"/>
          </a:xfrm>
        </p:grpSpPr>
        <p:cxnSp>
          <p:nvCxnSpPr>
            <p:cNvPr id="9" name="Straight Connector 8">
              <a:extLst>
                <a:ext uri="{FF2B5EF4-FFF2-40B4-BE49-F238E27FC236}">
                  <a16:creationId xmlns:a16="http://schemas.microsoft.com/office/drawing/2014/main" id="{823F676E-73C3-2E64-AC05-6A99D15DB138}"/>
                </a:ext>
              </a:extLst>
            </p:cNvPr>
            <p:cNvCxnSpPr/>
            <p:nvPr/>
          </p:nvCxnSpPr>
          <p:spPr>
            <a:xfrm>
              <a:off x="342900" y="3208339"/>
              <a:ext cx="28575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37C2225-47FD-A4C6-120E-A47CF7BC7D6D}"/>
                </a:ext>
              </a:extLst>
            </p:cNvPr>
            <p:cNvSpPr txBox="1"/>
            <p:nvPr/>
          </p:nvSpPr>
          <p:spPr>
            <a:xfrm>
              <a:off x="673439" y="2946729"/>
              <a:ext cx="1181734" cy="523220"/>
            </a:xfrm>
            <a:prstGeom prst="rect">
              <a:avLst/>
            </a:prstGeom>
            <a:noFill/>
          </p:spPr>
          <p:txBody>
            <a:bodyPr wrap="none" rtlCol="0">
              <a:spAutoFit/>
            </a:bodyPr>
            <a:lstStyle/>
            <a:p>
              <a:r>
                <a:rPr lang="en-US" sz="2800" b="1" dirty="0">
                  <a:solidFill>
                    <a:schemeClr val="accent4">
                      <a:lumMod val="40000"/>
                      <a:lumOff val="60000"/>
                    </a:schemeClr>
                  </a:solidFill>
                </a:rPr>
                <a:t>RPRP</a:t>
              </a:r>
            </a:p>
          </p:txBody>
        </p:sp>
      </p:grpSp>
      <p:grpSp>
        <p:nvGrpSpPr>
          <p:cNvPr id="15" name="Group 14">
            <a:extLst>
              <a:ext uri="{FF2B5EF4-FFF2-40B4-BE49-F238E27FC236}">
                <a16:creationId xmlns:a16="http://schemas.microsoft.com/office/drawing/2014/main" id="{DAA72472-B253-1DC1-3493-ECDFFEE4B8FA}"/>
              </a:ext>
            </a:extLst>
          </p:cNvPr>
          <p:cNvGrpSpPr/>
          <p:nvPr/>
        </p:nvGrpSpPr>
        <p:grpSpPr>
          <a:xfrm>
            <a:off x="1061635" y="5824662"/>
            <a:ext cx="1252586" cy="523220"/>
            <a:chOff x="342900" y="4639045"/>
            <a:chExt cx="1252586" cy="523220"/>
          </a:xfrm>
        </p:grpSpPr>
        <p:sp>
          <p:nvSpPr>
            <p:cNvPr id="16" name="TextBox 15">
              <a:extLst>
                <a:ext uri="{FF2B5EF4-FFF2-40B4-BE49-F238E27FC236}">
                  <a16:creationId xmlns:a16="http://schemas.microsoft.com/office/drawing/2014/main" id="{F33C57B4-C9DD-4596-DAAE-4984CA7DAE4C}"/>
                </a:ext>
              </a:extLst>
            </p:cNvPr>
            <p:cNvSpPr txBox="1"/>
            <p:nvPr/>
          </p:nvSpPr>
          <p:spPr>
            <a:xfrm>
              <a:off x="673439" y="4639045"/>
              <a:ext cx="922047" cy="523220"/>
            </a:xfrm>
            <a:prstGeom prst="rect">
              <a:avLst/>
            </a:prstGeom>
            <a:noFill/>
          </p:spPr>
          <p:txBody>
            <a:bodyPr wrap="none" rtlCol="0">
              <a:spAutoFit/>
            </a:bodyPr>
            <a:lstStyle/>
            <a:p>
              <a:r>
                <a:rPr lang="en-US" sz="2800" b="1" dirty="0">
                  <a:solidFill>
                    <a:schemeClr val="accent4">
                      <a:lumMod val="40000"/>
                      <a:lumOff val="60000"/>
                    </a:schemeClr>
                  </a:solidFill>
                </a:rPr>
                <a:t>PRP</a:t>
              </a:r>
            </a:p>
          </p:txBody>
        </p:sp>
        <p:cxnSp>
          <p:nvCxnSpPr>
            <p:cNvPr id="17" name="Straight Connector 16">
              <a:extLst>
                <a:ext uri="{FF2B5EF4-FFF2-40B4-BE49-F238E27FC236}">
                  <a16:creationId xmlns:a16="http://schemas.microsoft.com/office/drawing/2014/main" id="{52773777-48B0-AA37-41E7-A65731163F4E}"/>
                </a:ext>
              </a:extLst>
            </p:cNvPr>
            <p:cNvCxnSpPr/>
            <p:nvPr/>
          </p:nvCxnSpPr>
          <p:spPr>
            <a:xfrm>
              <a:off x="342900" y="4900655"/>
              <a:ext cx="285750"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9" name="Text Placeholder 3">
            <a:extLst>
              <a:ext uri="{FF2B5EF4-FFF2-40B4-BE49-F238E27FC236}">
                <a16:creationId xmlns:a16="http://schemas.microsoft.com/office/drawing/2014/main" id="{3814759A-7DC2-E044-7CC3-10685D821CD4}"/>
              </a:ext>
            </a:extLst>
          </p:cNvPr>
          <p:cNvSpPr txBox="1">
            <a:spLocks/>
          </p:cNvSpPr>
          <p:nvPr/>
        </p:nvSpPr>
        <p:spPr>
          <a:xfrm>
            <a:off x="368616" y="1438550"/>
            <a:ext cx="5137747" cy="747594"/>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solidFill>
                  <a:schemeClr val="tx1"/>
                </a:solidFill>
                <a:latin typeface="Lao MN" pitchFamily="2" charset="0"/>
                <a:cs typeface="Lao MN" pitchFamily="2" charset="0"/>
              </a:rPr>
              <a:t>Security of a Tweakable Cipher (Variable Length)</a:t>
            </a:r>
            <a:endParaRPr lang="en-US" sz="800" dirty="0">
              <a:solidFill>
                <a:schemeClr val="tx1"/>
              </a:solidFill>
              <a:latin typeface="Lao MN" pitchFamily="2" charset="0"/>
              <a:cs typeface="Lao MN" pitchFamily="2" charset="0"/>
            </a:endParaRPr>
          </a:p>
        </p:txBody>
      </p:sp>
      <p:cxnSp>
        <p:nvCxnSpPr>
          <p:cNvPr id="22" name="Straight Connector 21">
            <a:extLst>
              <a:ext uri="{FF2B5EF4-FFF2-40B4-BE49-F238E27FC236}">
                <a16:creationId xmlns:a16="http://schemas.microsoft.com/office/drawing/2014/main" id="{1C323B4E-382C-4F74-5EA2-8EA89AF754A0}"/>
              </a:ext>
            </a:extLst>
          </p:cNvPr>
          <p:cNvCxnSpPr>
            <a:cxnSpLocks/>
          </p:cNvCxnSpPr>
          <p:nvPr/>
        </p:nvCxnSpPr>
        <p:spPr>
          <a:xfrm>
            <a:off x="8457826" y="2447761"/>
            <a:ext cx="1113" cy="3638511"/>
          </a:xfrm>
          <a:prstGeom prst="line">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218D9B7-2E98-993A-282D-425047B0CE02}"/>
              </a:ext>
            </a:extLst>
          </p:cNvPr>
          <p:cNvGrpSpPr/>
          <p:nvPr/>
        </p:nvGrpSpPr>
        <p:grpSpPr>
          <a:xfrm>
            <a:off x="8314951" y="2186151"/>
            <a:ext cx="2858282" cy="523220"/>
            <a:chOff x="342900" y="1797156"/>
            <a:chExt cx="2858282" cy="523220"/>
          </a:xfrm>
        </p:grpSpPr>
        <p:cxnSp>
          <p:nvCxnSpPr>
            <p:cNvPr id="24" name="Straight Connector 23">
              <a:extLst>
                <a:ext uri="{FF2B5EF4-FFF2-40B4-BE49-F238E27FC236}">
                  <a16:creationId xmlns:a16="http://schemas.microsoft.com/office/drawing/2014/main" id="{7067EC60-642B-5F3D-85F4-E784FD95A26A}"/>
                </a:ext>
              </a:extLst>
            </p:cNvPr>
            <p:cNvCxnSpPr/>
            <p:nvPr/>
          </p:nvCxnSpPr>
          <p:spPr>
            <a:xfrm>
              <a:off x="342900" y="2058766"/>
              <a:ext cx="28575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95733D5-6D57-C554-002D-FB334FAA3C81}"/>
                </a:ext>
              </a:extLst>
            </p:cNvPr>
            <p:cNvSpPr txBox="1"/>
            <p:nvPr/>
          </p:nvSpPr>
          <p:spPr>
            <a:xfrm>
              <a:off x="673439" y="1797156"/>
              <a:ext cx="2527743" cy="523220"/>
            </a:xfrm>
            <a:prstGeom prst="rect">
              <a:avLst/>
            </a:prstGeom>
            <a:noFill/>
          </p:spPr>
          <p:txBody>
            <a:bodyPr wrap="none" rtlCol="0">
              <a:spAutoFit/>
            </a:bodyPr>
            <a:lstStyle/>
            <a:p>
              <a:r>
                <a:rPr lang="en-US" sz="2800" b="1" dirty="0">
                  <a:solidFill>
                    <a:schemeClr val="accent4">
                      <a:lumMod val="40000"/>
                      <a:lumOff val="60000"/>
                    </a:schemeClr>
                  </a:solidFill>
                </a:rPr>
                <a:t>Robust AEAD</a:t>
              </a:r>
            </a:p>
          </p:txBody>
        </p:sp>
      </p:grpSp>
      <p:grpSp>
        <p:nvGrpSpPr>
          <p:cNvPr id="26" name="Group 25">
            <a:extLst>
              <a:ext uri="{FF2B5EF4-FFF2-40B4-BE49-F238E27FC236}">
                <a16:creationId xmlns:a16="http://schemas.microsoft.com/office/drawing/2014/main" id="{9CE95C4B-D2C9-6722-42EC-A34F36BA826A}"/>
              </a:ext>
            </a:extLst>
          </p:cNvPr>
          <p:cNvGrpSpPr/>
          <p:nvPr/>
        </p:nvGrpSpPr>
        <p:grpSpPr>
          <a:xfrm>
            <a:off x="8314951" y="3887582"/>
            <a:ext cx="3361112" cy="523220"/>
            <a:chOff x="342900" y="2946729"/>
            <a:chExt cx="3361112" cy="523220"/>
          </a:xfrm>
        </p:grpSpPr>
        <p:cxnSp>
          <p:nvCxnSpPr>
            <p:cNvPr id="27" name="Straight Connector 26">
              <a:extLst>
                <a:ext uri="{FF2B5EF4-FFF2-40B4-BE49-F238E27FC236}">
                  <a16:creationId xmlns:a16="http://schemas.microsoft.com/office/drawing/2014/main" id="{4672A697-B197-876B-495B-C37C022B46E0}"/>
                </a:ext>
              </a:extLst>
            </p:cNvPr>
            <p:cNvCxnSpPr/>
            <p:nvPr/>
          </p:nvCxnSpPr>
          <p:spPr>
            <a:xfrm>
              <a:off x="342900" y="3208339"/>
              <a:ext cx="28575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684C3B6-90D9-422C-20CF-23A3DF0DBDE2}"/>
                </a:ext>
              </a:extLst>
            </p:cNvPr>
            <p:cNvSpPr txBox="1"/>
            <p:nvPr/>
          </p:nvSpPr>
          <p:spPr>
            <a:xfrm>
              <a:off x="673439" y="2946729"/>
              <a:ext cx="3030573" cy="523220"/>
            </a:xfrm>
            <a:prstGeom prst="rect">
              <a:avLst/>
            </a:prstGeom>
            <a:noFill/>
          </p:spPr>
          <p:txBody>
            <a:bodyPr wrap="none" rtlCol="0">
              <a:spAutoFit/>
            </a:bodyPr>
            <a:lstStyle/>
            <a:p>
              <a:r>
                <a:rPr lang="en-US" sz="2800" b="1" dirty="0">
                  <a:solidFill>
                    <a:schemeClr val="accent4">
                      <a:lumMod val="40000"/>
                      <a:lumOff val="60000"/>
                    </a:schemeClr>
                  </a:solidFill>
                </a:rPr>
                <a:t>MRAE or RUPAE</a:t>
              </a:r>
            </a:p>
          </p:txBody>
        </p:sp>
      </p:grpSp>
      <p:grpSp>
        <p:nvGrpSpPr>
          <p:cNvPr id="29" name="Group 28">
            <a:extLst>
              <a:ext uri="{FF2B5EF4-FFF2-40B4-BE49-F238E27FC236}">
                <a16:creationId xmlns:a16="http://schemas.microsoft.com/office/drawing/2014/main" id="{EC29BE65-35AB-19DA-8944-145C14991D41}"/>
              </a:ext>
            </a:extLst>
          </p:cNvPr>
          <p:cNvGrpSpPr/>
          <p:nvPr/>
        </p:nvGrpSpPr>
        <p:grpSpPr>
          <a:xfrm>
            <a:off x="8314951" y="5824662"/>
            <a:ext cx="2969467" cy="523220"/>
            <a:chOff x="342900" y="4639045"/>
            <a:chExt cx="2969467" cy="523220"/>
          </a:xfrm>
        </p:grpSpPr>
        <p:sp>
          <p:nvSpPr>
            <p:cNvPr id="30" name="TextBox 29">
              <a:extLst>
                <a:ext uri="{FF2B5EF4-FFF2-40B4-BE49-F238E27FC236}">
                  <a16:creationId xmlns:a16="http://schemas.microsoft.com/office/drawing/2014/main" id="{9389A453-F8B0-E6C6-F15F-B11110834DC7}"/>
                </a:ext>
              </a:extLst>
            </p:cNvPr>
            <p:cNvSpPr txBox="1"/>
            <p:nvPr/>
          </p:nvSpPr>
          <p:spPr>
            <a:xfrm>
              <a:off x="673439" y="4639045"/>
              <a:ext cx="2638928" cy="523220"/>
            </a:xfrm>
            <a:prstGeom prst="rect">
              <a:avLst/>
            </a:prstGeom>
            <a:noFill/>
          </p:spPr>
          <p:txBody>
            <a:bodyPr wrap="none" rtlCol="0">
              <a:spAutoFit/>
            </a:bodyPr>
            <a:lstStyle/>
            <a:p>
              <a:r>
                <a:rPr lang="en-US" sz="2800" b="1" dirty="0">
                  <a:solidFill>
                    <a:schemeClr val="accent4">
                      <a:lumMod val="40000"/>
                      <a:lumOff val="60000"/>
                    </a:schemeClr>
                  </a:solidFill>
                </a:rPr>
                <a:t>IND-CPA Only</a:t>
              </a:r>
            </a:p>
          </p:txBody>
        </p:sp>
        <p:cxnSp>
          <p:nvCxnSpPr>
            <p:cNvPr id="31" name="Straight Connector 30">
              <a:extLst>
                <a:ext uri="{FF2B5EF4-FFF2-40B4-BE49-F238E27FC236}">
                  <a16:creationId xmlns:a16="http://schemas.microsoft.com/office/drawing/2014/main" id="{85AF16D1-06F5-1EA0-352C-14748C154668}"/>
                </a:ext>
              </a:extLst>
            </p:cNvPr>
            <p:cNvCxnSpPr/>
            <p:nvPr/>
          </p:nvCxnSpPr>
          <p:spPr>
            <a:xfrm>
              <a:off x="342900" y="4900655"/>
              <a:ext cx="285750"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2" name="Text Placeholder 3">
            <a:extLst>
              <a:ext uri="{FF2B5EF4-FFF2-40B4-BE49-F238E27FC236}">
                <a16:creationId xmlns:a16="http://schemas.microsoft.com/office/drawing/2014/main" id="{709D7A2B-5150-D363-2994-5E767D99A54C}"/>
              </a:ext>
            </a:extLst>
          </p:cNvPr>
          <p:cNvSpPr txBox="1">
            <a:spLocks/>
          </p:cNvSpPr>
          <p:nvPr/>
        </p:nvSpPr>
        <p:spPr>
          <a:xfrm>
            <a:off x="7621932" y="1438550"/>
            <a:ext cx="4337507" cy="523221"/>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1"/>
                </a:solidFill>
                <a:latin typeface="Lao MN" pitchFamily="2" charset="0"/>
                <a:cs typeface="Lao MN" pitchFamily="2" charset="0"/>
              </a:rPr>
              <a:t>AEAD Security</a:t>
            </a:r>
            <a:endParaRPr lang="en-US" sz="800" dirty="0">
              <a:solidFill>
                <a:schemeClr val="tx1"/>
              </a:solidFill>
              <a:latin typeface="Lao MN" pitchFamily="2" charset="0"/>
              <a:cs typeface="Lao MN" pitchFamily="2" charset="0"/>
            </a:endParaRPr>
          </a:p>
        </p:txBody>
      </p:sp>
      <p:grpSp>
        <p:nvGrpSpPr>
          <p:cNvPr id="39" name="Group 38">
            <a:extLst>
              <a:ext uri="{FF2B5EF4-FFF2-40B4-BE49-F238E27FC236}">
                <a16:creationId xmlns:a16="http://schemas.microsoft.com/office/drawing/2014/main" id="{ECB8C487-DA40-A012-4362-71C91993CEDF}"/>
              </a:ext>
            </a:extLst>
          </p:cNvPr>
          <p:cNvGrpSpPr/>
          <p:nvPr/>
        </p:nvGrpSpPr>
        <p:grpSpPr>
          <a:xfrm>
            <a:off x="7479469" y="2447761"/>
            <a:ext cx="399582" cy="3638511"/>
            <a:chOff x="7479469" y="2447761"/>
            <a:chExt cx="399582" cy="3638511"/>
          </a:xfrm>
        </p:grpSpPr>
        <p:cxnSp>
          <p:nvCxnSpPr>
            <p:cNvPr id="34" name="Straight Connector 33">
              <a:extLst>
                <a:ext uri="{FF2B5EF4-FFF2-40B4-BE49-F238E27FC236}">
                  <a16:creationId xmlns:a16="http://schemas.microsoft.com/office/drawing/2014/main" id="{4AF54CF2-B34C-DDA3-411D-5BF8D6ECD71E}"/>
                </a:ext>
              </a:extLst>
            </p:cNvPr>
            <p:cNvCxnSpPr>
              <a:cxnSpLocks/>
            </p:cNvCxnSpPr>
            <p:nvPr/>
          </p:nvCxnSpPr>
          <p:spPr>
            <a:xfrm>
              <a:off x="7877938" y="2447761"/>
              <a:ext cx="1113" cy="3638511"/>
            </a:xfrm>
            <a:prstGeom prst="line">
              <a:avLst/>
            </a:prstGeom>
            <a:ln w="22225">
              <a:solidFill>
                <a:schemeClr val="tx2">
                  <a:lumMod val="60000"/>
                  <a:lumOff val="40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456E0671-0E6C-4C07-E704-2A2D98D9C4E1}"/>
                </a:ext>
              </a:extLst>
            </p:cNvPr>
            <p:cNvSpPr txBox="1">
              <a:spLocks/>
            </p:cNvSpPr>
            <p:nvPr/>
          </p:nvSpPr>
          <p:spPr>
            <a:xfrm rot="16200000">
              <a:off x="6336958" y="4103500"/>
              <a:ext cx="2612054" cy="327031"/>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solidFill>
                  <a:cs typeface="Lao MN" pitchFamily="2" charset="0"/>
                </a:rPr>
                <a:t>Less Efficient Schemes</a:t>
              </a:r>
            </a:p>
          </p:txBody>
        </p:sp>
      </p:grpSp>
      <p:grpSp>
        <p:nvGrpSpPr>
          <p:cNvPr id="40" name="Group 39">
            <a:extLst>
              <a:ext uri="{FF2B5EF4-FFF2-40B4-BE49-F238E27FC236}">
                <a16:creationId xmlns:a16="http://schemas.microsoft.com/office/drawing/2014/main" id="{76C0AA59-484E-8070-8E2A-7F19DDB6CF19}"/>
              </a:ext>
            </a:extLst>
          </p:cNvPr>
          <p:cNvGrpSpPr/>
          <p:nvPr/>
        </p:nvGrpSpPr>
        <p:grpSpPr>
          <a:xfrm>
            <a:off x="3737978" y="2826636"/>
            <a:ext cx="3616038" cy="1814180"/>
            <a:chOff x="3737978" y="2826636"/>
            <a:chExt cx="3616038" cy="1814180"/>
          </a:xfrm>
        </p:grpSpPr>
        <p:sp>
          <p:nvSpPr>
            <p:cNvPr id="36" name="Right Arrow 35">
              <a:extLst>
                <a:ext uri="{FF2B5EF4-FFF2-40B4-BE49-F238E27FC236}">
                  <a16:creationId xmlns:a16="http://schemas.microsoft.com/office/drawing/2014/main" id="{33691E3A-3AE5-09F7-FF4F-23FDC4CC7CCB}"/>
                </a:ext>
              </a:extLst>
            </p:cNvPr>
            <p:cNvSpPr/>
            <p:nvPr/>
          </p:nvSpPr>
          <p:spPr>
            <a:xfrm>
              <a:off x="4588233" y="3657567"/>
              <a:ext cx="2290812" cy="983249"/>
            </a:xfrm>
            <a:prstGeom prst="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8" name="Text Placeholder 3">
              <a:extLst>
                <a:ext uri="{FF2B5EF4-FFF2-40B4-BE49-F238E27FC236}">
                  <a16:creationId xmlns:a16="http://schemas.microsoft.com/office/drawing/2014/main" id="{E504DA45-C10B-B81D-263C-A434C2C90131}"/>
                </a:ext>
              </a:extLst>
            </p:cNvPr>
            <p:cNvSpPr txBox="1">
              <a:spLocks/>
            </p:cNvSpPr>
            <p:nvPr/>
          </p:nvSpPr>
          <p:spPr>
            <a:xfrm>
              <a:off x="3737978" y="2826636"/>
              <a:ext cx="3616038" cy="747593"/>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tx1"/>
                  </a:solidFill>
                  <a:cs typeface="Lao MN" pitchFamily="2" charset="0"/>
                </a:rPr>
                <a:t>Encode-then-Encipher</a:t>
              </a:r>
            </a:p>
            <a:p>
              <a:pPr marL="0" indent="0" algn="ctr">
                <a:buNone/>
              </a:pPr>
              <a:r>
                <a:rPr lang="en-US" sz="2400" b="1" dirty="0">
                  <a:solidFill>
                    <a:schemeClr val="tx1"/>
                  </a:solidFill>
                  <a:cs typeface="Lao MN" pitchFamily="2" charset="0"/>
                </a:rPr>
                <a:t>Paradigm</a:t>
              </a:r>
            </a:p>
          </p:txBody>
        </p:sp>
      </p:grpSp>
    </p:spTree>
    <p:extLst>
      <p:ext uri="{BB962C8B-B14F-4D97-AF65-F5344CB8AC3E}">
        <p14:creationId xmlns:p14="http://schemas.microsoft.com/office/powerpoint/2010/main" val="313300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Rugged Pseudorandom Permutations [DK22]</a:t>
            </a:r>
          </a:p>
        </p:txBody>
      </p:sp>
      <mc:AlternateContent xmlns:mc="http://schemas.openxmlformats.org/markup-compatibility/2006">
        <mc:Choice xmlns:a14="http://schemas.microsoft.com/office/drawing/2010/main" Requires="a14">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515795" y="4032985"/>
                <a:ext cx="11163600" cy="2310718"/>
              </a:xfrm>
            </p:spPr>
            <p:txBody>
              <a:bodyPr/>
              <a:lstStyle/>
              <a:p>
                <a:r>
                  <a:rPr lang="en-US" sz="2400" dirty="0">
                    <a:solidFill>
                      <a:schemeClr val="tx1"/>
                    </a:solidFill>
                    <a:latin typeface="Lao MN" pitchFamily="2" charset="0"/>
                    <a:cs typeface="Lao MN" pitchFamily="2" charset="0"/>
                  </a:rPr>
                  <a:t>Syntactically a Rugged PRP is a </a:t>
                </a:r>
                <a:r>
                  <a:rPr lang="en-US" sz="2400" b="1" dirty="0">
                    <a:solidFill>
                      <a:schemeClr val="tx1"/>
                    </a:solidFill>
                    <a:latin typeface="Lao MN" pitchFamily="2" charset="0"/>
                    <a:cs typeface="Lao MN" pitchFamily="2" charset="0"/>
                  </a:rPr>
                  <a:t>(VIL) tweakable cipher </a:t>
                </a:r>
                <a:r>
                  <a:rPr lang="en-US" sz="2400" dirty="0">
                    <a:solidFill>
                      <a:schemeClr val="tx1"/>
                    </a:solidFill>
                    <a:latin typeface="Lao MN" pitchFamily="2" charset="0"/>
                    <a:cs typeface="Lao MN" pitchFamily="2" charset="0"/>
                  </a:rPr>
                  <a:t>over a </a:t>
                </a:r>
                <a:r>
                  <a:rPr lang="en-US" sz="2400" b="1" dirty="0">
                    <a:solidFill>
                      <a:schemeClr val="tx1"/>
                    </a:solidFill>
                    <a:latin typeface="Lao MN" pitchFamily="2" charset="0"/>
                    <a:cs typeface="Lao MN" pitchFamily="2" charset="0"/>
                  </a:rPr>
                  <a:t>split domain</a:t>
                </a:r>
                <a:r>
                  <a:rPr lang="en-US" sz="2400" dirty="0">
                    <a:solidFill>
                      <a:schemeClr val="tx1"/>
                    </a:solidFill>
                    <a:latin typeface="Lao MN" pitchFamily="2" charset="0"/>
                    <a:cs typeface="Lao MN" pitchFamily="2" charset="0"/>
                  </a:rPr>
                  <a:t>: </a:t>
                </a:r>
                <a14:m>
                  <m:oMath xmlns:m="http://schemas.openxmlformats.org/officeDocument/2006/math">
                    <m:sSup>
                      <m:sSupPr>
                        <m:ctrlPr>
                          <a:rPr lang="en-US" sz="2400" i="1">
                            <a:solidFill>
                              <a:schemeClr val="tx1"/>
                            </a:solidFill>
                            <a:latin typeface="Cambria Math" panose="02040503050406030204" pitchFamily="18" charset="0"/>
                          </a:rPr>
                        </m:ctrlPr>
                      </m:sSupPr>
                      <m:e>
                        <m:d>
                          <m:dPr>
                            <m:begChr m:val="{"/>
                            <m:endChr m:val="}"/>
                            <m:ctrlPr>
                              <a:rPr lang="en-US" sz="2400" i="1">
                                <a:solidFill>
                                  <a:schemeClr val="tx1"/>
                                </a:solidFill>
                                <a:latin typeface="Cambria Math" panose="02040503050406030204" pitchFamily="18" charset="0"/>
                              </a:rPr>
                            </m:ctrlPr>
                          </m:dPr>
                          <m:e>
                            <m:r>
                              <a:rPr lang="en-US" sz="2400" b="0" i="0">
                                <a:solidFill>
                                  <a:schemeClr val="tx1"/>
                                </a:solidFill>
                                <a:latin typeface="Cambria Math" panose="02040503050406030204" pitchFamily="18" charset="0"/>
                              </a:rPr>
                              <m:t>0,1</m:t>
                            </m:r>
                          </m:e>
                        </m:d>
                      </m:e>
                      <m:sup>
                        <m:r>
                          <a:rPr lang="en-US" sz="2400" b="0" i="1">
                            <a:solidFill>
                              <a:schemeClr val="tx1"/>
                            </a:solidFill>
                            <a:latin typeface="Cambria Math" panose="02040503050406030204" pitchFamily="18" charset="0"/>
                          </a:rPr>
                          <m:t>𝑛</m:t>
                        </m:r>
                      </m:sup>
                    </m:sSup>
                    <m:r>
                      <a:rPr lang="en-US" sz="2400" b="0" i="0">
                        <a:solidFill>
                          <a:schemeClr val="tx1"/>
                        </a:solidFill>
                        <a:latin typeface="Cambria Math" panose="02040503050406030204" pitchFamily="18" charset="0"/>
                      </a:rPr>
                      <m:t>×</m:t>
                    </m:r>
                    <m:sSup>
                      <m:sSupPr>
                        <m:ctrlPr>
                          <a:rPr lang="en-US" sz="2400" i="1">
                            <a:solidFill>
                              <a:schemeClr val="tx1"/>
                            </a:solidFill>
                            <a:latin typeface="Cambria Math" panose="02040503050406030204" pitchFamily="18" charset="0"/>
                          </a:rPr>
                        </m:ctrlPr>
                      </m:sSupPr>
                      <m:e>
                        <m:d>
                          <m:dPr>
                            <m:begChr m:val="{"/>
                            <m:endChr m:val="}"/>
                            <m:ctrlPr>
                              <a:rPr lang="en-US" sz="2400" i="1">
                                <a:solidFill>
                                  <a:schemeClr val="tx1"/>
                                </a:solidFill>
                                <a:latin typeface="Cambria Math" panose="02040503050406030204" pitchFamily="18" charset="0"/>
                              </a:rPr>
                            </m:ctrlPr>
                          </m:dPr>
                          <m:e>
                            <m:r>
                              <a:rPr lang="en-US" sz="2400" b="0" i="0">
                                <a:solidFill>
                                  <a:schemeClr val="tx1"/>
                                </a:solidFill>
                                <a:latin typeface="Cambria Math" panose="02040503050406030204" pitchFamily="18" charset="0"/>
                              </a:rPr>
                              <m:t>0,1</m:t>
                            </m:r>
                          </m:e>
                        </m:d>
                      </m:e>
                      <m:sup>
                        <m:r>
                          <a:rPr lang="en-US" sz="2400" b="0" i="0">
                            <a:solidFill>
                              <a:schemeClr val="tx1"/>
                            </a:solidFill>
                            <a:latin typeface="Cambria Math" panose="02040503050406030204" pitchFamily="18" charset="0"/>
                          </a:rPr>
                          <m:t>∗</m:t>
                        </m:r>
                      </m:sup>
                    </m:sSup>
                  </m:oMath>
                </a14:m>
                <a:r>
                  <a:rPr lang="en-US" sz="2400" dirty="0">
                    <a:solidFill>
                      <a:schemeClr val="tx1"/>
                    </a:solidFill>
                    <a:latin typeface="Lao MN" pitchFamily="2" charset="0"/>
                    <a:cs typeface="Lao MN" pitchFamily="2" charset="0"/>
                  </a:rPr>
                  <a:t>, where </a:t>
                </a:r>
                <a14:m>
                  <m:oMath xmlns:m="http://schemas.openxmlformats.org/officeDocument/2006/math">
                    <m:r>
                      <a:rPr lang="en-US" sz="2400" b="0" i="1">
                        <a:solidFill>
                          <a:schemeClr val="tx1"/>
                        </a:solidFill>
                        <a:latin typeface="Cambria Math" panose="02040503050406030204" pitchFamily="18" charset="0"/>
                        <a:ea typeface="Cambria Math" panose="02040503050406030204" pitchFamily="18" charset="0"/>
                      </a:rPr>
                      <m:t>𝑛</m:t>
                    </m:r>
                  </m:oMath>
                </a14:m>
                <a:r>
                  <a:rPr lang="en-US" sz="2400" dirty="0">
                    <a:solidFill>
                      <a:schemeClr val="tx1"/>
                    </a:solidFill>
                    <a:latin typeface="Lao MN" pitchFamily="2" charset="0"/>
                    <a:cs typeface="Lao MN" pitchFamily="2" charset="0"/>
                  </a:rPr>
                  <a:t> is in the range128-256 bits.</a:t>
                </a:r>
              </a:p>
              <a:p>
                <a:pPr marL="0" indent="0">
                  <a:buNone/>
                </a:pPr>
                <a:endParaRPr lang="en-US" sz="2400" dirty="0">
                  <a:solidFill>
                    <a:schemeClr val="tx1"/>
                  </a:solidFill>
                  <a:latin typeface="Lao MN" pitchFamily="2" charset="0"/>
                  <a:cs typeface="Lao MN" pitchFamily="2" charset="0"/>
                </a:endParaRPr>
              </a:p>
              <a:p>
                <a:endParaRPr lang="en-US" sz="8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The adversary is only given </a:t>
                </a:r>
                <a:r>
                  <a:rPr lang="en-US" sz="2400" b="1" dirty="0">
                    <a:solidFill>
                      <a:schemeClr val="tx1"/>
                    </a:solidFill>
                    <a:latin typeface="Lao MN" pitchFamily="2" charset="0"/>
                    <a:cs typeface="Lao MN" pitchFamily="2" charset="0"/>
                  </a:rPr>
                  <a:t>partial access </a:t>
                </a:r>
                <a:r>
                  <a:rPr lang="en-US" sz="2400" dirty="0">
                    <a:solidFill>
                      <a:schemeClr val="tx1"/>
                    </a:solidFill>
                    <a:latin typeface="Lao MN" pitchFamily="2" charset="0"/>
                    <a:cs typeface="Lao MN" pitchFamily="2" charset="0"/>
                  </a:rPr>
                  <a:t>to the deciphering algorithm.</a:t>
                </a:r>
              </a:p>
              <a:p>
                <a:endParaRPr lang="en-US" dirty="0"/>
              </a:p>
            </p:txBody>
          </p:sp>
        </mc:Choice>
        <mc:Fallback>
          <p:sp>
            <p:nvSpPr>
              <p:cNvPr id="11" name="Text Placeholder 3">
                <a:extLst>
                  <a:ext uri="{FF2B5EF4-FFF2-40B4-BE49-F238E27FC236}">
                    <a16:creationId xmlns:a16="http://schemas.microsoft.com/office/drawing/2014/main" id="{BEA6A832-E3E6-4C4B-C1DD-1CEC2DFAF3F5}"/>
                  </a:ext>
                </a:extLst>
              </p:cNvPr>
              <p:cNvSpPr>
                <a:spLocks noGrp="1" noRot="1" noChangeAspect="1" noMove="1" noResize="1" noEditPoints="1" noAdjustHandles="1" noChangeArrowheads="1" noChangeShapeType="1" noTextEdit="1"/>
              </p:cNvSpPr>
              <p:nvPr>
                <p:ph type="body" sz="quarter" idx="10"/>
              </p:nvPr>
            </p:nvSpPr>
            <p:spPr>
              <a:xfrm>
                <a:off x="515795" y="4032985"/>
                <a:ext cx="11163600" cy="2310718"/>
              </a:xfrm>
              <a:blipFill>
                <a:blip r:embed="rId3"/>
                <a:stretch>
                  <a:fillRect l="-682" t="-4372"/>
                </a:stretch>
              </a:blipFill>
            </p:spPr>
            <p:txBody>
              <a:bodyPr/>
              <a:lstStyle/>
              <a:p>
                <a:r>
                  <a:rPr lang="en-AE">
                    <a:noFill/>
                  </a:rPr>
                  <a:t> </a:t>
                </a:r>
              </a:p>
            </p:txBody>
          </p:sp>
        </mc:Fallback>
      </mc:AlternateContent>
      <p:grpSp>
        <p:nvGrpSpPr>
          <p:cNvPr id="141" name="Group 140">
            <a:extLst>
              <a:ext uri="{FF2B5EF4-FFF2-40B4-BE49-F238E27FC236}">
                <a16:creationId xmlns:a16="http://schemas.microsoft.com/office/drawing/2014/main" id="{01119A57-973D-DC4E-BA16-470DB9C0987F}"/>
              </a:ext>
            </a:extLst>
          </p:cNvPr>
          <p:cNvGrpSpPr/>
          <p:nvPr/>
        </p:nvGrpSpPr>
        <p:grpSpPr>
          <a:xfrm>
            <a:off x="2238790" y="1720296"/>
            <a:ext cx="3544417" cy="1577018"/>
            <a:chOff x="2238790" y="1720296"/>
            <a:chExt cx="3544417" cy="1577018"/>
          </a:xfrm>
        </p:grpSpPr>
        <p:sp>
          <p:nvSpPr>
            <p:cNvPr id="142" name="Rounded Rectangle 141">
              <a:extLst>
                <a:ext uri="{FF2B5EF4-FFF2-40B4-BE49-F238E27FC236}">
                  <a16:creationId xmlns:a16="http://schemas.microsoft.com/office/drawing/2014/main" id="{2F5B18EF-8754-F248-9433-D667771123E0}"/>
                </a:ext>
              </a:extLst>
            </p:cNvPr>
            <p:cNvSpPr/>
            <p:nvPr/>
          </p:nvSpPr>
          <p:spPr>
            <a:xfrm>
              <a:off x="3349208" y="172029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43" name="Hexagon 142">
              <a:extLst>
                <a:ext uri="{FF2B5EF4-FFF2-40B4-BE49-F238E27FC236}">
                  <a16:creationId xmlns:a16="http://schemas.microsoft.com/office/drawing/2014/main" id="{503AACAC-4A1A-4D41-BD2B-C3EDD3F67D2B}"/>
                </a:ext>
              </a:extLst>
            </p:cNvPr>
            <p:cNvSpPr/>
            <p:nvPr/>
          </p:nvSpPr>
          <p:spPr>
            <a:xfrm>
              <a:off x="3225537" y="2276892"/>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E</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sp>
          <p:nvSpPr>
            <p:cNvPr id="144" name="Rounded Rectangle 143">
              <a:extLst>
                <a:ext uri="{FF2B5EF4-FFF2-40B4-BE49-F238E27FC236}">
                  <a16:creationId xmlns:a16="http://schemas.microsoft.com/office/drawing/2014/main" id="{37590389-42D5-3A40-8EFE-64F27C5071F4}"/>
                </a:ext>
              </a:extLst>
            </p:cNvPr>
            <p:cNvSpPr/>
            <p:nvPr/>
          </p:nvSpPr>
          <p:spPr>
            <a:xfrm>
              <a:off x="4175981" y="172029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45" name="Rounded Rectangle 144">
              <a:extLst>
                <a:ext uri="{FF2B5EF4-FFF2-40B4-BE49-F238E27FC236}">
                  <a16:creationId xmlns:a16="http://schemas.microsoft.com/office/drawing/2014/main" id="{D5B1BBAD-B162-0047-A39E-7646FF06A128}"/>
                </a:ext>
              </a:extLst>
            </p:cNvPr>
            <p:cNvSpPr/>
            <p:nvPr/>
          </p:nvSpPr>
          <p:spPr>
            <a:xfrm>
              <a:off x="3306508" y="172029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146" name="Rounded Rectangle 145">
              <a:extLst>
                <a:ext uri="{FF2B5EF4-FFF2-40B4-BE49-F238E27FC236}">
                  <a16:creationId xmlns:a16="http://schemas.microsoft.com/office/drawing/2014/main" id="{1995FD10-32A6-F44A-8DAB-83CF8AE77F4B}"/>
                </a:ext>
              </a:extLst>
            </p:cNvPr>
            <p:cNvSpPr/>
            <p:nvPr/>
          </p:nvSpPr>
          <p:spPr>
            <a:xfrm>
              <a:off x="4175981" y="172029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147" name="Straight Arrow Connector 146">
              <a:extLst>
                <a:ext uri="{FF2B5EF4-FFF2-40B4-BE49-F238E27FC236}">
                  <a16:creationId xmlns:a16="http://schemas.microsoft.com/office/drawing/2014/main" id="{D45EA43A-61E3-2444-9FF7-00E52A7898C8}"/>
                </a:ext>
              </a:extLst>
            </p:cNvPr>
            <p:cNvCxnSpPr>
              <a:stCxn id="145" idx="2"/>
            </p:cNvCxnSpPr>
            <p:nvPr/>
          </p:nvCxnSpPr>
          <p:spPr>
            <a:xfrm>
              <a:off x="3677108" y="2011845"/>
              <a:ext cx="0" cy="265047"/>
            </a:xfrm>
            <a:prstGeom prst="straightConnector1">
              <a:avLst/>
            </a:prstGeom>
            <a:noFill/>
            <a:ln w="9525" cap="flat" cmpd="sng" algn="ctr">
              <a:solidFill>
                <a:srgbClr val="000000"/>
              </a:solidFill>
              <a:prstDash val="solid"/>
              <a:tailEnd type="triangle"/>
            </a:ln>
            <a:effectLst/>
          </p:spPr>
        </p:cxnSp>
        <p:cxnSp>
          <p:nvCxnSpPr>
            <p:cNvPr id="148" name="Straight Arrow Connector 147">
              <a:extLst>
                <a:ext uri="{FF2B5EF4-FFF2-40B4-BE49-F238E27FC236}">
                  <a16:creationId xmlns:a16="http://schemas.microsoft.com/office/drawing/2014/main" id="{DFB02102-F16C-514A-B288-848284B20A67}"/>
                </a:ext>
              </a:extLst>
            </p:cNvPr>
            <p:cNvCxnSpPr/>
            <p:nvPr/>
          </p:nvCxnSpPr>
          <p:spPr>
            <a:xfrm>
              <a:off x="4928645" y="2011844"/>
              <a:ext cx="0" cy="265047"/>
            </a:xfrm>
            <a:prstGeom prst="straightConnector1">
              <a:avLst/>
            </a:prstGeom>
            <a:noFill/>
            <a:ln w="9525" cap="flat" cmpd="sng" algn="ctr">
              <a:solidFill>
                <a:srgbClr val="000000"/>
              </a:solidFill>
              <a:prstDash val="solid"/>
              <a:tailEnd type="triangle"/>
            </a:ln>
            <a:effectLst/>
          </p:spPr>
        </p:cxnSp>
        <p:sp>
          <p:nvSpPr>
            <p:cNvPr id="149" name="Rounded Rectangle 148">
              <a:extLst>
                <a:ext uri="{FF2B5EF4-FFF2-40B4-BE49-F238E27FC236}">
                  <a16:creationId xmlns:a16="http://schemas.microsoft.com/office/drawing/2014/main" id="{58F3A11C-88D9-B54C-BE2B-9365138FE0C8}"/>
                </a:ext>
              </a:extLst>
            </p:cNvPr>
            <p:cNvSpPr/>
            <p:nvPr/>
          </p:nvSpPr>
          <p:spPr>
            <a:xfrm>
              <a:off x="3349208" y="3005765"/>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50" name="Rounded Rectangle 149">
              <a:extLst>
                <a:ext uri="{FF2B5EF4-FFF2-40B4-BE49-F238E27FC236}">
                  <a16:creationId xmlns:a16="http://schemas.microsoft.com/office/drawing/2014/main" id="{8F42A973-BB6E-FD45-BA9A-12E65CCD5CA2}"/>
                </a:ext>
              </a:extLst>
            </p:cNvPr>
            <p:cNvSpPr/>
            <p:nvPr/>
          </p:nvSpPr>
          <p:spPr>
            <a:xfrm>
              <a:off x="4175981" y="3005765"/>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51" name="Rounded Rectangle 150">
              <a:extLst>
                <a:ext uri="{FF2B5EF4-FFF2-40B4-BE49-F238E27FC236}">
                  <a16:creationId xmlns:a16="http://schemas.microsoft.com/office/drawing/2014/main" id="{E4A744F4-E784-024C-9CC2-DD576ED99143}"/>
                </a:ext>
              </a:extLst>
            </p:cNvPr>
            <p:cNvSpPr/>
            <p:nvPr/>
          </p:nvSpPr>
          <p:spPr>
            <a:xfrm>
              <a:off x="3306508" y="3005765"/>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152" name="Rounded Rectangle 151">
              <a:extLst>
                <a:ext uri="{FF2B5EF4-FFF2-40B4-BE49-F238E27FC236}">
                  <a16:creationId xmlns:a16="http://schemas.microsoft.com/office/drawing/2014/main" id="{E331392B-F041-4C4F-9818-F10DA708CC20}"/>
                </a:ext>
              </a:extLst>
            </p:cNvPr>
            <p:cNvSpPr/>
            <p:nvPr/>
          </p:nvSpPr>
          <p:spPr>
            <a:xfrm>
              <a:off x="4175981" y="3005765"/>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153" name="Straight Arrow Connector 152">
              <a:extLst>
                <a:ext uri="{FF2B5EF4-FFF2-40B4-BE49-F238E27FC236}">
                  <a16:creationId xmlns:a16="http://schemas.microsoft.com/office/drawing/2014/main" id="{B9D1C3CC-4B47-4E45-9B0A-14CEE51E9A9E}"/>
                </a:ext>
              </a:extLst>
            </p:cNvPr>
            <p:cNvCxnSpPr/>
            <p:nvPr/>
          </p:nvCxnSpPr>
          <p:spPr>
            <a:xfrm>
              <a:off x="4919716" y="2740718"/>
              <a:ext cx="0" cy="265047"/>
            </a:xfrm>
            <a:prstGeom prst="straightConnector1">
              <a:avLst/>
            </a:prstGeom>
            <a:noFill/>
            <a:ln w="9525" cap="flat" cmpd="sng" algn="ctr">
              <a:solidFill>
                <a:srgbClr val="000000"/>
              </a:solidFill>
              <a:prstDash val="solid"/>
              <a:tailEnd type="triangle"/>
            </a:ln>
            <a:effectLst/>
          </p:spPr>
        </p:cxnSp>
        <p:cxnSp>
          <p:nvCxnSpPr>
            <p:cNvPr id="154" name="Straight Arrow Connector 153">
              <a:extLst>
                <a:ext uri="{FF2B5EF4-FFF2-40B4-BE49-F238E27FC236}">
                  <a16:creationId xmlns:a16="http://schemas.microsoft.com/office/drawing/2014/main" id="{61309D1A-036C-4E43-AB75-82C6FA622FCB}"/>
                </a:ext>
              </a:extLst>
            </p:cNvPr>
            <p:cNvCxnSpPr/>
            <p:nvPr/>
          </p:nvCxnSpPr>
          <p:spPr>
            <a:xfrm>
              <a:off x="3686652" y="2740718"/>
              <a:ext cx="0" cy="265047"/>
            </a:xfrm>
            <a:prstGeom prst="straightConnector1">
              <a:avLst/>
            </a:prstGeom>
            <a:noFill/>
            <a:ln w="9525" cap="flat" cmpd="sng" algn="ctr">
              <a:solidFill>
                <a:srgbClr val="000000"/>
              </a:solidFill>
              <a:prstDash val="solid"/>
              <a:tailEnd type="triangle"/>
            </a:ln>
            <a:effectLst/>
          </p:spPr>
        </p:cxnSp>
        <p:sp>
          <p:nvSpPr>
            <p:cNvPr id="155" name="Rounded Rectangle 154">
              <a:extLst>
                <a:ext uri="{FF2B5EF4-FFF2-40B4-BE49-F238E27FC236}">
                  <a16:creationId xmlns:a16="http://schemas.microsoft.com/office/drawing/2014/main" id="{2B57A181-BC79-4F45-81CE-2CB94EB30D55}"/>
                </a:ext>
              </a:extLst>
            </p:cNvPr>
            <p:cNvSpPr/>
            <p:nvPr/>
          </p:nvSpPr>
          <p:spPr>
            <a:xfrm>
              <a:off x="2238790" y="172029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T</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56" name="Elbow Connector 155">
              <a:extLst>
                <a:ext uri="{FF2B5EF4-FFF2-40B4-BE49-F238E27FC236}">
                  <a16:creationId xmlns:a16="http://schemas.microsoft.com/office/drawing/2014/main" id="{9A9378A8-1D90-9C43-A293-514260C4A1E5}"/>
                </a:ext>
              </a:extLst>
            </p:cNvPr>
            <p:cNvCxnSpPr>
              <a:stCxn id="155" idx="2"/>
              <a:endCxn id="143" idx="3"/>
            </p:cNvCxnSpPr>
            <p:nvPr/>
          </p:nvCxnSpPr>
          <p:spPr>
            <a:xfrm rot="16200000" flipH="1">
              <a:off x="2668983" y="1952251"/>
              <a:ext cx="496960" cy="616147"/>
            </a:xfrm>
            <a:prstGeom prst="bentConnector2">
              <a:avLst/>
            </a:prstGeom>
            <a:noFill/>
            <a:ln w="9525" cap="flat" cmpd="sng" algn="ctr">
              <a:solidFill>
                <a:srgbClr val="000000"/>
              </a:solidFill>
              <a:prstDash val="solid"/>
              <a:tailEnd type="triangle"/>
            </a:ln>
            <a:effectLst/>
          </p:spPr>
        </p:cxnSp>
      </p:grpSp>
      <p:grpSp>
        <p:nvGrpSpPr>
          <p:cNvPr id="157" name="Group 156">
            <a:extLst>
              <a:ext uri="{FF2B5EF4-FFF2-40B4-BE49-F238E27FC236}">
                <a16:creationId xmlns:a16="http://schemas.microsoft.com/office/drawing/2014/main" id="{1299F843-FA39-C74F-AC8D-498DEC863392}"/>
              </a:ext>
            </a:extLst>
          </p:cNvPr>
          <p:cNvGrpSpPr/>
          <p:nvPr/>
        </p:nvGrpSpPr>
        <p:grpSpPr>
          <a:xfrm>
            <a:off x="7248952" y="1720297"/>
            <a:ext cx="3550928" cy="1577018"/>
            <a:chOff x="7248952" y="1720297"/>
            <a:chExt cx="3550928" cy="1577018"/>
          </a:xfrm>
        </p:grpSpPr>
        <p:sp>
          <p:nvSpPr>
            <p:cNvPr id="158" name="Rounded Rectangle 157">
              <a:extLst>
                <a:ext uri="{FF2B5EF4-FFF2-40B4-BE49-F238E27FC236}">
                  <a16:creationId xmlns:a16="http://schemas.microsoft.com/office/drawing/2014/main" id="{D1CC740A-B5C8-0545-AB46-0B97BF43EF67}"/>
                </a:ext>
              </a:extLst>
            </p:cNvPr>
            <p:cNvSpPr/>
            <p:nvPr/>
          </p:nvSpPr>
          <p:spPr>
            <a:xfrm>
              <a:off x="8365881" y="1720297"/>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59" name="Hexagon 158">
              <a:extLst>
                <a:ext uri="{FF2B5EF4-FFF2-40B4-BE49-F238E27FC236}">
                  <a16:creationId xmlns:a16="http://schemas.microsoft.com/office/drawing/2014/main" id="{5D41CE1A-30CF-3248-8C37-898976C2B293}"/>
                </a:ext>
              </a:extLst>
            </p:cNvPr>
            <p:cNvSpPr/>
            <p:nvPr/>
          </p:nvSpPr>
          <p:spPr>
            <a:xfrm>
              <a:off x="8242210" y="2276893"/>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D</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sp>
          <p:nvSpPr>
            <p:cNvPr id="160" name="Rounded Rectangle 159">
              <a:extLst>
                <a:ext uri="{FF2B5EF4-FFF2-40B4-BE49-F238E27FC236}">
                  <a16:creationId xmlns:a16="http://schemas.microsoft.com/office/drawing/2014/main" id="{0DC34463-6B85-584B-A359-6FC87C036637}"/>
                </a:ext>
              </a:extLst>
            </p:cNvPr>
            <p:cNvSpPr/>
            <p:nvPr/>
          </p:nvSpPr>
          <p:spPr>
            <a:xfrm>
              <a:off x="9192654" y="1720297"/>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61" name="Rounded Rectangle 160">
              <a:extLst>
                <a:ext uri="{FF2B5EF4-FFF2-40B4-BE49-F238E27FC236}">
                  <a16:creationId xmlns:a16="http://schemas.microsoft.com/office/drawing/2014/main" id="{83F535D3-2414-A948-8249-8AB36D955982}"/>
                </a:ext>
              </a:extLst>
            </p:cNvPr>
            <p:cNvSpPr/>
            <p:nvPr/>
          </p:nvSpPr>
          <p:spPr>
            <a:xfrm>
              <a:off x="8323181" y="1720297"/>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162" name="Rounded Rectangle 161">
              <a:extLst>
                <a:ext uri="{FF2B5EF4-FFF2-40B4-BE49-F238E27FC236}">
                  <a16:creationId xmlns:a16="http://schemas.microsoft.com/office/drawing/2014/main" id="{59060F91-28C8-3A49-996F-D1834D555FCD}"/>
                </a:ext>
              </a:extLst>
            </p:cNvPr>
            <p:cNvSpPr/>
            <p:nvPr/>
          </p:nvSpPr>
          <p:spPr>
            <a:xfrm>
              <a:off x="9192654" y="1720297"/>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163" name="Straight Arrow Connector 162">
              <a:extLst>
                <a:ext uri="{FF2B5EF4-FFF2-40B4-BE49-F238E27FC236}">
                  <a16:creationId xmlns:a16="http://schemas.microsoft.com/office/drawing/2014/main" id="{160BD03E-06A2-DA4F-93D0-4DEB8ADFED16}"/>
                </a:ext>
              </a:extLst>
            </p:cNvPr>
            <p:cNvCxnSpPr>
              <a:cxnSpLocks/>
              <a:stCxn id="161" idx="2"/>
            </p:cNvCxnSpPr>
            <p:nvPr/>
          </p:nvCxnSpPr>
          <p:spPr>
            <a:xfrm>
              <a:off x="8693781" y="2011846"/>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164" name="Straight Arrow Connector 163">
              <a:extLst>
                <a:ext uri="{FF2B5EF4-FFF2-40B4-BE49-F238E27FC236}">
                  <a16:creationId xmlns:a16="http://schemas.microsoft.com/office/drawing/2014/main" id="{0B37D899-D0DF-7043-87B0-D238CC59304D}"/>
                </a:ext>
              </a:extLst>
            </p:cNvPr>
            <p:cNvCxnSpPr/>
            <p:nvPr/>
          </p:nvCxnSpPr>
          <p:spPr>
            <a:xfrm>
              <a:off x="9945318" y="2011845"/>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165" name="Rounded Rectangle 164">
              <a:extLst>
                <a:ext uri="{FF2B5EF4-FFF2-40B4-BE49-F238E27FC236}">
                  <a16:creationId xmlns:a16="http://schemas.microsoft.com/office/drawing/2014/main" id="{7F786055-6FD8-1142-B047-CF18C3233DBF}"/>
                </a:ext>
              </a:extLst>
            </p:cNvPr>
            <p:cNvSpPr/>
            <p:nvPr/>
          </p:nvSpPr>
          <p:spPr>
            <a:xfrm>
              <a:off x="8365881" y="300576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66" name="Rounded Rectangle 165">
              <a:extLst>
                <a:ext uri="{FF2B5EF4-FFF2-40B4-BE49-F238E27FC236}">
                  <a16:creationId xmlns:a16="http://schemas.microsoft.com/office/drawing/2014/main" id="{EFA574A4-7B8D-3E40-8A91-4E2DCFC3844B}"/>
                </a:ext>
              </a:extLst>
            </p:cNvPr>
            <p:cNvSpPr/>
            <p:nvPr/>
          </p:nvSpPr>
          <p:spPr>
            <a:xfrm>
              <a:off x="9192654" y="300576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67" name="Rounded Rectangle 166">
              <a:extLst>
                <a:ext uri="{FF2B5EF4-FFF2-40B4-BE49-F238E27FC236}">
                  <a16:creationId xmlns:a16="http://schemas.microsoft.com/office/drawing/2014/main" id="{9F7CEAE0-81A4-4746-AC37-9D6537CD7253}"/>
                </a:ext>
              </a:extLst>
            </p:cNvPr>
            <p:cNvSpPr/>
            <p:nvPr/>
          </p:nvSpPr>
          <p:spPr>
            <a:xfrm>
              <a:off x="8323181" y="300576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168" name="Rounded Rectangle 167">
              <a:extLst>
                <a:ext uri="{FF2B5EF4-FFF2-40B4-BE49-F238E27FC236}">
                  <a16:creationId xmlns:a16="http://schemas.microsoft.com/office/drawing/2014/main" id="{CFF2C9F0-595C-8E40-9F9A-353F08411D99}"/>
                </a:ext>
              </a:extLst>
            </p:cNvPr>
            <p:cNvSpPr/>
            <p:nvPr/>
          </p:nvSpPr>
          <p:spPr>
            <a:xfrm>
              <a:off x="9192654" y="300576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169" name="Straight Arrow Connector 168">
              <a:extLst>
                <a:ext uri="{FF2B5EF4-FFF2-40B4-BE49-F238E27FC236}">
                  <a16:creationId xmlns:a16="http://schemas.microsoft.com/office/drawing/2014/main" id="{758CC62E-A6C9-4141-88F2-CBFA7A001C82}"/>
                </a:ext>
              </a:extLst>
            </p:cNvPr>
            <p:cNvCxnSpPr/>
            <p:nvPr/>
          </p:nvCxnSpPr>
          <p:spPr>
            <a:xfrm>
              <a:off x="9936389" y="2740719"/>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170" name="Straight Arrow Connector 169">
              <a:extLst>
                <a:ext uri="{FF2B5EF4-FFF2-40B4-BE49-F238E27FC236}">
                  <a16:creationId xmlns:a16="http://schemas.microsoft.com/office/drawing/2014/main" id="{AD55B359-2D92-1449-896C-1829BD8A5765}"/>
                </a:ext>
              </a:extLst>
            </p:cNvPr>
            <p:cNvCxnSpPr/>
            <p:nvPr/>
          </p:nvCxnSpPr>
          <p:spPr>
            <a:xfrm>
              <a:off x="8703325" y="2740719"/>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171" name="Rounded Rectangle 170">
              <a:extLst>
                <a:ext uri="{FF2B5EF4-FFF2-40B4-BE49-F238E27FC236}">
                  <a16:creationId xmlns:a16="http://schemas.microsoft.com/office/drawing/2014/main" id="{1A590A43-71C5-254C-94BB-7EFA90510969}"/>
                </a:ext>
              </a:extLst>
            </p:cNvPr>
            <p:cNvSpPr/>
            <p:nvPr/>
          </p:nvSpPr>
          <p:spPr>
            <a:xfrm>
              <a:off x="7248952" y="3005765"/>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T</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72" name="Elbow Connector 171">
              <a:extLst>
                <a:ext uri="{FF2B5EF4-FFF2-40B4-BE49-F238E27FC236}">
                  <a16:creationId xmlns:a16="http://schemas.microsoft.com/office/drawing/2014/main" id="{2193E35D-A6EE-AD49-84CC-A95418E05A39}"/>
                </a:ext>
              </a:extLst>
            </p:cNvPr>
            <p:cNvCxnSpPr>
              <a:cxnSpLocks/>
              <a:stCxn id="171" idx="0"/>
              <a:endCxn id="159" idx="3"/>
            </p:cNvCxnSpPr>
            <p:nvPr/>
          </p:nvCxnSpPr>
          <p:spPr>
            <a:xfrm rot="5400000" flipH="1" flipV="1">
              <a:off x="7682402" y="2445957"/>
              <a:ext cx="496959" cy="622658"/>
            </a:xfrm>
            <a:prstGeom prst="bentConnector2">
              <a:avLst/>
            </a:prstGeom>
            <a:noFill/>
            <a:ln w="9525" cap="flat" cmpd="sng" algn="ctr">
              <a:solidFill>
                <a:srgbClr val="000000"/>
              </a:solidFill>
              <a:prstDash val="solid"/>
              <a:tailEnd type="triangle"/>
            </a:ln>
            <a:effectLst/>
          </p:spPr>
        </p:cxnSp>
      </p:grpSp>
      <p:sp>
        <p:nvSpPr>
          <p:cNvPr id="2" name="Slide Number Placeholder 1">
            <a:extLst>
              <a:ext uri="{FF2B5EF4-FFF2-40B4-BE49-F238E27FC236}">
                <a16:creationId xmlns:a16="http://schemas.microsoft.com/office/drawing/2014/main" id="{FC1BFC9C-DEE0-7F42-A0BD-866CDC1A2383}"/>
              </a:ext>
            </a:extLst>
          </p:cNvPr>
          <p:cNvSpPr>
            <a:spLocks noGrp="1"/>
          </p:cNvSpPr>
          <p:nvPr>
            <p:ph type="sldNum" sz="quarter" idx="4"/>
          </p:nvPr>
        </p:nvSpPr>
        <p:spPr/>
        <p:txBody>
          <a:bodyPr/>
          <a:lstStyle/>
          <a:p>
            <a:fld id="{6A0E18EB-4A2D-7A41-8DA5-124442C28A6C}" type="slidenum">
              <a:rPr lang="en-AE" smtClean="0"/>
              <a:t>5</a:t>
            </a:fld>
            <a:endParaRPr lang="en-AE"/>
          </a:p>
        </p:txBody>
      </p:sp>
    </p:spTree>
    <p:extLst>
      <p:ext uri="{BB962C8B-B14F-4D97-AF65-F5344CB8AC3E}">
        <p14:creationId xmlns:p14="http://schemas.microsoft.com/office/powerpoint/2010/main" val="209652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Rugged Pseudorandom Permutations</a:t>
            </a:r>
          </a:p>
        </p:txBody>
      </p:sp>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515795" y="3802179"/>
            <a:ext cx="6088042" cy="2632356"/>
          </a:xfrm>
        </p:spPr>
        <p:txBody>
          <a:bodyPr/>
          <a:lstStyle/>
          <a:p>
            <a:endParaRPr lang="en-US" sz="800" dirty="0">
              <a:solidFill>
                <a:schemeClr val="tx1"/>
              </a:solidFill>
              <a:latin typeface="Lao MN" pitchFamily="2" charset="0"/>
              <a:cs typeface="Lao MN" pitchFamily="2" charset="0"/>
            </a:endParaRPr>
          </a:p>
          <a:p>
            <a:pPr>
              <a:lnSpc>
                <a:spcPct val="100000"/>
              </a:lnSpc>
            </a:pPr>
            <a:r>
              <a:rPr lang="en-US" sz="2400">
                <a:solidFill>
                  <a:schemeClr val="tx1"/>
                </a:solidFill>
                <a:latin typeface="Lao MN" pitchFamily="2" charset="0"/>
                <a:cs typeface="Lao MN" pitchFamily="2" charset="0"/>
              </a:rPr>
              <a:t>Deciphering can be accessed via two separate oracles:</a:t>
            </a:r>
            <a:endParaRPr lang="en-US" sz="2400" dirty="0">
              <a:solidFill>
                <a:schemeClr val="tx1"/>
              </a:solidFill>
              <a:latin typeface="Lao MN" pitchFamily="2" charset="0"/>
              <a:cs typeface="Lao MN" pitchFamily="2" charset="0"/>
            </a:endParaRPr>
          </a:p>
          <a:p>
            <a:pPr>
              <a:lnSpc>
                <a:spcPct val="100000"/>
              </a:lnSpc>
            </a:pPr>
            <a:endParaRPr lang="en-US" sz="800" dirty="0">
              <a:solidFill>
                <a:schemeClr val="tx1"/>
              </a:solidFill>
              <a:latin typeface="Lao MN" pitchFamily="2" charset="0"/>
              <a:cs typeface="Lao MN" pitchFamily="2" charset="0"/>
            </a:endParaRPr>
          </a:p>
          <a:p>
            <a:pPr>
              <a:lnSpc>
                <a:spcPct val="100000"/>
              </a:lnSpc>
            </a:pPr>
            <a:r>
              <a:rPr lang="en-DE" sz="2400" b="1" kern="0">
                <a:solidFill>
                  <a:srgbClr val="000000"/>
                </a:solidFill>
                <a:latin typeface="Century Schoolbook" panose="02040604050505020304"/>
              </a:rPr>
              <a:t>De</a:t>
            </a:r>
            <a:r>
              <a:rPr lang="en-US" sz="2400">
                <a:solidFill>
                  <a:schemeClr val="tx1"/>
                </a:solidFill>
                <a:latin typeface="Lao MN" pitchFamily="2" charset="0"/>
                <a:cs typeface="Lao MN" pitchFamily="2" charset="0"/>
              </a:rPr>
              <a:t> - restricted queries, full output.</a:t>
            </a:r>
            <a:endParaRPr lang="en-US" sz="2400" dirty="0">
              <a:solidFill>
                <a:schemeClr val="tx1"/>
              </a:solidFill>
              <a:latin typeface="Lao MN" pitchFamily="2" charset="0"/>
              <a:cs typeface="Lao MN" pitchFamily="2" charset="0"/>
            </a:endParaRPr>
          </a:p>
          <a:p>
            <a:pPr>
              <a:lnSpc>
                <a:spcPct val="100000"/>
              </a:lnSpc>
            </a:pPr>
            <a:endParaRPr lang="en-US" sz="800" dirty="0">
              <a:solidFill>
                <a:schemeClr val="tx1"/>
              </a:solidFill>
              <a:latin typeface="Lao MN" pitchFamily="2" charset="0"/>
              <a:cs typeface="Lao MN" pitchFamily="2" charset="0"/>
            </a:endParaRPr>
          </a:p>
          <a:p>
            <a:pPr>
              <a:lnSpc>
                <a:spcPct val="100000"/>
              </a:lnSpc>
            </a:pPr>
            <a:r>
              <a:rPr lang="en-DE" sz="2400" b="1" kern="0">
                <a:solidFill>
                  <a:srgbClr val="000000"/>
                </a:solidFill>
                <a:latin typeface="Century Schoolbook" panose="02040604050505020304"/>
              </a:rPr>
              <a:t>Gu</a:t>
            </a:r>
            <a:r>
              <a:rPr lang="en-US" sz="2400">
                <a:solidFill>
                  <a:schemeClr val="tx1"/>
                </a:solidFill>
                <a:latin typeface="Lao MN" pitchFamily="2" charset="0"/>
                <a:cs typeface="Lao MN" pitchFamily="2" charset="0"/>
              </a:rPr>
              <a:t> – unrestricted queries, 1-bit  output. </a:t>
            </a:r>
            <a:endParaRPr lang="en-US" sz="2400" dirty="0">
              <a:solidFill>
                <a:schemeClr val="tx1"/>
              </a:solidFill>
              <a:latin typeface="Lao MN" pitchFamily="2" charset="0"/>
              <a:cs typeface="Lao MN" pitchFamily="2" charset="0"/>
            </a:endParaRPr>
          </a:p>
          <a:p>
            <a:endParaRPr lang="en-US" dirty="0"/>
          </a:p>
        </p:txBody>
      </p:sp>
      <p:grpSp>
        <p:nvGrpSpPr>
          <p:cNvPr id="105" name="Group 104">
            <a:extLst>
              <a:ext uri="{FF2B5EF4-FFF2-40B4-BE49-F238E27FC236}">
                <a16:creationId xmlns:a16="http://schemas.microsoft.com/office/drawing/2014/main" id="{B3DC5D49-95F1-2946-AA7B-A48415A69560}"/>
              </a:ext>
            </a:extLst>
          </p:cNvPr>
          <p:cNvGrpSpPr/>
          <p:nvPr/>
        </p:nvGrpSpPr>
        <p:grpSpPr>
          <a:xfrm>
            <a:off x="2029743" y="1720296"/>
            <a:ext cx="3916020" cy="1577018"/>
            <a:chOff x="2029743" y="1720296"/>
            <a:chExt cx="3916020" cy="1577018"/>
          </a:xfrm>
        </p:grpSpPr>
        <p:sp>
          <p:nvSpPr>
            <p:cNvPr id="106" name="Rounded Rectangle 105">
              <a:extLst>
                <a:ext uri="{FF2B5EF4-FFF2-40B4-BE49-F238E27FC236}">
                  <a16:creationId xmlns:a16="http://schemas.microsoft.com/office/drawing/2014/main" id="{AA6575D4-19F7-804E-AEF4-9ED4B8D46B10}"/>
                </a:ext>
              </a:extLst>
            </p:cNvPr>
            <p:cNvSpPr/>
            <p:nvPr/>
          </p:nvSpPr>
          <p:spPr>
            <a:xfrm>
              <a:off x="3349208" y="172029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07" name="Hexagon 106">
              <a:extLst>
                <a:ext uri="{FF2B5EF4-FFF2-40B4-BE49-F238E27FC236}">
                  <a16:creationId xmlns:a16="http://schemas.microsoft.com/office/drawing/2014/main" id="{15793C51-C0FF-9E4A-9777-4581A45650F6}"/>
                </a:ext>
              </a:extLst>
            </p:cNvPr>
            <p:cNvSpPr/>
            <p:nvPr/>
          </p:nvSpPr>
          <p:spPr>
            <a:xfrm>
              <a:off x="3225537" y="2276892"/>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E</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sp>
          <p:nvSpPr>
            <p:cNvPr id="108" name="Rounded Rectangle 107">
              <a:extLst>
                <a:ext uri="{FF2B5EF4-FFF2-40B4-BE49-F238E27FC236}">
                  <a16:creationId xmlns:a16="http://schemas.microsoft.com/office/drawing/2014/main" id="{E7C500F4-2241-7546-9D15-FFF9D26BBC78}"/>
                </a:ext>
              </a:extLst>
            </p:cNvPr>
            <p:cNvSpPr/>
            <p:nvPr/>
          </p:nvSpPr>
          <p:spPr>
            <a:xfrm>
              <a:off x="4175981" y="172029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09" name="Rounded Rectangle 108">
              <a:extLst>
                <a:ext uri="{FF2B5EF4-FFF2-40B4-BE49-F238E27FC236}">
                  <a16:creationId xmlns:a16="http://schemas.microsoft.com/office/drawing/2014/main" id="{D8202CC0-63EF-694F-B7D5-4DCD03D51557}"/>
                </a:ext>
              </a:extLst>
            </p:cNvPr>
            <p:cNvSpPr/>
            <p:nvPr/>
          </p:nvSpPr>
          <p:spPr>
            <a:xfrm>
              <a:off x="3306508" y="172029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110" name="Rounded Rectangle 109">
              <a:extLst>
                <a:ext uri="{FF2B5EF4-FFF2-40B4-BE49-F238E27FC236}">
                  <a16:creationId xmlns:a16="http://schemas.microsoft.com/office/drawing/2014/main" id="{9C6A9015-8724-7E48-A36B-10EBC99DF673}"/>
                </a:ext>
              </a:extLst>
            </p:cNvPr>
            <p:cNvSpPr/>
            <p:nvPr/>
          </p:nvSpPr>
          <p:spPr>
            <a:xfrm>
              <a:off x="4175981" y="172029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111" name="Straight Arrow Connector 110">
              <a:extLst>
                <a:ext uri="{FF2B5EF4-FFF2-40B4-BE49-F238E27FC236}">
                  <a16:creationId xmlns:a16="http://schemas.microsoft.com/office/drawing/2014/main" id="{B0FA7D0D-0E68-C645-B6A5-8B4BC4F4E5B5}"/>
                </a:ext>
              </a:extLst>
            </p:cNvPr>
            <p:cNvCxnSpPr>
              <a:stCxn id="109" idx="2"/>
            </p:cNvCxnSpPr>
            <p:nvPr/>
          </p:nvCxnSpPr>
          <p:spPr>
            <a:xfrm>
              <a:off x="3677108" y="2011845"/>
              <a:ext cx="0" cy="265047"/>
            </a:xfrm>
            <a:prstGeom prst="straightConnector1">
              <a:avLst/>
            </a:prstGeom>
            <a:noFill/>
            <a:ln w="9525" cap="flat" cmpd="sng" algn="ctr">
              <a:solidFill>
                <a:srgbClr val="000000"/>
              </a:solidFill>
              <a:prstDash val="solid"/>
              <a:tailEnd type="triangle"/>
            </a:ln>
            <a:effectLst/>
          </p:spPr>
        </p:cxnSp>
        <p:cxnSp>
          <p:nvCxnSpPr>
            <p:cNvPr id="112" name="Straight Arrow Connector 111">
              <a:extLst>
                <a:ext uri="{FF2B5EF4-FFF2-40B4-BE49-F238E27FC236}">
                  <a16:creationId xmlns:a16="http://schemas.microsoft.com/office/drawing/2014/main" id="{44C9A004-1154-BB43-89C2-DDDCA9D864A3}"/>
                </a:ext>
              </a:extLst>
            </p:cNvPr>
            <p:cNvCxnSpPr/>
            <p:nvPr/>
          </p:nvCxnSpPr>
          <p:spPr>
            <a:xfrm>
              <a:off x="4928645" y="2011844"/>
              <a:ext cx="0" cy="265047"/>
            </a:xfrm>
            <a:prstGeom prst="straightConnector1">
              <a:avLst/>
            </a:prstGeom>
            <a:noFill/>
            <a:ln w="9525" cap="flat" cmpd="sng" algn="ctr">
              <a:solidFill>
                <a:srgbClr val="000000"/>
              </a:solidFill>
              <a:prstDash val="solid"/>
              <a:tailEnd type="triangle"/>
            </a:ln>
            <a:effectLst/>
          </p:spPr>
        </p:cxnSp>
        <p:sp>
          <p:nvSpPr>
            <p:cNvPr id="113" name="Rounded Rectangle 112">
              <a:extLst>
                <a:ext uri="{FF2B5EF4-FFF2-40B4-BE49-F238E27FC236}">
                  <a16:creationId xmlns:a16="http://schemas.microsoft.com/office/drawing/2014/main" id="{C4A60217-F57F-7642-AB67-5BBFC9B8FC25}"/>
                </a:ext>
              </a:extLst>
            </p:cNvPr>
            <p:cNvSpPr/>
            <p:nvPr/>
          </p:nvSpPr>
          <p:spPr>
            <a:xfrm>
              <a:off x="3349208" y="3005765"/>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14" name="Rounded Rectangle 113">
              <a:extLst>
                <a:ext uri="{FF2B5EF4-FFF2-40B4-BE49-F238E27FC236}">
                  <a16:creationId xmlns:a16="http://schemas.microsoft.com/office/drawing/2014/main" id="{944A7636-8B1D-3A41-A8E1-D76302DFA84B}"/>
                </a:ext>
              </a:extLst>
            </p:cNvPr>
            <p:cNvSpPr/>
            <p:nvPr/>
          </p:nvSpPr>
          <p:spPr>
            <a:xfrm>
              <a:off x="4175981" y="3005765"/>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15" name="Rounded Rectangle 114">
              <a:extLst>
                <a:ext uri="{FF2B5EF4-FFF2-40B4-BE49-F238E27FC236}">
                  <a16:creationId xmlns:a16="http://schemas.microsoft.com/office/drawing/2014/main" id="{8342FACB-86FC-0847-A932-3CF3D420A073}"/>
                </a:ext>
              </a:extLst>
            </p:cNvPr>
            <p:cNvSpPr/>
            <p:nvPr/>
          </p:nvSpPr>
          <p:spPr>
            <a:xfrm>
              <a:off x="3306508" y="3005765"/>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116" name="Rounded Rectangle 115">
              <a:extLst>
                <a:ext uri="{FF2B5EF4-FFF2-40B4-BE49-F238E27FC236}">
                  <a16:creationId xmlns:a16="http://schemas.microsoft.com/office/drawing/2014/main" id="{B571D221-F186-F245-B514-9D3601898648}"/>
                </a:ext>
              </a:extLst>
            </p:cNvPr>
            <p:cNvSpPr/>
            <p:nvPr/>
          </p:nvSpPr>
          <p:spPr>
            <a:xfrm>
              <a:off x="4175981" y="3005765"/>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117" name="Straight Arrow Connector 116">
              <a:extLst>
                <a:ext uri="{FF2B5EF4-FFF2-40B4-BE49-F238E27FC236}">
                  <a16:creationId xmlns:a16="http://schemas.microsoft.com/office/drawing/2014/main" id="{57969A9A-905B-9345-A388-75AD86E2E665}"/>
                </a:ext>
              </a:extLst>
            </p:cNvPr>
            <p:cNvCxnSpPr/>
            <p:nvPr/>
          </p:nvCxnSpPr>
          <p:spPr>
            <a:xfrm>
              <a:off x="4919716" y="2740718"/>
              <a:ext cx="0" cy="265047"/>
            </a:xfrm>
            <a:prstGeom prst="straightConnector1">
              <a:avLst/>
            </a:prstGeom>
            <a:noFill/>
            <a:ln w="9525" cap="flat" cmpd="sng" algn="ctr">
              <a:solidFill>
                <a:srgbClr val="000000"/>
              </a:solidFill>
              <a:prstDash val="solid"/>
              <a:tailEnd type="triangle"/>
            </a:ln>
            <a:effectLst/>
          </p:spPr>
        </p:cxnSp>
        <p:cxnSp>
          <p:nvCxnSpPr>
            <p:cNvPr id="118" name="Straight Arrow Connector 117">
              <a:extLst>
                <a:ext uri="{FF2B5EF4-FFF2-40B4-BE49-F238E27FC236}">
                  <a16:creationId xmlns:a16="http://schemas.microsoft.com/office/drawing/2014/main" id="{CC789500-A5EA-6340-AC20-6372BA592EC0}"/>
                </a:ext>
              </a:extLst>
            </p:cNvPr>
            <p:cNvCxnSpPr/>
            <p:nvPr/>
          </p:nvCxnSpPr>
          <p:spPr>
            <a:xfrm>
              <a:off x="3686652" y="2740718"/>
              <a:ext cx="0" cy="265047"/>
            </a:xfrm>
            <a:prstGeom prst="straightConnector1">
              <a:avLst/>
            </a:prstGeom>
            <a:noFill/>
            <a:ln w="9525" cap="flat" cmpd="sng" algn="ctr">
              <a:solidFill>
                <a:srgbClr val="000000"/>
              </a:solidFill>
              <a:prstDash val="solid"/>
              <a:tailEnd type="triangle"/>
            </a:ln>
            <a:effectLst/>
          </p:spPr>
        </p:cxnSp>
        <p:sp>
          <p:nvSpPr>
            <p:cNvPr id="119" name="Rounded Rectangle 118">
              <a:extLst>
                <a:ext uri="{FF2B5EF4-FFF2-40B4-BE49-F238E27FC236}">
                  <a16:creationId xmlns:a16="http://schemas.microsoft.com/office/drawing/2014/main" id="{71390A66-F8F2-274C-A69A-C0844EA1B7BA}"/>
                </a:ext>
              </a:extLst>
            </p:cNvPr>
            <p:cNvSpPr/>
            <p:nvPr/>
          </p:nvSpPr>
          <p:spPr>
            <a:xfrm>
              <a:off x="2238790" y="172029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T</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20" name="Elbow Connector 119">
              <a:extLst>
                <a:ext uri="{FF2B5EF4-FFF2-40B4-BE49-F238E27FC236}">
                  <a16:creationId xmlns:a16="http://schemas.microsoft.com/office/drawing/2014/main" id="{5F864E2B-6C0E-134C-9509-8487F3668AE7}"/>
                </a:ext>
              </a:extLst>
            </p:cNvPr>
            <p:cNvCxnSpPr>
              <a:stCxn id="119" idx="2"/>
              <a:endCxn id="107" idx="3"/>
            </p:cNvCxnSpPr>
            <p:nvPr/>
          </p:nvCxnSpPr>
          <p:spPr>
            <a:xfrm rot="16200000" flipH="1">
              <a:off x="2668983" y="1952251"/>
              <a:ext cx="496960" cy="616147"/>
            </a:xfrm>
            <a:prstGeom prst="bentConnector2">
              <a:avLst/>
            </a:prstGeom>
            <a:noFill/>
            <a:ln w="9525" cap="flat" cmpd="sng" algn="ctr">
              <a:solidFill>
                <a:srgbClr val="000000"/>
              </a:solidFill>
              <a:prstDash val="solid"/>
              <a:tailEnd type="triangle"/>
            </a:ln>
            <a:effectLst/>
          </p:spPr>
        </p:cxnSp>
        <p:sp>
          <p:nvSpPr>
            <p:cNvPr id="121" name="Rounded Rectangle 120">
              <a:extLst>
                <a:ext uri="{FF2B5EF4-FFF2-40B4-BE49-F238E27FC236}">
                  <a16:creationId xmlns:a16="http://schemas.microsoft.com/office/drawing/2014/main" id="{87A6D5BC-BF55-2C47-986F-4F8A37A42DA4}"/>
                </a:ext>
              </a:extLst>
            </p:cNvPr>
            <p:cNvSpPr/>
            <p:nvPr/>
          </p:nvSpPr>
          <p:spPr>
            <a:xfrm>
              <a:off x="2050679" y="2139699"/>
              <a:ext cx="3895084" cy="738211"/>
            </a:xfrm>
            <a:prstGeom prst="roundRect">
              <a:avLst/>
            </a:prstGeom>
            <a:noFill/>
            <a:ln w="19050" cap="flat" cmpd="sng" algn="ctr">
              <a:solidFill>
                <a:schemeClr val="bg2">
                  <a:lumMod val="60000"/>
                  <a:lumOff val="40000"/>
                </a:schemeClr>
              </a:solid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22" name="TextBox 121">
              <a:extLst>
                <a:ext uri="{FF2B5EF4-FFF2-40B4-BE49-F238E27FC236}">
                  <a16:creationId xmlns:a16="http://schemas.microsoft.com/office/drawing/2014/main" id="{35300E74-AA85-0549-BB17-5B9DB48D8F39}"/>
                </a:ext>
              </a:extLst>
            </p:cNvPr>
            <p:cNvSpPr txBox="1"/>
            <p:nvPr/>
          </p:nvSpPr>
          <p:spPr>
            <a:xfrm>
              <a:off x="2029743" y="2512422"/>
              <a:ext cx="1279517"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1" i="0" u="none" strike="noStrike" kern="0" cap="none" spc="0" normalizeH="0" baseline="0" noProof="0" dirty="0">
                  <a:ln>
                    <a:noFill/>
                  </a:ln>
                  <a:solidFill>
                    <a:srgbClr val="000000"/>
                  </a:solidFill>
                  <a:effectLst/>
                  <a:uLnTx/>
                  <a:uFillTx/>
                  <a:latin typeface="Century Schoolbook" panose="02040604050505020304"/>
                </a:rPr>
                <a:t>En</a:t>
              </a:r>
              <a:r>
                <a:rPr kumimoji="0" lang="en-DE" sz="1800" b="0" i="0" u="none" strike="noStrike" kern="0" cap="none" spc="0" normalizeH="0" baseline="0" noProof="0" dirty="0">
                  <a:ln>
                    <a:noFill/>
                  </a:ln>
                  <a:solidFill>
                    <a:srgbClr val="000000"/>
                  </a:solidFill>
                  <a:effectLst/>
                  <a:uLnTx/>
                  <a:uFillTx/>
                  <a:latin typeface="Century Schoolbook" panose="02040604050505020304"/>
                </a:rPr>
                <a:t> </a:t>
              </a:r>
              <a:r>
                <a:rPr kumimoji="0" lang="en-DE" sz="1800" b="0" i="1" u="none" strike="noStrike" kern="0" cap="none" spc="0" normalizeH="0" baseline="0" noProof="0" dirty="0">
                  <a:ln>
                    <a:noFill/>
                  </a:ln>
                  <a:solidFill>
                    <a:srgbClr val="000000"/>
                  </a:solidFill>
                  <a:effectLst/>
                  <a:uLnTx/>
                  <a:uFillTx/>
                  <a:latin typeface="Century Schoolbook" panose="02040604050505020304"/>
                </a:rPr>
                <a:t>Oracle</a:t>
              </a:r>
            </a:p>
          </p:txBody>
        </p:sp>
      </p:grpSp>
      <p:grpSp>
        <p:nvGrpSpPr>
          <p:cNvPr id="123" name="Group 122">
            <a:extLst>
              <a:ext uri="{FF2B5EF4-FFF2-40B4-BE49-F238E27FC236}">
                <a16:creationId xmlns:a16="http://schemas.microsoft.com/office/drawing/2014/main" id="{2AFD0A7A-06DD-3145-9211-BE7110ADB0C5}"/>
              </a:ext>
            </a:extLst>
          </p:cNvPr>
          <p:cNvGrpSpPr/>
          <p:nvPr/>
        </p:nvGrpSpPr>
        <p:grpSpPr>
          <a:xfrm>
            <a:off x="7046318" y="1720297"/>
            <a:ext cx="3908192" cy="1577018"/>
            <a:chOff x="7046318" y="1720297"/>
            <a:chExt cx="3908192" cy="1577018"/>
          </a:xfrm>
        </p:grpSpPr>
        <p:sp>
          <p:nvSpPr>
            <p:cNvPr id="124" name="Rounded Rectangle 123">
              <a:extLst>
                <a:ext uri="{FF2B5EF4-FFF2-40B4-BE49-F238E27FC236}">
                  <a16:creationId xmlns:a16="http://schemas.microsoft.com/office/drawing/2014/main" id="{FB90421D-FC48-F14E-AD95-EEF20DCE454C}"/>
                </a:ext>
              </a:extLst>
            </p:cNvPr>
            <p:cNvSpPr/>
            <p:nvPr/>
          </p:nvSpPr>
          <p:spPr>
            <a:xfrm>
              <a:off x="8365881" y="1720297"/>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25" name="Hexagon 124">
              <a:extLst>
                <a:ext uri="{FF2B5EF4-FFF2-40B4-BE49-F238E27FC236}">
                  <a16:creationId xmlns:a16="http://schemas.microsoft.com/office/drawing/2014/main" id="{2042992D-E558-9249-988C-245C92411C77}"/>
                </a:ext>
              </a:extLst>
            </p:cNvPr>
            <p:cNvSpPr/>
            <p:nvPr/>
          </p:nvSpPr>
          <p:spPr>
            <a:xfrm>
              <a:off x="8242210" y="2276893"/>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D</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sp>
          <p:nvSpPr>
            <p:cNvPr id="126" name="Rounded Rectangle 125">
              <a:extLst>
                <a:ext uri="{FF2B5EF4-FFF2-40B4-BE49-F238E27FC236}">
                  <a16:creationId xmlns:a16="http://schemas.microsoft.com/office/drawing/2014/main" id="{1C1148CA-C8C8-3D42-8ADD-393837386157}"/>
                </a:ext>
              </a:extLst>
            </p:cNvPr>
            <p:cNvSpPr/>
            <p:nvPr/>
          </p:nvSpPr>
          <p:spPr>
            <a:xfrm>
              <a:off x="9192654" y="1720297"/>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27" name="Rounded Rectangle 126">
              <a:extLst>
                <a:ext uri="{FF2B5EF4-FFF2-40B4-BE49-F238E27FC236}">
                  <a16:creationId xmlns:a16="http://schemas.microsoft.com/office/drawing/2014/main" id="{F551F724-560E-8F4C-BD45-71284903530D}"/>
                </a:ext>
              </a:extLst>
            </p:cNvPr>
            <p:cNvSpPr/>
            <p:nvPr/>
          </p:nvSpPr>
          <p:spPr>
            <a:xfrm>
              <a:off x="8323181" y="1720297"/>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128" name="Rounded Rectangle 127">
              <a:extLst>
                <a:ext uri="{FF2B5EF4-FFF2-40B4-BE49-F238E27FC236}">
                  <a16:creationId xmlns:a16="http://schemas.microsoft.com/office/drawing/2014/main" id="{D32AA568-C5F6-3540-A2BE-9DC5E555FA34}"/>
                </a:ext>
              </a:extLst>
            </p:cNvPr>
            <p:cNvSpPr/>
            <p:nvPr/>
          </p:nvSpPr>
          <p:spPr>
            <a:xfrm>
              <a:off x="9192654" y="1720297"/>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129" name="Straight Arrow Connector 128">
              <a:extLst>
                <a:ext uri="{FF2B5EF4-FFF2-40B4-BE49-F238E27FC236}">
                  <a16:creationId xmlns:a16="http://schemas.microsoft.com/office/drawing/2014/main" id="{82133725-5D34-5F43-B14B-782BC72D2770}"/>
                </a:ext>
              </a:extLst>
            </p:cNvPr>
            <p:cNvCxnSpPr>
              <a:stCxn id="127" idx="2"/>
            </p:cNvCxnSpPr>
            <p:nvPr/>
          </p:nvCxnSpPr>
          <p:spPr>
            <a:xfrm>
              <a:off x="8693781" y="2011846"/>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130" name="Straight Arrow Connector 129">
              <a:extLst>
                <a:ext uri="{FF2B5EF4-FFF2-40B4-BE49-F238E27FC236}">
                  <a16:creationId xmlns:a16="http://schemas.microsoft.com/office/drawing/2014/main" id="{727A8092-976B-2D4A-9693-46CC646064F2}"/>
                </a:ext>
              </a:extLst>
            </p:cNvPr>
            <p:cNvCxnSpPr/>
            <p:nvPr/>
          </p:nvCxnSpPr>
          <p:spPr>
            <a:xfrm>
              <a:off x="9945318" y="2011845"/>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131" name="Rounded Rectangle 130">
              <a:extLst>
                <a:ext uri="{FF2B5EF4-FFF2-40B4-BE49-F238E27FC236}">
                  <a16:creationId xmlns:a16="http://schemas.microsoft.com/office/drawing/2014/main" id="{2F3EC622-B472-3C44-BC4E-3A0E30609BDC}"/>
                </a:ext>
              </a:extLst>
            </p:cNvPr>
            <p:cNvSpPr/>
            <p:nvPr/>
          </p:nvSpPr>
          <p:spPr>
            <a:xfrm>
              <a:off x="8365881" y="300576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32" name="Rounded Rectangle 131">
              <a:extLst>
                <a:ext uri="{FF2B5EF4-FFF2-40B4-BE49-F238E27FC236}">
                  <a16:creationId xmlns:a16="http://schemas.microsoft.com/office/drawing/2014/main" id="{FF075313-D45D-FD49-874B-89B006102FD6}"/>
                </a:ext>
              </a:extLst>
            </p:cNvPr>
            <p:cNvSpPr/>
            <p:nvPr/>
          </p:nvSpPr>
          <p:spPr>
            <a:xfrm>
              <a:off x="9192654" y="300576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33" name="Rounded Rectangle 132">
              <a:extLst>
                <a:ext uri="{FF2B5EF4-FFF2-40B4-BE49-F238E27FC236}">
                  <a16:creationId xmlns:a16="http://schemas.microsoft.com/office/drawing/2014/main" id="{051AA58E-E5E1-8844-8BCD-3D46BB2AA94A}"/>
                </a:ext>
              </a:extLst>
            </p:cNvPr>
            <p:cNvSpPr/>
            <p:nvPr/>
          </p:nvSpPr>
          <p:spPr>
            <a:xfrm>
              <a:off x="8323181" y="300576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134" name="Rounded Rectangle 133">
              <a:extLst>
                <a:ext uri="{FF2B5EF4-FFF2-40B4-BE49-F238E27FC236}">
                  <a16:creationId xmlns:a16="http://schemas.microsoft.com/office/drawing/2014/main" id="{A423BEAA-FA23-A742-ACB9-C922BC21249F}"/>
                </a:ext>
              </a:extLst>
            </p:cNvPr>
            <p:cNvSpPr/>
            <p:nvPr/>
          </p:nvSpPr>
          <p:spPr>
            <a:xfrm>
              <a:off x="9192654" y="300576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135" name="Straight Arrow Connector 134">
              <a:extLst>
                <a:ext uri="{FF2B5EF4-FFF2-40B4-BE49-F238E27FC236}">
                  <a16:creationId xmlns:a16="http://schemas.microsoft.com/office/drawing/2014/main" id="{7711FB3A-CF50-E340-8657-DEB599A4BC16}"/>
                </a:ext>
              </a:extLst>
            </p:cNvPr>
            <p:cNvCxnSpPr/>
            <p:nvPr/>
          </p:nvCxnSpPr>
          <p:spPr>
            <a:xfrm>
              <a:off x="9936389" y="2740719"/>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136" name="Straight Arrow Connector 135">
              <a:extLst>
                <a:ext uri="{FF2B5EF4-FFF2-40B4-BE49-F238E27FC236}">
                  <a16:creationId xmlns:a16="http://schemas.microsoft.com/office/drawing/2014/main" id="{8471EBB3-065F-614F-BBC7-1095C11BD300}"/>
                </a:ext>
              </a:extLst>
            </p:cNvPr>
            <p:cNvCxnSpPr/>
            <p:nvPr/>
          </p:nvCxnSpPr>
          <p:spPr>
            <a:xfrm>
              <a:off x="8703325" y="2740719"/>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137" name="Rounded Rectangle 136">
              <a:extLst>
                <a:ext uri="{FF2B5EF4-FFF2-40B4-BE49-F238E27FC236}">
                  <a16:creationId xmlns:a16="http://schemas.microsoft.com/office/drawing/2014/main" id="{FC7C2B5C-5E7A-5D4E-B9D1-93C704EB550A}"/>
                </a:ext>
              </a:extLst>
            </p:cNvPr>
            <p:cNvSpPr/>
            <p:nvPr/>
          </p:nvSpPr>
          <p:spPr>
            <a:xfrm>
              <a:off x="7248952" y="3005765"/>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T</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38" name="Elbow Connector 137">
              <a:extLst>
                <a:ext uri="{FF2B5EF4-FFF2-40B4-BE49-F238E27FC236}">
                  <a16:creationId xmlns:a16="http://schemas.microsoft.com/office/drawing/2014/main" id="{FF0E2568-A969-3A40-9B05-70CA6C211CA5}"/>
                </a:ext>
              </a:extLst>
            </p:cNvPr>
            <p:cNvCxnSpPr>
              <a:cxnSpLocks/>
              <a:stCxn id="137" idx="0"/>
              <a:endCxn id="125" idx="3"/>
            </p:cNvCxnSpPr>
            <p:nvPr/>
          </p:nvCxnSpPr>
          <p:spPr>
            <a:xfrm rot="5400000" flipH="1" flipV="1">
              <a:off x="7682402" y="2445957"/>
              <a:ext cx="496959" cy="622658"/>
            </a:xfrm>
            <a:prstGeom prst="bentConnector2">
              <a:avLst/>
            </a:prstGeom>
            <a:noFill/>
            <a:ln w="9525" cap="flat" cmpd="sng" algn="ctr">
              <a:solidFill>
                <a:srgbClr val="000000"/>
              </a:solidFill>
              <a:prstDash val="solid"/>
              <a:tailEnd type="triangle"/>
            </a:ln>
            <a:effectLst/>
          </p:spPr>
        </p:cxnSp>
        <p:sp>
          <p:nvSpPr>
            <p:cNvPr id="139" name="Rounded Rectangle 138">
              <a:extLst>
                <a:ext uri="{FF2B5EF4-FFF2-40B4-BE49-F238E27FC236}">
                  <a16:creationId xmlns:a16="http://schemas.microsoft.com/office/drawing/2014/main" id="{B8661074-7051-044F-9F6D-FF2BE65B41F1}"/>
                </a:ext>
              </a:extLst>
            </p:cNvPr>
            <p:cNvSpPr/>
            <p:nvPr/>
          </p:nvSpPr>
          <p:spPr>
            <a:xfrm>
              <a:off x="7059426" y="2170782"/>
              <a:ext cx="3895084" cy="738211"/>
            </a:xfrm>
            <a:prstGeom prst="roundRect">
              <a:avLst/>
            </a:prstGeom>
            <a:noFill/>
            <a:ln w="19050" cap="flat" cmpd="sng" algn="ctr">
              <a:solidFill>
                <a:schemeClr val="bg2">
                  <a:lumMod val="60000"/>
                  <a:lumOff val="40000"/>
                </a:schemeClr>
              </a:solid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40" name="TextBox 139">
              <a:extLst>
                <a:ext uri="{FF2B5EF4-FFF2-40B4-BE49-F238E27FC236}">
                  <a16:creationId xmlns:a16="http://schemas.microsoft.com/office/drawing/2014/main" id="{3118B457-5DFD-FC4D-B136-67F669993881}"/>
                </a:ext>
              </a:extLst>
            </p:cNvPr>
            <p:cNvSpPr txBox="1"/>
            <p:nvPr/>
          </p:nvSpPr>
          <p:spPr>
            <a:xfrm>
              <a:off x="7046318" y="2173759"/>
              <a:ext cx="1274708"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1" i="0" u="none" strike="noStrike" kern="0" cap="none" spc="0" normalizeH="0" baseline="0" noProof="0" dirty="0">
                  <a:ln>
                    <a:noFill/>
                  </a:ln>
                  <a:solidFill>
                    <a:srgbClr val="000000"/>
                  </a:solidFill>
                  <a:effectLst/>
                  <a:uLnTx/>
                  <a:uFillTx/>
                  <a:latin typeface="Century Schoolbook" panose="02040604050505020304"/>
                </a:rPr>
                <a:t>De</a:t>
              </a:r>
              <a:r>
                <a:rPr kumimoji="0" lang="en-DE" sz="1800" b="0" i="0" u="none" strike="noStrike" kern="0" cap="none" spc="0" normalizeH="0" baseline="0" noProof="0" dirty="0">
                  <a:ln>
                    <a:noFill/>
                  </a:ln>
                  <a:solidFill>
                    <a:srgbClr val="000000"/>
                  </a:solidFill>
                  <a:effectLst/>
                  <a:uLnTx/>
                  <a:uFillTx/>
                  <a:latin typeface="Century Schoolbook" panose="02040604050505020304"/>
                </a:rPr>
                <a:t> </a:t>
              </a:r>
              <a:r>
                <a:rPr kumimoji="0" lang="en-DE" sz="1800" b="0" i="1" u="none" strike="noStrike" kern="0" cap="none" spc="0" normalizeH="0" baseline="0" noProof="0" dirty="0">
                  <a:ln>
                    <a:noFill/>
                  </a:ln>
                  <a:solidFill>
                    <a:srgbClr val="000000"/>
                  </a:solidFill>
                  <a:effectLst/>
                  <a:uLnTx/>
                  <a:uFillTx/>
                  <a:latin typeface="Century Schoolbook" panose="02040604050505020304"/>
                </a:rPr>
                <a:t>Oracle</a:t>
              </a:r>
            </a:p>
          </p:txBody>
        </p:sp>
      </p:grpSp>
      <p:grpSp>
        <p:nvGrpSpPr>
          <p:cNvPr id="173" name="Group 172">
            <a:extLst>
              <a:ext uri="{FF2B5EF4-FFF2-40B4-BE49-F238E27FC236}">
                <a16:creationId xmlns:a16="http://schemas.microsoft.com/office/drawing/2014/main" id="{C55F105E-5689-2C4A-A3C4-7930560B6BCB}"/>
              </a:ext>
            </a:extLst>
          </p:cNvPr>
          <p:cNvGrpSpPr/>
          <p:nvPr/>
        </p:nvGrpSpPr>
        <p:grpSpPr>
          <a:xfrm>
            <a:off x="7024502" y="4069126"/>
            <a:ext cx="3930010" cy="2423114"/>
            <a:chOff x="7024502" y="4069126"/>
            <a:chExt cx="3930010" cy="2423114"/>
          </a:xfrm>
        </p:grpSpPr>
        <p:sp>
          <p:nvSpPr>
            <p:cNvPr id="174" name="Rounded Rectangle 173">
              <a:extLst>
                <a:ext uri="{FF2B5EF4-FFF2-40B4-BE49-F238E27FC236}">
                  <a16:creationId xmlns:a16="http://schemas.microsoft.com/office/drawing/2014/main" id="{8CC88C17-8243-D945-9E88-5ED13CC8370D}"/>
                </a:ext>
              </a:extLst>
            </p:cNvPr>
            <p:cNvSpPr/>
            <p:nvPr/>
          </p:nvSpPr>
          <p:spPr>
            <a:xfrm>
              <a:off x="8365881" y="4915222"/>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75" name="Hexagon 174">
              <a:extLst>
                <a:ext uri="{FF2B5EF4-FFF2-40B4-BE49-F238E27FC236}">
                  <a16:creationId xmlns:a16="http://schemas.microsoft.com/office/drawing/2014/main" id="{BF645C7A-2419-DE4B-8A7B-7E9232B7DB99}"/>
                </a:ext>
              </a:extLst>
            </p:cNvPr>
            <p:cNvSpPr/>
            <p:nvPr/>
          </p:nvSpPr>
          <p:spPr>
            <a:xfrm>
              <a:off x="8242210" y="5471818"/>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2400" b="0" i="0" u="none" strike="noStrike" kern="0" cap="none" spc="0" normalizeH="0" baseline="0" noProof="0" dirty="0">
                  <a:ln>
                    <a:noFill/>
                  </a:ln>
                  <a:solidFill>
                    <a:srgbClr val="FFFFFF"/>
                  </a:solidFill>
                  <a:effectLst/>
                  <a:uLnTx/>
                  <a:uFillTx/>
                  <a:latin typeface="Century Schoolbook" panose="02040604050505020304"/>
                  <a:ea typeface="+mn-ea"/>
                  <a:cs typeface="+mn-cs"/>
                </a:rPr>
                <a:t>D</a:t>
              </a:r>
              <a:r>
                <a:rPr kumimoji="0" lang="en-DE" sz="2400" b="0" i="1" u="none" strike="noStrike" kern="0" cap="none" spc="0" normalizeH="0" baseline="-25000" noProof="0" dirty="0">
                  <a:ln>
                    <a:noFill/>
                  </a:ln>
                  <a:solidFill>
                    <a:srgbClr val="FFFFFF"/>
                  </a:solidFill>
                  <a:effectLst/>
                  <a:uLnTx/>
                  <a:uFillTx/>
                  <a:latin typeface="Century Schoolbook" panose="02040604050505020304"/>
                  <a:ea typeface="+mn-ea"/>
                  <a:cs typeface="+mn-cs"/>
                </a:rPr>
                <a:t>K</a:t>
              </a:r>
            </a:p>
          </p:txBody>
        </p:sp>
        <p:sp>
          <p:nvSpPr>
            <p:cNvPr id="176" name="Rounded Rectangle 175">
              <a:extLst>
                <a:ext uri="{FF2B5EF4-FFF2-40B4-BE49-F238E27FC236}">
                  <a16:creationId xmlns:a16="http://schemas.microsoft.com/office/drawing/2014/main" id="{69E9E139-2DB9-9040-A438-2C70CFA0E4CE}"/>
                </a:ext>
              </a:extLst>
            </p:cNvPr>
            <p:cNvSpPr/>
            <p:nvPr/>
          </p:nvSpPr>
          <p:spPr>
            <a:xfrm>
              <a:off x="9192654" y="4915222"/>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77" name="Rounded Rectangle 176">
              <a:extLst>
                <a:ext uri="{FF2B5EF4-FFF2-40B4-BE49-F238E27FC236}">
                  <a16:creationId xmlns:a16="http://schemas.microsoft.com/office/drawing/2014/main" id="{F68C7F0E-41C3-7C45-A9AB-39E92B2A2C9B}"/>
                </a:ext>
              </a:extLst>
            </p:cNvPr>
            <p:cNvSpPr/>
            <p:nvPr/>
          </p:nvSpPr>
          <p:spPr>
            <a:xfrm>
              <a:off x="8323181" y="4915222"/>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178" name="Rounded Rectangle 177">
              <a:extLst>
                <a:ext uri="{FF2B5EF4-FFF2-40B4-BE49-F238E27FC236}">
                  <a16:creationId xmlns:a16="http://schemas.microsoft.com/office/drawing/2014/main" id="{EB9BA8A6-25FB-3C4A-98D2-BB9B368A7491}"/>
                </a:ext>
              </a:extLst>
            </p:cNvPr>
            <p:cNvSpPr/>
            <p:nvPr/>
          </p:nvSpPr>
          <p:spPr>
            <a:xfrm>
              <a:off x="9192654" y="4915222"/>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179" name="Straight Arrow Connector 178">
              <a:extLst>
                <a:ext uri="{FF2B5EF4-FFF2-40B4-BE49-F238E27FC236}">
                  <a16:creationId xmlns:a16="http://schemas.microsoft.com/office/drawing/2014/main" id="{0C4A4729-A481-F34A-A043-84417108ADE6}"/>
                </a:ext>
              </a:extLst>
            </p:cNvPr>
            <p:cNvCxnSpPr>
              <a:cxnSpLocks/>
              <a:stCxn id="177" idx="2"/>
            </p:cNvCxnSpPr>
            <p:nvPr/>
          </p:nvCxnSpPr>
          <p:spPr>
            <a:xfrm>
              <a:off x="8693781" y="5206771"/>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180" name="Straight Arrow Connector 179">
              <a:extLst>
                <a:ext uri="{FF2B5EF4-FFF2-40B4-BE49-F238E27FC236}">
                  <a16:creationId xmlns:a16="http://schemas.microsoft.com/office/drawing/2014/main" id="{8834878A-190C-844C-9D55-392F29932CE9}"/>
                </a:ext>
              </a:extLst>
            </p:cNvPr>
            <p:cNvCxnSpPr/>
            <p:nvPr/>
          </p:nvCxnSpPr>
          <p:spPr>
            <a:xfrm>
              <a:off x="9945318" y="5206770"/>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181" name="Rounded Rectangle 180">
              <a:extLst>
                <a:ext uri="{FF2B5EF4-FFF2-40B4-BE49-F238E27FC236}">
                  <a16:creationId xmlns:a16="http://schemas.microsoft.com/office/drawing/2014/main" id="{06797ADC-5639-0E40-90DC-B9AD308F8E84}"/>
                </a:ext>
              </a:extLst>
            </p:cNvPr>
            <p:cNvSpPr/>
            <p:nvPr/>
          </p:nvSpPr>
          <p:spPr>
            <a:xfrm>
              <a:off x="8365881" y="6200691"/>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82" name="Rounded Rectangle 181">
              <a:extLst>
                <a:ext uri="{FF2B5EF4-FFF2-40B4-BE49-F238E27FC236}">
                  <a16:creationId xmlns:a16="http://schemas.microsoft.com/office/drawing/2014/main" id="{EC9724CA-957A-5546-84A5-0772DE52F0FA}"/>
                </a:ext>
              </a:extLst>
            </p:cNvPr>
            <p:cNvSpPr/>
            <p:nvPr/>
          </p:nvSpPr>
          <p:spPr>
            <a:xfrm>
              <a:off x="9192654" y="6200691"/>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83" name="Rounded Rectangle 182">
              <a:extLst>
                <a:ext uri="{FF2B5EF4-FFF2-40B4-BE49-F238E27FC236}">
                  <a16:creationId xmlns:a16="http://schemas.microsoft.com/office/drawing/2014/main" id="{D1663649-C921-394B-AB84-49B4CBBEEEB2}"/>
                </a:ext>
              </a:extLst>
            </p:cNvPr>
            <p:cNvSpPr/>
            <p:nvPr/>
          </p:nvSpPr>
          <p:spPr>
            <a:xfrm>
              <a:off x="8323181" y="6200691"/>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184" name="Rounded Rectangle 183">
              <a:extLst>
                <a:ext uri="{FF2B5EF4-FFF2-40B4-BE49-F238E27FC236}">
                  <a16:creationId xmlns:a16="http://schemas.microsoft.com/office/drawing/2014/main" id="{B2D962B2-C8AF-584A-B1E1-D4F548D211CA}"/>
                </a:ext>
              </a:extLst>
            </p:cNvPr>
            <p:cNvSpPr/>
            <p:nvPr/>
          </p:nvSpPr>
          <p:spPr>
            <a:xfrm>
              <a:off x="9192654" y="6200691"/>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185" name="Straight Arrow Connector 184">
              <a:extLst>
                <a:ext uri="{FF2B5EF4-FFF2-40B4-BE49-F238E27FC236}">
                  <a16:creationId xmlns:a16="http://schemas.microsoft.com/office/drawing/2014/main" id="{0EA3ECE2-D1F8-3A47-8AB4-68D8F5C150A6}"/>
                </a:ext>
              </a:extLst>
            </p:cNvPr>
            <p:cNvCxnSpPr/>
            <p:nvPr/>
          </p:nvCxnSpPr>
          <p:spPr>
            <a:xfrm>
              <a:off x="9936389" y="5935644"/>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186" name="Straight Arrow Connector 185">
              <a:extLst>
                <a:ext uri="{FF2B5EF4-FFF2-40B4-BE49-F238E27FC236}">
                  <a16:creationId xmlns:a16="http://schemas.microsoft.com/office/drawing/2014/main" id="{78A8F83A-828F-E849-A037-144B87FC215F}"/>
                </a:ext>
              </a:extLst>
            </p:cNvPr>
            <p:cNvCxnSpPr/>
            <p:nvPr/>
          </p:nvCxnSpPr>
          <p:spPr>
            <a:xfrm>
              <a:off x="8703325" y="5935644"/>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187" name="Rounded Rectangle 186">
              <a:extLst>
                <a:ext uri="{FF2B5EF4-FFF2-40B4-BE49-F238E27FC236}">
                  <a16:creationId xmlns:a16="http://schemas.microsoft.com/office/drawing/2014/main" id="{59999C43-F90F-2049-92E6-1C77D6B7CC9E}"/>
                </a:ext>
              </a:extLst>
            </p:cNvPr>
            <p:cNvSpPr/>
            <p:nvPr/>
          </p:nvSpPr>
          <p:spPr>
            <a:xfrm>
              <a:off x="7248952" y="6200690"/>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T</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88" name="Elbow Connector 187">
              <a:extLst>
                <a:ext uri="{FF2B5EF4-FFF2-40B4-BE49-F238E27FC236}">
                  <a16:creationId xmlns:a16="http://schemas.microsoft.com/office/drawing/2014/main" id="{A4CD4178-B36C-4848-8A4E-3E4110FCF8B7}"/>
                </a:ext>
              </a:extLst>
            </p:cNvPr>
            <p:cNvCxnSpPr>
              <a:cxnSpLocks/>
              <a:stCxn id="187" idx="0"/>
              <a:endCxn id="175" idx="3"/>
            </p:cNvCxnSpPr>
            <p:nvPr/>
          </p:nvCxnSpPr>
          <p:spPr>
            <a:xfrm rot="5400000" flipH="1" flipV="1">
              <a:off x="7682402" y="5640882"/>
              <a:ext cx="496959" cy="622658"/>
            </a:xfrm>
            <a:prstGeom prst="bentConnector2">
              <a:avLst/>
            </a:prstGeom>
            <a:noFill/>
            <a:ln w="9525" cap="flat" cmpd="sng" algn="ctr">
              <a:solidFill>
                <a:srgbClr val="000000"/>
              </a:solidFill>
              <a:prstDash val="solid"/>
              <a:tailEnd type="triangle"/>
            </a:ln>
            <a:effectLst/>
          </p:spPr>
        </p:cxnSp>
        <p:sp>
          <p:nvSpPr>
            <p:cNvPr id="189" name="Rounded Rectangle 188">
              <a:extLst>
                <a:ext uri="{FF2B5EF4-FFF2-40B4-BE49-F238E27FC236}">
                  <a16:creationId xmlns:a16="http://schemas.microsoft.com/office/drawing/2014/main" id="{06A55614-6FFF-454A-80F8-10BEC8CE1D0B}"/>
                </a:ext>
              </a:extLst>
            </p:cNvPr>
            <p:cNvSpPr/>
            <p:nvPr/>
          </p:nvSpPr>
          <p:spPr>
            <a:xfrm>
              <a:off x="7059426" y="4617474"/>
              <a:ext cx="3895086" cy="1486445"/>
            </a:xfrm>
            <a:prstGeom prst="roundRect">
              <a:avLst/>
            </a:prstGeom>
            <a:noFill/>
            <a:ln w="19050" cap="flat" cmpd="sng" algn="ctr">
              <a:solidFill>
                <a:schemeClr val="bg2">
                  <a:lumMod val="60000"/>
                  <a:lumOff val="40000"/>
                </a:schemeClr>
              </a:solid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90" name="Rounded Rectangle 189">
              <a:extLst>
                <a:ext uri="{FF2B5EF4-FFF2-40B4-BE49-F238E27FC236}">
                  <a16:creationId xmlns:a16="http://schemas.microsoft.com/office/drawing/2014/main" id="{89D690C9-866B-FD44-8E62-944AFA92016C}"/>
                </a:ext>
              </a:extLst>
            </p:cNvPr>
            <p:cNvSpPr/>
            <p:nvPr/>
          </p:nvSpPr>
          <p:spPr>
            <a:xfrm>
              <a:off x="7297615" y="4915222"/>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191" name="Rounded Rectangle 190">
              <a:extLst>
                <a:ext uri="{FF2B5EF4-FFF2-40B4-BE49-F238E27FC236}">
                  <a16:creationId xmlns:a16="http://schemas.microsoft.com/office/drawing/2014/main" id="{CB2940CA-12B2-7D4A-88A1-FEC430EF763E}"/>
                </a:ext>
              </a:extLst>
            </p:cNvPr>
            <p:cNvSpPr/>
            <p:nvPr/>
          </p:nvSpPr>
          <p:spPr>
            <a:xfrm>
              <a:off x="7254915" y="4915222"/>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mc:AlternateContent xmlns:mc="http://schemas.openxmlformats.org/markup-compatibility/2006" xmlns:a14="http://schemas.microsoft.com/office/drawing/2010/main">
          <mc:Choice Requires="a14">
            <p:sp>
              <p:nvSpPr>
                <p:cNvPr id="192" name="TextBox 191">
                  <a:extLst>
                    <a:ext uri="{FF2B5EF4-FFF2-40B4-BE49-F238E27FC236}">
                      <a16:creationId xmlns:a16="http://schemas.microsoft.com/office/drawing/2014/main" id="{072ED2BE-5DD0-7A45-AEE7-1C87038EE47D}"/>
                    </a:ext>
                  </a:extLst>
                </p:cNvPr>
                <p:cNvSpPr txBox="1"/>
                <p:nvPr/>
              </p:nvSpPr>
              <p:spPr>
                <a:xfrm>
                  <a:off x="7948693" y="4617474"/>
                  <a:ext cx="421910" cy="55245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kumimoji="0" lang="en-DE" sz="1800" b="0"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
                      </m:oMath>
                    </m:oMathPara>
                  </a14:m>
                  <a:endParaRPr kumimoji="0" lang="en-DE" sz="1800" b="0" i="0" u="none" strike="noStrike" kern="0" cap="none" spc="0" normalizeH="0" baseline="0" noProof="0" dirty="0">
                    <a:ln>
                      <a:noFill/>
                    </a:ln>
                    <a:solidFill>
                      <a:srgbClr val="000000"/>
                    </a:solidFill>
                    <a:effectLst/>
                    <a:uLnTx/>
                    <a:uFillTx/>
                    <a:latin typeface="Century Schoolbook" panose="02040604050505020304"/>
                  </a:endParaRPr>
                </a:p>
              </p:txBody>
            </p:sp>
          </mc:Choice>
          <mc:Fallback xmlns="">
            <p:sp>
              <p:nvSpPr>
                <p:cNvPr id="3" name="TextBox 2">
                  <a:extLst>
                    <a:ext uri="{FF2B5EF4-FFF2-40B4-BE49-F238E27FC236}">
                      <a16:creationId xmlns:a16="http://schemas.microsoft.com/office/drawing/2014/main" id="{62005D02-D69A-3B40-8351-FC091C125D0C}"/>
                    </a:ext>
                  </a:extLst>
                </p:cNvPr>
                <p:cNvSpPr txBox="1">
                  <a:spLocks noRot="1" noChangeAspect="1" noMove="1" noResize="1" noEditPoints="1" noAdjustHandles="1" noChangeArrowheads="1" noChangeShapeType="1" noTextEdit="1"/>
                </p:cNvSpPr>
                <p:nvPr/>
              </p:nvSpPr>
              <p:spPr>
                <a:xfrm>
                  <a:off x="7948693" y="4617474"/>
                  <a:ext cx="421910" cy="552459"/>
                </a:xfrm>
                <a:prstGeom prst="rect">
                  <a:avLst/>
                </a:prstGeom>
                <a:blipFill>
                  <a:blip r:embed="rId3"/>
                  <a:stretch>
                    <a:fillRect/>
                  </a:stretch>
                </a:blipFill>
              </p:spPr>
              <p:txBody>
                <a:bodyPr/>
                <a:lstStyle/>
                <a:p>
                  <a:r>
                    <a:rPr lang="en-DE">
                      <a:noFill/>
                    </a:rPr>
                    <a:t> </a:t>
                  </a:r>
                </a:p>
              </p:txBody>
            </p:sp>
          </mc:Fallback>
        </mc:AlternateContent>
        <p:grpSp>
          <p:nvGrpSpPr>
            <p:cNvPr id="193" name="Group 192">
              <a:extLst>
                <a:ext uri="{FF2B5EF4-FFF2-40B4-BE49-F238E27FC236}">
                  <a16:creationId xmlns:a16="http://schemas.microsoft.com/office/drawing/2014/main" id="{13DD8DB5-C0AE-B74E-BE2C-9539D4EB221F}"/>
                </a:ext>
              </a:extLst>
            </p:cNvPr>
            <p:cNvGrpSpPr/>
            <p:nvPr/>
          </p:nvGrpSpPr>
          <p:grpSpPr>
            <a:xfrm>
              <a:off x="7459362" y="4069126"/>
              <a:ext cx="1400572" cy="548347"/>
              <a:chOff x="6306410" y="4219939"/>
              <a:chExt cx="1400572" cy="548347"/>
            </a:xfrm>
          </p:grpSpPr>
          <p:sp>
            <p:nvSpPr>
              <p:cNvPr id="195" name="Rounded Rectangle 194">
                <a:extLst>
                  <a:ext uri="{FF2B5EF4-FFF2-40B4-BE49-F238E27FC236}">
                    <a16:creationId xmlns:a16="http://schemas.microsoft.com/office/drawing/2014/main" id="{16F2B968-8A2C-F64B-A11C-C7EC29329AC4}"/>
                  </a:ext>
                </a:extLst>
              </p:cNvPr>
              <p:cNvSpPr/>
              <p:nvPr/>
            </p:nvSpPr>
            <p:spPr>
              <a:xfrm>
                <a:off x="6306410" y="4219939"/>
                <a:ext cx="140057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0" u="none" strike="noStrike" kern="0" cap="none" spc="0" normalizeH="0" baseline="0" noProof="0" dirty="0">
                    <a:ln>
                      <a:noFill/>
                    </a:ln>
                    <a:solidFill>
                      <a:srgbClr val="000000"/>
                    </a:solidFill>
                    <a:effectLst/>
                    <a:uLnTx/>
                    <a:uFillTx/>
                    <a:latin typeface="Century Schoolbook" panose="02040604050505020304"/>
                    <a:ea typeface="+mn-ea"/>
                    <a:cs typeface="+mn-cs"/>
                  </a:rPr>
                  <a:t>True/False</a:t>
                </a:r>
                <a:endParaRPr kumimoji="0" lang="en-DE" sz="1800" b="0" i="0"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196" name="Straight Arrow Connector 195">
                <a:extLst>
                  <a:ext uri="{FF2B5EF4-FFF2-40B4-BE49-F238E27FC236}">
                    <a16:creationId xmlns:a16="http://schemas.microsoft.com/office/drawing/2014/main" id="{E65CF002-B263-9B40-8FC7-F3D32F2035C9}"/>
                  </a:ext>
                </a:extLst>
              </p:cNvPr>
              <p:cNvCxnSpPr/>
              <p:nvPr/>
            </p:nvCxnSpPr>
            <p:spPr>
              <a:xfrm>
                <a:off x="6989309" y="4503239"/>
                <a:ext cx="0" cy="265047"/>
              </a:xfrm>
              <a:prstGeom prst="straightConnector1">
                <a:avLst/>
              </a:prstGeom>
              <a:noFill/>
              <a:ln w="9525" cap="flat" cmpd="sng" algn="ctr">
                <a:solidFill>
                  <a:srgbClr val="000000"/>
                </a:solidFill>
                <a:prstDash val="solid"/>
                <a:headEnd type="triangle" w="med" len="med"/>
                <a:tailEnd type="none" w="med" len="med"/>
              </a:ln>
              <a:effectLst/>
            </p:spPr>
          </p:cxnSp>
        </p:grpSp>
        <p:sp>
          <p:nvSpPr>
            <p:cNvPr id="194" name="TextBox 193">
              <a:extLst>
                <a:ext uri="{FF2B5EF4-FFF2-40B4-BE49-F238E27FC236}">
                  <a16:creationId xmlns:a16="http://schemas.microsoft.com/office/drawing/2014/main" id="{757F6D9F-2B6C-8E42-BC03-54693A97DED9}"/>
                </a:ext>
              </a:extLst>
            </p:cNvPr>
            <p:cNvSpPr txBox="1"/>
            <p:nvPr/>
          </p:nvSpPr>
          <p:spPr>
            <a:xfrm>
              <a:off x="7024502" y="5254018"/>
              <a:ext cx="1300356"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1" i="0" u="none" strike="noStrike" kern="0" cap="none" spc="0" normalizeH="0" baseline="0" noProof="0" dirty="0">
                  <a:ln>
                    <a:noFill/>
                  </a:ln>
                  <a:solidFill>
                    <a:srgbClr val="000000"/>
                  </a:solidFill>
                  <a:effectLst/>
                  <a:uLnTx/>
                  <a:uFillTx/>
                  <a:latin typeface="Century Schoolbook" panose="02040604050505020304"/>
                </a:rPr>
                <a:t>Gu</a:t>
              </a:r>
              <a:r>
                <a:rPr kumimoji="0" lang="en-DE" sz="1800" b="0" i="0" u="none" strike="noStrike" kern="0" cap="none" spc="0" normalizeH="0" baseline="0" noProof="0" dirty="0">
                  <a:ln>
                    <a:noFill/>
                  </a:ln>
                  <a:solidFill>
                    <a:srgbClr val="000000"/>
                  </a:solidFill>
                  <a:effectLst/>
                  <a:uLnTx/>
                  <a:uFillTx/>
                  <a:latin typeface="Century Schoolbook" panose="02040604050505020304"/>
                </a:rPr>
                <a:t> </a:t>
              </a:r>
              <a:r>
                <a:rPr kumimoji="0" lang="en-DE" sz="1800" b="0" i="1" u="none" strike="noStrike" kern="0" cap="none" spc="0" normalizeH="0" baseline="0" noProof="0" dirty="0">
                  <a:ln>
                    <a:noFill/>
                  </a:ln>
                  <a:solidFill>
                    <a:srgbClr val="000000"/>
                  </a:solidFill>
                  <a:effectLst/>
                  <a:uLnTx/>
                  <a:uFillTx/>
                  <a:latin typeface="Century Schoolbook" panose="02040604050505020304"/>
                </a:rPr>
                <a:t>Oracle</a:t>
              </a:r>
            </a:p>
          </p:txBody>
        </p:sp>
      </p:grpSp>
      <p:sp>
        <p:nvSpPr>
          <p:cNvPr id="197" name="TextBox 196">
            <a:extLst>
              <a:ext uri="{FF2B5EF4-FFF2-40B4-BE49-F238E27FC236}">
                <a16:creationId xmlns:a16="http://schemas.microsoft.com/office/drawing/2014/main" id="{F97DF413-F02E-3E41-8408-AFD427A9763B}"/>
              </a:ext>
            </a:extLst>
          </p:cNvPr>
          <p:cNvSpPr txBox="1"/>
          <p:nvPr/>
        </p:nvSpPr>
        <p:spPr>
          <a:xfrm>
            <a:off x="189163" y="1720296"/>
            <a:ext cx="1679027" cy="369332"/>
          </a:xfrm>
          <a:prstGeom prst="rect">
            <a:avLst/>
          </a:prstGeom>
          <a:noFill/>
          <a:ln w="28575">
            <a:solidFill>
              <a:schemeClr val="tx1"/>
            </a:solidFill>
          </a:ln>
        </p:spPr>
        <p:txBody>
          <a:bodyPr wrap="square" rtlCol="0">
            <a:spAutoFit/>
          </a:bodyPr>
          <a:lstStyle/>
          <a:p>
            <a:pPr defTabSz="457200"/>
            <a:r>
              <a:rPr lang="en-DE" b="1" dirty="0">
                <a:latin typeface="Century Schoolbook" panose="02040604050505020304"/>
              </a:rPr>
              <a:t>Real World</a:t>
            </a:r>
          </a:p>
        </p:txBody>
      </p:sp>
      <p:grpSp>
        <p:nvGrpSpPr>
          <p:cNvPr id="198" name="Group 197">
            <a:extLst>
              <a:ext uri="{FF2B5EF4-FFF2-40B4-BE49-F238E27FC236}">
                <a16:creationId xmlns:a16="http://schemas.microsoft.com/office/drawing/2014/main" id="{D76F4EA2-201A-B449-84AD-B68E19F3B5B5}"/>
              </a:ext>
            </a:extLst>
          </p:cNvPr>
          <p:cNvGrpSpPr/>
          <p:nvPr/>
        </p:nvGrpSpPr>
        <p:grpSpPr>
          <a:xfrm>
            <a:off x="3677108" y="3275872"/>
            <a:ext cx="5016673" cy="605726"/>
            <a:chOff x="3677108" y="3275872"/>
            <a:chExt cx="5016673" cy="605726"/>
          </a:xfrm>
        </p:grpSpPr>
        <p:cxnSp>
          <p:nvCxnSpPr>
            <p:cNvPr id="199" name="Elbow Connector 198">
              <a:extLst>
                <a:ext uri="{FF2B5EF4-FFF2-40B4-BE49-F238E27FC236}">
                  <a16:creationId xmlns:a16="http://schemas.microsoft.com/office/drawing/2014/main" id="{509A5FDC-5897-7C48-BE5F-79FB43363CA5}"/>
                </a:ext>
              </a:extLst>
            </p:cNvPr>
            <p:cNvCxnSpPr>
              <a:cxnSpLocks/>
              <a:stCxn id="115" idx="2"/>
              <a:endCxn id="133" idx="2"/>
            </p:cNvCxnSpPr>
            <p:nvPr/>
          </p:nvCxnSpPr>
          <p:spPr>
            <a:xfrm rot="16200000" flipH="1">
              <a:off x="6185444" y="788977"/>
              <a:ext cx="1" cy="5016673"/>
            </a:xfrm>
            <a:prstGeom prst="bentConnector3">
              <a:avLst>
                <a:gd name="adj1" fmla="val 22860100000"/>
              </a:avLst>
            </a:prstGeom>
            <a:noFill/>
            <a:ln w="28575" cap="flat" cmpd="sng" algn="ctr">
              <a:solidFill>
                <a:srgbClr val="C00000"/>
              </a:solidFill>
              <a:prstDash val="solid"/>
              <a:tailEnd type="triangle"/>
            </a:ln>
            <a:effectLst/>
          </p:spPr>
        </p:cxnSp>
        <p:sp>
          <p:nvSpPr>
            <p:cNvPr id="200" name="TextBox 199">
              <a:extLst>
                <a:ext uri="{FF2B5EF4-FFF2-40B4-BE49-F238E27FC236}">
                  <a16:creationId xmlns:a16="http://schemas.microsoft.com/office/drawing/2014/main" id="{A8D16069-20A9-E444-BDC6-0BD744154528}"/>
                </a:ext>
              </a:extLst>
            </p:cNvPr>
            <p:cNvSpPr txBox="1"/>
            <p:nvPr/>
          </p:nvSpPr>
          <p:spPr>
            <a:xfrm>
              <a:off x="6622505" y="3512266"/>
              <a:ext cx="1423788" cy="369332"/>
            </a:xfrm>
            <a:prstGeom prst="rect">
              <a:avLst/>
            </a:prstGeom>
            <a:noFill/>
            <a:ln w="28575">
              <a:no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0" i="0" u="none" strike="noStrike" kern="0" cap="none" spc="0" normalizeH="0" baseline="0" noProof="0" dirty="0">
                  <a:ln>
                    <a:noFill/>
                  </a:ln>
                  <a:solidFill>
                    <a:srgbClr val="C00000"/>
                  </a:solidFill>
                  <a:effectLst/>
                  <a:uLnTx/>
                  <a:uFillTx/>
                  <a:latin typeface="Century Schoolbook" panose="02040604050505020304"/>
                </a:rPr>
                <a:t>FORWARD</a:t>
              </a:r>
            </a:p>
          </p:txBody>
        </p:sp>
        <p:pic>
          <p:nvPicPr>
            <p:cNvPr id="201" name="Graphic 200" descr="No sign">
              <a:extLst>
                <a:ext uri="{FF2B5EF4-FFF2-40B4-BE49-F238E27FC236}">
                  <a16:creationId xmlns:a16="http://schemas.microsoft.com/office/drawing/2014/main" id="{2F90DEAF-A116-4E48-B2CA-BC55315739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6338" y="3275872"/>
              <a:ext cx="535188" cy="535188"/>
            </a:xfrm>
            <a:prstGeom prst="rect">
              <a:avLst/>
            </a:prstGeom>
          </p:spPr>
        </p:pic>
      </p:grpSp>
      <p:grpSp>
        <p:nvGrpSpPr>
          <p:cNvPr id="202" name="Group 201">
            <a:extLst>
              <a:ext uri="{FF2B5EF4-FFF2-40B4-BE49-F238E27FC236}">
                <a16:creationId xmlns:a16="http://schemas.microsoft.com/office/drawing/2014/main" id="{FD652360-81D5-BF48-80D8-47E18338062D}"/>
              </a:ext>
            </a:extLst>
          </p:cNvPr>
          <p:cNvGrpSpPr/>
          <p:nvPr/>
        </p:nvGrpSpPr>
        <p:grpSpPr>
          <a:xfrm>
            <a:off x="8843004" y="3327151"/>
            <a:ext cx="1837333" cy="691728"/>
            <a:chOff x="8843004" y="3327151"/>
            <a:chExt cx="1837333" cy="691728"/>
          </a:xfrm>
        </p:grpSpPr>
        <p:cxnSp>
          <p:nvCxnSpPr>
            <p:cNvPr id="203" name="Straight Arrow Connector 202">
              <a:extLst>
                <a:ext uri="{FF2B5EF4-FFF2-40B4-BE49-F238E27FC236}">
                  <a16:creationId xmlns:a16="http://schemas.microsoft.com/office/drawing/2014/main" id="{B68219EB-AD72-C746-A56F-D15602725CE5}"/>
                </a:ext>
              </a:extLst>
            </p:cNvPr>
            <p:cNvCxnSpPr>
              <a:cxnSpLocks/>
            </p:cNvCxnSpPr>
            <p:nvPr/>
          </p:nvCxnSpPr>
          <p:spPr>
            <a:xfrm flipH="1" flipV="1">
              <a:off x="8843004" y="3327151"/>
              <a:ext cx="327927" cy="314803"/>
            </a:xfrm>
            <a:prstGeom prst="straightConnector1">
              <a:avLst/>
            </a:prstGeom>
            <a:noFill/>
            <a:ln w="28575" cap="flat" cmpd="sng" algn="ctr">
              <a:solidFill>
                <a:srgbClr val="C00000"/>
              </a:solidFill>
              <a:prstDash val="solid"/>
              <a:tailEnd type="triangle"/>
            </a:ln>
            <a:effectLst/>
          </p:spPr>
        </p:cxnSp>
        <p:sp>
          <p:nvSpPr>
            <p:cNvPr id="204" name="TextBox 203">
              <a:extLst>
                <a:ext uri="{FF2B5EF4-FFF2-40B4-BE49-F238E27FC236}">
                  <a16:creationId xmlns:a16="http://schemas.microsoft.com/office/drawing/2014/main" id="{4C1ECC60-D425-DC48-A03B-E7062A6ABDA0}"/>
                </a:ext>
              </a:extLst>
            </p:cNvPr>
            <p:cNvSpPr txBox="1"/>
            <p:nvPr/>
          </p:nvSpPr>
          <p:spPr>
            <a:xfrm>
              <a:off x="9521045" y="3540952"/>
              <a:ext cx="1159292" cy="369332"/>
            </a:xfrm>
            <a:prstGeom prst="rect">
              <a:avLst/>
            </a:prstGeom>
            <a:noFill/>
            <a:ln w="28575">
              <a:no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0" i="0" u="none" strike="noStrike" kern="0" cap="none" spc="0" normalizeH="0" baseline="0" noProof="0" dirty="0">
                  <a:ln>
                    <a:noFill/>
                  </a:ln>
                  <a:solidFill>
                    <a:srgbClr val="C00000"/>
                  </a:solidFill>
                  <a:effectLst/>
                  <a:uLnTx/>
                  <a:uFillTx/>
                  <a:latin typeface="Century Schoolbook" panose="02040604050505020304"/>
                </a:rPr>
                <a:t>REPEAT</a:t>
              </a:r>
            </a:p>
          </p:txBody>
        </p:sp>
        <p:pic>
          <p:nvPicPr>
            <p:cNvPr id="205" name="Graphic 204" descr="No sign">
              <a:extLst>
                <a:ext uri="{FF2B5EF4-FFF2-40B4-BE49-F238E27FC236}">
                  <a16:creationId xmlns:a16="http://schemas.microsoft.com/office/drawing/2014/main" id="{AC3C8C7D-28CF-5E4B-B7E1-76810938A5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06967" y="3483691"/>
              <a:ext cx="535188" cy="535188"/>
            </a:xfrm>
            <a:prstGeom prst="rect">
              <a:avLst/>
            </a:prstGeom>
          </p:spPr>
        </p:pic>
      </p:grpSp>
      <p:sp>
        <p:nvSpPr>
          <p:cNvPr id="2" name="Slide Number Placeholder 1">
            <a:extLst>
              <a:ext uri="{FF2B5EF4-FFF2-40B4-BE49-F238E27FC236}">
                <a16:creationId xmlns:a16="http://schemas.microsoft.com/office/drawing/2014/main" id="{093A41B0-3790-2C42-8744-0C8B97A1B470}"/>
              </a:ext>
            </a:extLst>
          </p:cNvPr>
          <p:cNvSpPr>
            <a:spLocks noGrp="1"/>
          </p:cNvSpPr>
          <p:nvPr>
            <p:ph type="sldNum" sz="quarter" idx="4"/>
          </p:nvPr>
        </p:nvSpPr>
        <p:spPr/>
        <p:txBody>
          <a:bodyPr/>
          <a:lstStyle/>
          <a:p>
            <a:fld id="{6A0E18EB-4A2D-7A41-8DA5-124442C28A6C}" type="slidenum">
              <a:rPr lang="en-AE" smtClean="0"/>
              <a:t>6</a:t>
            </a:fld>
            <a:endParaRPr lang="en-AE"/>
          </a:p>
        </p:txBody>
      </p:sp>
    </p:spTree>
    <p:extLst>
      <p:ext uri="{BB962C8B-B14F-4D97-AF65-F5344CB8AC3E}">
        <p14:creationId xmlns:p14="http://schemas.microsoft.com/office/powerpoint/2010/main" val="28416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8" name="Group 417">
            <a:extLst>
              <a:ext uri="{FF2B5EF4-FFF2-40B4-BE49-F238E27FC236}">
                <a16:creationId xmlns:a16="http://schemas.microsoft.com/office/drawing/2014/main" id="{2027FC2D-8406-114E-B6E3-69654AB7F46A}"/>
              </a:ext>
            </a:extLst>
          </p:cNvPr>
          <p:cNvGrpSpPr/>
          <p:nvPr/>
        </p:nvGrpSpPr>
        <p:grpSpPr>
          <a:xfrm>
            <a:off x="7024502" y="4617473"/>
            <a:ext cx="3930010" cy="1486445"/>
            <a:chOff x="1202565" y="4216907"/>
            <a:chExt cx="3930010" cy="1486445"/>
          </a:xfrm>
        </p:grpSpPr>
        <p:sp>
          <p:nvSpPr>
            <p:cNvPr id="419" name="Rounded Rectangle 418">
              <a:extLst>
                <a:ext uri="{FF2B5EF4-FFF2-40B4-BE49-F238E27FC236}">
                  <a16:creationId xmlns:a16="http://schemas.microsoft.com/office/drawing/2014/main" id="{CF0523C2-433B-1547-93F8-8228E80F81A3}"/>
                </a:ext>
              </a:extLst>
            </p:cNvPr>
            <p:cNvSpPr/>
            <p:nvPr/>
          </p:nvSpPr>
          <p:spPr>
            <a:xfrm>
              <a:off x="1237489" y="4216907"/>
              <a:ext cx="3895086" cy="1486445"/>
            </a:xfrm>
            <a:prstGeom prst="roundRect">
              <a:avLst/>
            </a:prstGeom>
            <a:solidFill>
              <a:srgbClr val="FFFFFF"/>
            </a:solidFill>
            <a:ln w="19050" cap="flat" cmpd="sng" algn="ctr">
              <a:solidFill>
                <a:schemeClr val="bg2">
                  <a:lumMod val="60000"/>
                  <a:lumOff val="40000"/>
                </a:schemeClr>
              </a:solid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420" name="TextBox 419">
              <a:extLst>
                <a:ext uri="{FF2B5EF4-FFF2-40B4-BE49-F238E27FC236}">
                  <a16:creationId xmlns:a16="http://schemas.microsoft.com/office/drawing/2014/main" id="{CAD65B61-5977-C44B-BA88-74F81B51C3B1}"/>
                </a:ext>
              </a:extLst>
            </p:cNvPr>
            <p:cNvSpPr txBox="1"/>
            <p:nvPr/>
          </p:nvSpPr>
          <p:spPr>
            <a:xfrm>
              <a:off x="1202565" y="4853451"/>
              <a:ext cx="1300356"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1" i="0" u="none" strike="noStrike" kern="0" cap="none" spc="0" normalizeH="0" baseline="0" noProof="0" dirty="0">
                  <a:ln>
                    <a:noFill/>
                  </a:ln>
                  <a:solidFill>
                    <a:srgbClr val="000000"/>
                  </a:solidFill>
                  <a:effectLst/>
                  <a:uLnTx/>
                  <a:uFillTx/>
                  <a:latin typeface="Century Schoolbook" panose="02040604050505020304"/>
                </a:rPr>
                <a:t>Gu</a:t>
              </a:r>
              <a:r>
                <a:rPr kumimoji="0" lang="en-DE" sz="1800" b="0" i="0" u="none" strike="noStrike" kern="0" cap="none" spc="0" normalizeH="0" baseline="0" noProof="0" dirty="0">
                  <a:ln>
                    <a:noFill/>
                  </a:ln>
                  <a:solidFill>
                    <a:srgbClr val="000000"/>
                  </a:solidFill>
                  <a:effectLst/>
                  <a:uLnTx/>
                  <a:uFillTx/>
                  <a:latin typeface="Century Schoolbook" panose="02040604050505020304"/>
                </a:rPr>
                <a:t> </a:t>
              </a:r>
              <a:r>
                <a:rPr kumimoji="0" lang="en-DE" sz="1800" b="0" i="1" u="none" strike="noStrike" kern="0" cap="none" spc="0" normalizeH="0" baseline="0" noProof="0" dirty="0">
                  <a:ln>
                    <a:noFill/>
                  </a:ln>
                  <a:solidFill>
                    <a:srgbClr val="000000"/>
                  </a:solidFill>
                  <a:effectLst/>
                  <a:uLnTx/>
                  <a:uFillTx/>
                  <a:latin typeface="Century Schoolbook" panose="02040604050505020304"/>
                </a:rPr>
                <a:t>Oracle</a:t>
              </a:r>
            </a:p>
          </p:txBody>
        </p:sp>
      </p:grpSp>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Rugged Pseudorandom Permutations</a:t>
            </a:r>
          </a:p>
        </p:txBody>
      </p:sp>
      <mc:AlternateContent xmlns:mc="http://schemas.openxmlformats.org/markup-compatibility/2006" xmlns:a14="http://schemas.microsoft.com/office/drawing/2010/main">
        <mc:Choice Requires="a14">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515795" y="3802179"/>
                <a:ext cx="5257171" cy="2632356"/>
              </a:xfrm>
            </p:spPr>
            <p:txBody>
              <a:bodyPr/>
              <a:lstStyle/>
              <a:p>
                <a:endParaRPr lang="en-US" sz="8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Replace </a:t>
                </a:r>
                <a:r>
                  <a:rPr lang="en-DE" sz="2400" kern="0">
                    <a:solidFill>
                      <a:schemeClr val="tx1"/>
                    </a:solidFill>
                    <a:latin typeface="Century Schoolbook" panose="02040604050505020304"/>
                  </a:rPr>
                  <a:t>E</a:t>
                </a:r>
                <a:r>
                  <a:rPr lang="en-DE" sz="2400" i="1" kern="0" baseline="-25000">
                    <a:solidFill>
                      <a:schemeClr val="tx1"/>
                    </a:solidFill>
                    <a:latin typeface="Century Schoolbook" panose="02040604050505020304"/>
                  </a:rPr>
                  <a:t>K</a:t>
                </a:r>
                <a:r>
                  <a:rPr lang="en-US" sz="2400" i="1" kern="0" dirty="0">
                    <a:solidFill>
                      <a:schemeClr val="tx1"/>
                    </a:solidFill>
                    <a:latin typeface="Century Schoolbook" panose="02040604050505020304"/>
                  </a:rPr>
                  <a:t> </a:t>
                </a:r>
                <a:r>
                  <a:rPr lang="en-US" sz="2400" dirty="0">
                    <a:solidFill>
                      <a:schemeClr val="tx1"/>
                    </a:solidFill>
                    <a:latin typeface="Lao MN" pitchFamily="2" charset="0"/>
                    <a:cs typeface="Lao MN" pitchFamily="2" charset="0"/>
                  </a:rPr>
                  <a:t>with an ideal cipher </a:t>
                </a:r>
                <a14:m>
                  <m:oMath xmlns:m="http://schemas.openxmlformats.org/officeDocument/2006/math">
                    <m:r>
                      <m:rPr>
                        <m:sty m:val="p"/>
                      </m:rPr>
                      <a:rPr lang="el-GR" sz="2600" i="1">
                        <a:solidFill>
                          <a:schemeClr val="tx1"/>
                        </a:solidFill>
                        <a:latin typeface="Cambria Math" panose="02040503050406030204" pitchFamily="18" charset="0"/>
                        <a:ea typeface="Cambria Math" panose="02040503050406030204" pitchFamily="18" charset="0"/>
                      </a:rPr>
                      <m:t>Π</m:t>
                    </m:r>
                  </m:oMath>
                </a14:m>
                <a:r>
                  <a:rPr lang="en-US" sz="2400" dirty="0">
                    <a:solidFill>
                      <a:schemeClr val="tx1"/>
                    </a:solidFill>
                    <a:latin typeface="Lao MN" pitchFamily="2" charset="0"/>
                    <a:cs typeface="Lao MN" pitchFamily="2" charset="0"/>
                  </a:rPr>
                  <a:t>.</a:t>
                </a:r>
              </a:p>
              <a:p>
                <a:pPr>
                  <a:lnSpc>
                    <a:spcPct val="100000"/>
                  </a:lnSpc>
                </a:pPr>
                <a:endParaRPr lang="en-US" sz="800" dirty="0">
                  <a:solidFill>
                    <a:schemeClr val="tx1"/>
                  </a:solidFill>
                  <a:latin typeface="Lao MN" pitchFamily="2" charset="0"/>
                  <a:cs typeface="Lao MN" pitchFamily="2" charset="0"/>
                </a:endParaRPr>
              </a:p>
              <a:p>
                <a:pPr>
                  <a:lnSpc>
                    <a:spcPct val="100000"/>
                  </a:lnSpc>
                </a:pPr>
                <a:r>
                  <a:rPr lang="en-DE" sz="2400" b="1" kern="0">
                    <a:solidFill>
                      <a:srgbClr val="000000"/>
                    </a:solidFill>
                    <a:latin typeface="Century Schoolbook" panose="02040604050505020304"/>
                  </a:rPr>
                  <a:t>Gu</a:t>
                </a:r>
                <a:r>
                  <a:rPr lang="en-US" sz="2400">
                    <a:solidFill>
                      <a:schemeClr val="tx1"/>
                    </a:solidFill>
                    <a:latin typeface="Lao MN" pitchFamily="2" charset="0"/>
                    <a:cs typeface="Lao MN" pitchFamily="2" charset="0"/>
                  </a:rPr>
                  <a:t> always returns false.</a:t>
                </a:r>
                <a:endParaRPr lang="en-US" sz="2400" dirty="0">
                  <a:solidFill>
                    <a:schemeClr val="tx1"/>
                  </a:solidFill>
                  <a:latin typeface="Lao MN" pitchFamily="2" charset="0"/>
                  <a:cs typeface="Lao MN" pitchFamily="2" charset="0"/>
                </a:endParaRPr>
              </a:p>
              <a:p>
                <a:pPr>
                  <a:lnSpc>
                    <a:spcPct val="100000"/>
                  </a:lnSpc>
                </a:pPr>
                <a:endParaRPr lang="en-US" sz="800" dirty="0">
                  <a:solidFill>
                    <a:schemeClr val="tx1"/>
                  </a:solidFill>
                  <a:latin typeface="Lao MN" pitchFamily="2" charset="0"/>
                  <a:cs typeface="Lao MN" pitchFamily="2" charset="0"/>
                </a:endParaRPr>
              </a:p>
              <a:p>
                <a:pPr>
                  <a:lnSpc>
                    <a:spcPct val="100000"/>
                  </a:lnSpc>
                </a:pPr>
                <a:r>
                  <a:rPr lang="en-US" sz="2400">
                    <a:solidFill>
                      <a:schemeClr val="tx1"/>
                    </a:solidFill>
                    <a:latin typeface="Lao MN" pitchFamily="2" charset="0"/>
                    <a:cs typeface="Lao MN" pitchFamily="2" charset="0"/>
                  </a:rPr>
                  <a:t>For satisfiability </a:t>
                </a:r>
                <a:r>
                  <a:rPr lang="en-DE" sz="2400" b="1" kern="0">
                    <a:solidFill>
                      <a:srgbClr val="000000"/>
                    </a:solidFill>
                    <a:latin typeface="Century Schoolbook" panose="02040604050505020304"/>
                  </a:rPr>
                  <a:t>Gu</a:t>
                </a:r>
                <a:r>
                  <a:rPr lang="en-US" sz="2400">
                    <a:solidFill>
                      <a:schemeClr val="tx1"/>
                    </a:solidFill>
                    <a:latin typeface="Lao MN" pitchFamily="2" charset="0"/>
                    <a:cs typeface="Lao MN" pitchFamily="2" charset="0"/>
                  </a:rPr>
                  <a:t> queries must </a:t>
                </a:r>
                <a:r>
                  <a:rPr lang="en-US" sz="2400" b="1">
                    <a:solidFill>
                      <a:schemeClr val="tx1"/>
                    </a:solidFill>
                    <a:latin typeface="Lao MN" pitchFamily="2" charset="0"/>
                    <a:cs typeface="Lao MN" pitchFamily="2" charset="0"/>
                  </a:rPr>
                  <a:t>not</a:t>
                </a:r>
                <a:r>
                  <a:rPr lang="en-US" sz="2400">
                    <a:solidFill>
                      <a:schemeClr val="tx1"/>
                    </a:solidFill>
                    <a:latin typeface="Lao MN" pitchFamily="2" charset="0"/>
                    <a:cs typeface="Lao MN" pitchFamily="2" charset="0"/>
                  </a:rPr>
                  <a:t> be </a:t>
                </a:r>
                <a:r>
                  <a:rPr lang="en-US" sz="2400" b="1">
                    <a:solidFill>
                      <a:schemeClr val="tx1"/>
                    </a:solidFill>
                    <a:latin typeface="Lao MN" pitchFamily="2" charset="0"/>
                    <a:cs typeface="Lao MN" pitchFamily="2" charset="0"/>
                  </a:rPr>
                  <a:t>trivial to guess</a:t>
                </a:r>
                <a:r>
                  <a:rPr lang="en-US" sz="2400">
                    <a:solidFill>
                      <a:schemeClr val="tx1"/>
                    </a:solidFill>
                    <a:latin typeface="Lao MN" pitchFamily="2" charset="0"/>
                    <a:cs typeface="Lao MN" pitchFamily="2" charset="0"/>
                  </a:rPr>
                  <a:t>.</a:t>
                </a:r>
                <a:endParaRPr lang="en-US" dirty="0"/>
              </a:p>
            </p:txBody>
          </p:sp>
        </mc:Choice>
        <mc:Fallback xmlns="">
          <p:sp>
            <p:nvSpPr>
              <p:cNvPr id="11" name="Text Placeholder 3">
                <a:extLst>
                  <a:ext uri="{FF2B5EF4-FFF2-40B4-BE49-F238E27FC236}">
                    <a16:creationId xmlns:a16="http://schemas.microsoft.com/office/drawing/2014/main" id="{BEA6A832-E3E6-4C4B-C1DD-1CEC2DFAF3F5}"/>
                  </a:ext>
                </a:extLst>
              </p:cNvPr>
              <p:cNvSpPr>
                <a:spLocks noGrp="1" noRot="1" noChangeAspect="1" noMove="1" noResize="1" noEditPoints="1" noAdjustHandles="1" noChangeArrowheads="1" noChangeShapeType="1" noTextEdit="1"/>
              </p:cNvSpPr>
              <p:nvPr>
                <p:ph type="body" sz="quarter" idx="10"/>
              </p:nvPr>
            </p:nvSpPr>
            <p:spPr>
              <a:xfrm>
                <a:off x="515795" y="3802179"/>
                <a:ext cx="5257171" cy="2632356"/>
              </a:xfrm>
              <a:blipFill>
                <a:blip r:embed="rId3"/>
                <a:stretch>
                  <a:fillRect l="-1446" r="-1446" b="-1442"/>
                </a:stretch>
              </a:blipFill>
            </p:spPr>
            <p:txBody>
              <a:bodyPr/>
              <a:lstStyle/>
              <a:p>
                <a:r>
                  <a:rPr lang="en-AE">
                    <a:noFill/>
                  </a:rPr>
                  <a:t> </a:t>
                </a:r>
              </a:p>
            </p:txBody>
          </p:sp>
        </mc:Fallback>
      </mc:AlternateContent>
      <p:grpSp>
        <p:nvGrpSpPr>
          <p:cNvPr id="341" name="Group 340">
            <a:extLst>
              <a:ext uri="{FF2B5EF4-FFF2-40B4-BE49-F238E27FC236}">
                <a16:creationId xmlns:a16="http://schemas.microsoft.com/office/drawing/2014/main" id="{0B7C725C-D487-2947-B32C-1FFED51D8EE9}"/>
              </a:ext>
            </a:extLst>
          </p:cNvPr>
          <p:cNvGrpSpPr/>
          <p:nvPr/>
        </p:nvGrpSpPr>
        <p:grpSpPr>
          <a:xfrm>
            <a:off x="2029743" y="1720296"/>
            <a:ext cx="3916020" cy="1577018"/>
            <a:chOff x="2029743" y="1720296"/>
            <a:chExt cx="3916020" cy="1577018"/>
          </a:xfrm>
        </p:grpSpPr>
        <p:sp>
          <p:nvSpPr>
            <p:cNvPr id="342" name="Rounded Rectangle 341">
              <a:extLst>
                <a:ext uri="{FF2B5EF4-FFF2-40B4-BE49-F238E27FC236}">
                  <a16:creationId xmlns:a16="http://schemas.microsoft.com/office/drawing/2014/main" id="{91E0A24E-4A03-3E40-9DF1-A63EDF128222}"/>
                </a:ext>
              </a:extLst>
            </p:cNvPr>
            <p:cNvSpPr/>
            <p:nvPr/>
          </p:nvSpPr>
          <p:spPr>
            <a:xfrm>
              <a:off x="3349208" y="172029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343" name="Hexagon 342">
                  <a:extLst>
                    <a:ext uri="{FF2B5EF4-FFF2-40B4-BE49-F238E27FC236}">
                      <a16:creationId xmlns:a16="http://schemas.microsoft.com/office/drawing/2014/main" id="{3B6070C9-4D8A-2A40-9B6B-6C0B237D795F}"/>
                    </a:ext>
                  </a:extLst>
                </p:cNvPr>
                <p:cNvSpPr/>
                <p:nvPr/>
              </p:nvSpPr>
              <p:spPr>
                <a:xfrm>
                  <a:off x="3225537" y="2276892"/>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l-GR" sz="2400" b="0" i="0" u="none" strike="noStrike" kern="0" cap="none" spc="0" normalizeH="0" baseline="0" noProof="0" dirty="0" smtClean="0">
                            <a:ln>
                              <a:noFill/>
                            </a:ln>
                            <a:solidFill>
                              <a:srgbClr val="FFFFFF"/>
                            </a:solidFill>
                            <a:effectLst/>
                            <a:uLnTx/>
                            <a:uFillTx/>
                            <a:latin typeface="Cambria Math" panose="02040503050406030204" pitchFamily="18" charset="0"/>
                            <a:ea typeface="Cambria Math" panose="02040503050406030204" pitchFamily="18" charset="0"/>
                            <a:cs typeface="+mn-cs"/>
                          </a:rPr>
                          <m:t>Π</m:t>
                        </m:r>
                      </m:oMath>
                    </m:oMathPara>
                  </a14:m>
                  <a:endParaRPr kumimoji="0" lang="en-DE" sz="2400" b="0" i="0" u="none" strike="noStrike" kern="0" cap="none" spc="0" normalizeH="0" baseline="-25000" noProof="0" dirty="0">
                    <a:ln>
                      <a:noFill/>
                    </a:ln>
                    <a:solidFill>
                      <a:srgbClr val="FFFFFF"/>
                    </a:solidFill>
                    <a:effectLst/>
                    <a:uLnTx/>
                    <a:uFillTx/>
                    <a:latin typeface="Century Schoolbook" panose="02040604050505020304"/>
                    <a:ea typeface="+mn-ea"/>
                    <a:cs typeface="+mn-cs"/>
                  </a:endParaRPr>
                </a:p>
              </p:txBody>
            </p:sp>
          </mc:Choice>
          <mc:Fallback xmlns="">
            <p:sp>
              <p:nvSpPr>
                <p:cNvPr id="9" name="Hexagon 8">
                  <a:extLst>
                    <a:ext uri="{FF2B5EF4-FFF2-40B4-BE49-F238E27FC236}">
                      <a16:creationId xmlns:a16="http://schemas.microsoft.com/office/drawing/2014/main" id="{C5A025F9-3498-9A40-9ECC-DF2CC6D26CCC}"/>
                    </a:ext>
                  </a:extLst>
                </p:cNvPr>
                <p:cNvSpPr>
                  <a:spLocks noRot="1" noChangeAspect="1" noMove="1" noResize="1" noEditPoints="1" noAdjustHandles="1" noChangeArrowheads="1" noChangeShapeType="1" noTextEdit="1"/>
                </p:cNvSpPr>
                <p:nvPr/>
              </p:nvSpPr>
              <p:spPr>
                <a:xfrm>
                  <a:off x="3225537" y="2276892"/>
                  <a:ext cx="2557670" cy="463826"/>
                </a:xfrm>
                <a:prstGeom prst="hexagon">
                  <a:avLst/>
                </a:prstGeom>
                <a:blipFill>
                  <a:blip r:embed="rId4"/>
                  <a:stretch>
                    <a:fillRect/>
                  </a:stretch>
                </a:blipFill>
                <a:ln>
                  <a:solidFill>
                    <a:schemeClr val="tx1"/>
                  </a:solidFill>
                </a:ln>
              </p:spPr>
              <p:txBody>
                <a:bodyPr/>
                <a:lstStyle/>
                <a:p>
                  <a:r>
                    <a:rPr lang="en-DE">
                      <a:noFill/>
                    </a:rPr>
                    <a:t> </a:t>
                  </a:r>
                </a:p>
              </p:txBody>
            </p:sp>
          </mc:Fallback>
        </mc:AlternateContent>
        <p:sp>
          <p:nvSpPr>
            <p:cNvPr id="344" name="Rounded Rectangle 343">
              <a:extLst>
                <a:ext uri="{FF2B5EF4-FFF2-40B4-BE49-F238E27FC236}">
                  <a16:creationId xmlns:a16="http://schemas.microsoft.com/office/drawing/2014/main" id="{7B8ACB3D-392F-A44C-BA13-8F1D838E4F05}"/>
                </a:ext>
              </a:extLst>
            </p:cNvPr>
            <p:cNvSpPr/>
            <p:nvPr/>
          </p:nvSpPr>
          <p:spPr>
            <a:xfrm>
              <a:off x="4175981" y="172029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45" name="Rounded Rectangle 344">
              <a:extLst>
                <a:ext uri="{FF2B5EF4-FFF2-40B4-BE49-F238E27FC236}">
                  <a16:creationId xmlns:a16="http://schemas.microsoft.com/office/drawing/2014/main" id="{E15C4FD7-256F-1B4B-8AEE-1E912274557E}"/>
                </a:ext>
              </a:extLst>
            </p:cNvPr>
            <p:cNvSpPr/>
            <p:nvPr/>
          </p:nvSpPr>
          <p:spPr>
            <a:xfrm>
              <a:off x="3306508" y="172029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346" name="Rounded Rectangle 345">
              <a:extLst>
                <a:ext uri="{FF2B5EF4-FFF2-40B4-BE49-F238E27FC236}">
                  <a16:creationId xmlns:a16="http://schemas.microsoft.com/office/drawing/2014/main" id="{89BBEB38-0DFF-E644-895B-44CCE3FB4E6B}"/>
                </a:ext>
              </a:extLst>
            </p:cNvPr>
            <p:cNvSpPr/>
            <p:nvPr/>
          </p:nvSpPr>
          <p:spPr>
            <a:xfrm>
              <a:off x="4175981" y="172029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347" name="Straight Arrow Connector 346">
              <a:extLst>
                <a:ext uri="{FF2B5EF4-FFF2-40B4-BE49-F238E27FC236}">
                  <a16:creationId xmlns:a16="http://schemas.microsoft.com/office/drawing/2014/main" id="{73594272-80F8-734D-AABD-11F0CD827C57}"/>
                </a:ext>
              </a:extLst>
            </p:cNvPr>
            <p:cNvCxnSpPr>
              <a:stCxn id="345" idx="2"/>
            </p:cNvCxnSpPr>
            <p:nvPr/>
          </p:nvCxnSpPr>
          <p:spPr>
            <a:xfrm>
              <a:off x="3677108" y="2011845"/>
              <a:ext cx="0" cy="265047"/>
            </a:xfrm>
            <a:prstGeom prst="straightConnector1">
              <a:avLst/>
            </a:prstGeom>
            <a:noFill/>
            <a:ln w="9525" cap="flat" cmpd="sng" algn="ctr">
              <a:solidFill>
                <a:srgbClr val="000000"/>
              </a:solidFill>
              <a:prstDash val="solid"/>
              <a:tailEnd type="triangle"/>
            </a:ln>
            <a:effectLst/>
          </p:spPr>
        </p:cxnSp>
        <p:cxnSp>
          <p:nvCxnSpPr>
            <p:cNvPr id="348" name="Straight Arrow Connector 347">
              <a:extLst>
                <a:ext uri="{FF2B5EF4-FFF2-40B4-BE49-F238E27FC236}">
                  <a16:creationId xmlns:a16="http://schemas.microsoft.com/office/drawing/2014/main" id="{C5AAACCB-3D3D-2D46-8725-654AA60A01CC}"/>
                </a:ext>
              </a:extLst>
            </p:cNvPr>
            <p:cNvCxnSpPr/>
            <p:nvPr/>
          </p:nvCxnSpPr>
          <p:spPr>
            <a:xfrm>
              <a:off x="4928645" y="2011844"/>
              <a:ext cx="0" cy="265047"/>
            </a:xfrm>
            <a:prstGeom prst="straightConnector1">
              <a:avLst/>
            </a:prstGeom>
            <a:noFill/>
            <a:ln w="9525" cap="flat" cmpd="sng" algn="ctr">
              <a:solidFill>
                <a:srgbClr val="000000"/>
              </a:solidFill>
              <a:prstDash val="solid"/>
              <a:tailEnd type="triangle"/>
            </a:ln>
            <a:effectLst/>
          </p:spPr>
        </p:cxnSp>
        <p:sp>
          <p:nvSpPr>
            <p:cNvPr id="349" name="Rounded Rectangle 348">
              <a:extLst>
                <a:ext uri="{FF2B5EF4-FFF2-40B4-BE49-F238E27FC236}">
                  <a16:creationId xmlns:a16="http://schemas.microsoft.com/office/drawing/2014/main" id="{91E9CE94-F6E0-9943-8FD8-E2405C3DE8D1}"/>
                </a:ext>
              </a:extLst>
            </p:cNvPr>
            <p:cNvSpPr/>
            <p:nvPr/>
          </p:nvSpPr>
          <p:spPr>
            <a:xfrm>
              <a:off x="3349208" y="3005765"/>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50" name="Rounded Rectangle 349">
              <a:extLst>
                <a:ext uri="{FF2B5EF4-FFF2-40B4-BE49-F238E27FC236}">
                  <a16:creationId xmlns:a16="http://schemas.microsoft.com/office/drawing/2014/main" id="{3C86A372-D836-DA42-8858-FF1CB6B7DE5B}"/>
                </a:ext>
              </a:extLst>
            </p:cNvPr>
            <p:cNvSpPr/>
            <p:nvPr/>
          </p:nvSpPr>
          <p:spPr>
            <a:xfrm>
              <a:off x="4175981" y="3005765"/>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51" name="Rounded Rectangle 350">
              <a:extLst>
                <a:ext uri="{FF2B5EF4-FFF2-40B4-BE49-F238E27FC236}">
                  <a16:creationId xmlns:a16="http://schemas.microsoft.com/office/drawing/2014/main" id="{8EFE0E09-7CCD-3C41-8825-CCEA543BA97B}"/>
                </a:ext>
              </a:extLst>
            </p:cNvPr>
            <p:cNvSpPr/>
            <p:nvPr/>
          </p:nvSpPr>
          <p:spPr>
            <a:xfrm>
              <a:off x="3306508" y="3005765"/>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352" name="Rounded Rectangle 351">
              <a:extLst>
                <a:ext uri="{FF2B5EF4-FFF2-40B4-BE49-F238E27FC236}">
                  <a16:creationId xmlns:a16="http://schemas.microsoft.com/office/drawing/2014/main" id="{688219B5-F631-9342-8D5C-F21AF9F39898}"/>
                </a:ext>
              </a:extLst>
            </p:cNvPr>
            <p:cNvSpPr/>
            <p:nvPr/>
          </p:nvSpPr>
          <p:spPr>
            <a:xfrm>
              <a:off x="4175981" y="3005765"/>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353" name="Straight Arrow Connector 352">
              <a:extLst>
                <a:ext uri="{FF2B5EF4-FFF2-40B4-BE49-F238E27FC236}">
                  <a16:creationId xmlns:a16="http://schemas.microsoft.com/office/drawing/2014/main" id="{B8BC0DDE-DB0E-3F4A-80A5-D9617F0B9297}"/>
                </a:ext>
              </a:extLst>
            </p:cNvPr>
            <p:cNvCxnSpPr/>
            <p:nvPr/>
          </p:nvCxnSpPr>
          <p:spPr>
            <a:xfrm>
              <a:off x="4919716" y="2740718"/>
              <a:ext cx="0" cy="265047"/>
            </a:xfrm>
            <a:prstGeom prst="straightConnector1">
              <a:avLst/>
            </a:prstGeom>
            <a:noFill/>
            <a:ln w="9525" cap="flat" cmpd="sng" algn="ctr">
              <a:solidFill>
                <a:srgbClr val="000000"/>
              </a:solidFill>
              <a:prstDash val="solid"/>
              <a:tailEnd type="triangle"/>
            </a:ln>
            <a:effectLst/>
          </p:spPr>
        </p:cxnSp>
        <p:cxnSp>
          <p:nvCxnSpPr>
            <p:cNvPr id="354" name="Straight Arrow Connector 353">
              <a:extLst>
                <a:ext uri="{FF2B5EF4-FFF2-40B4-BE49-F238E27FC236}">
                  <a16:creationId xmlns:a16="http://schemas.microsoft.com/office/drawing/2014/main" id="{54841B8B-FBFF-C449-8382-42AA38BE942E}"/>
                </a:ext>
              </a:extLst>
            </p:cNvPr>
            <p:cNvCxnSpPr/>
            <p:nvPr/>
          </p:nvCxnSpPr>
          <p:spPr>
            <a:xfrm>
              <a:off x="3686652" y="2740718"/>
              <a:ext cx="0" cy="265047"/>
            </a:xfrm>
            <a:prstGeom prst="straightConnector1">
              <a:avLst/>
            </a:prstGeom>
            <a:noFill/>
            <a:ln w="9525" cap="flat" cmpd="sng" algn="ctr">
              <a:solidFill>
                <a:srgbClr val="000000"/>
              </a:solidFill>
              <a:prstDash val="solid"/>
              <a:tailEnd type="triangle"/>
            </a:ln>
            <a:effectLst/>
          </p:spPr>
        </p:cxnSp>
        <p:sp>
          <p:nvSpPr>
            <p:cNvPr id="355" name="Rounded Rectangle 354">
              <a:extLst>
                <a:ext uri="{FF2B5EF4-FFF2-40B4-BE49-F238E27FC236}">
                  <a16:creationId xmlns:a16="http://schemas.microsoft.com/office/drawing/2014/main" id="{E13EE2CD-20E5-0044-830F-875CD84D96BB}"/>
                </a:ext>
              </a:extLst>
            </p:cNvPr>
            <p:cNvSpPr/>
            <p:nvPr/>
          </p:nvSpPr>
          <p:spPr>
            <a:xfrm>
              <a:off x="2238790" y="172029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T</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356" name="Elbow Connector 355">
              <a:extLst>
                <a:ext uri="{FF2B5EF4-FFF2-40B4-BE49-F238E27FC236}">
                  <a16:creationId xmlns:a16="http://schemas.microsoft.com/office/drawing/2014/main" id="{78869D86-7272-4142-A9DB-1BA214427A7D}"/>
                </a:ext>
              </a:extLst>
            </p:cNvPr>
            <p:cNvCxnSpPr>
              <a:stCxn id="355" idx="2"/>
              <a:endCxn id="343" idx="3"/>
            </p:cNvCxnSpPr>
            <p:nvPr/>
          </p:nvCxnSpPr>
          <p:spPr>
            <a:xfrm rot="16200000" flipH="1">
              <a:off x="2668983" y="1952251"/>
              <a:ext cx="496960" cy="616147"/>
            </a:xfrm>
            <a:prstGeom prst="bentConnector2">
              <a:avLst/>
            </a:prstGeom>
            <a:noFill/>
            <a:ln w="9525" cap="flat" cmpd="sng" algn="ctr">
              <a:solidFill>
                <a:srgbClr val="000000"/>
              </a:solidFill>
              <a:prstDash val="solid"/>
              <a:tailEnd type="triangle"/>
            </a:ln>
            <a:effectLst/>
          </p:spPr>
        </p:cxnSp>
        <p:sp>
          <p:nvSpPr>
            <p:cNvPr id="357" name="Rounded Rectangle 356">
              <a:extLst>
                <a:ext uri="{FF2B5EF4-FFF2-40B4-BE49-F238E27FC236}">
                  <a16:creationId xmlns:a16="http://schemas.microsoft.com/office/drawing/2014/main" id="{29E33BD4-E8C9-5043-BB68-E06F4C3A7EE1}"/>
                </a:ext>
              </a:extLst>
            </p:cNvPr>
            <p:cNvSpPr/>
            <p:nvPr/>
          </p:nvSpPr>
          <p:spPr>
            <a:xfrm>
              <a:off x="2050679" y="2139699"/>
              <a:ext cx="3895084" cy="738211"/>
            </a:xfrm>
            <a:prstGeom prst="roundRect">
              <a:avLst/>
            </a:prstGeom>
            <a:noFill/>
            <a:ln w="19050" cap="flat" cmpd="sng" algn="ctr">
              <a:solidFill>
                <a:schemeClr val="bg2">
                  <a:lumMod val="60000"/>
                  <a:lumOff val="40000"/>
                </a:schemeClr>
              </a:solid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58" name="TextBox 357">
              <a:extLst>
                <a:ext uri="{FF2B5EF4-FFF2-40B4-BE49-F238E27FC236}">
                  <a16:creationId xmlns:a16="http://schemas.microsoft.com/office/drawing/2014/main" id="{127535C0-23D5-0945-9F9D-6E45CF71B9F5}"/>
                </a:ext>
              </a:extLst>
            </p:cNvPr>
            <p:cNvSpPr txBox="1"/>
            <p:nvPr/>
          </p:nvSpPr>
          <p:spPr>
            <a:xfrm>
              <a:off x="2029743" y="2512422"/>
              <a:ext cx="1279517"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1" i="0" u="none" strike="noStrike" kern="0" cap="none" spc="0" normalizeH="0" baseline="0" noProof="0" dirty="0">
                  <a:ln>
                    <a:noFill/>
                  </a:ln>
                  <a:solidFill>
                    <a:srgbClr val="000000"/>
                  </a:solidFill>
                  <a:effectLst/>
                  <a:uLnTx/>
                  <a:uFillTx/>
                  <a:latin typeface="Century Schoolbook" panose="02040604050505020304"/>
                </a:rPr>
                <a:t>En</a:t>
              </a:r>
              <a:r>
                <a:rPr kumimoji="0" lang="en-DE" sz="1800" b="0" i="0" u="none" strike="noStrike" kern="0" cap="none" spc="0" normalizeH="0" baseline="0" noProof="0" dirty="0">
                  <a:ln>
                    <a:noFill/>
                  </a:ln>
                  <a:solidFill>
                    <a:srgbClr val="000000"/>
                  </a:solidFill>
                  <a:effectLst/>
                  <a:uLnTx/>
                  <a:uFillTx/>
                  <a:latin typeface="Century Schoolbook" panose="02040604050505020304"/>
                </a:rPr>
                <a:t> </a:t>
              </a:r>
              <a:r>
                <a:rPr kumimoji="0" lang="en-DE" sz="1800" b="0" i="1" u="none" strike="noStrike" kern="0" cap="none" spc="0" normalizeH="0" baseline="0" noProof="0" dirty="0">
                  <a:ln>
                    <a:noFill/>
                  </a:ln>
                  <a:solidFill>
                    <a:srgbClr val="000000"/>
                  </a:solidFill>
                  <a:effectLst/>
                  <a:uLnTx/>
                  <a:uFillTx/>
                  <a:latin typeface="Century Schoolbook" panose="02040604050505020304"/>
                </a:rPr>
                <a:t>Oracle</a:t>
              </a:r>
            </a:p>
          </p:txBody>
        </p:sp>
      </p:grpSp>
      <p:grpSp>
        <p:nvGrpSpPr>
          <p:cNvPr id="359" name="Group 358">
            <a:extLst>
              <a:ext uri="{FF2B5EF4-FFF2-40B4-BE49-F238E27FC236}">
                <a16:creationId xmlns:a16="http://schemas.microsoft.com/office/drawing/2014/main" id="{B853FEEB-1C8F-9648-851B-D8A47161C003}"/>
              </a:ext>
            </a:extLst>
          </p:cNvPr>
          <p:cNvGrpSpPr/>
          <p:nvPr/>
        </p:nvGrpSpPr>
        <p:grpSpPr>
          <a:xfrm>
            <a:off x="7046318" y="1720297"/>
            <a:ext cx="3908192" cy="1577018"/>
            <a:chOff x="7046318" y="1720297"/>
            <a:chExt cx="3908192" cy="1577018"/>
          </a:xfrm>
        </p:grpSpPr>
        <p:sp>
          <p:nvSpPr>
            <p:cNvPr id="360" name="Rounded Rectangle 359">
              <a:extLst>
                <a:ext uri="{FF2B5EF4-FFF2-40B4-BE49-F238E27FC236}">
                  <a16:creationId xmlns:a16="http://schemas.microsoft.com/office/drawing/2014/main" id="{F68E2D7F-BD20-BC4D-990E-F48F53E25A95}"/>
                </a:ext>
              </a:extLst>
            </p:cNvPr>
            <p:cNvSpPr/>
            <p:nvPr/>
          </p:nvSpPr>
          <p:spPr>
            <a:xfrm>
              <a:off x="8365881" y="1720297"/>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361" name="Hexagon 360">
                  <a:extLst>
                    <a:ext uri="{FF2B5EF4-FFF2-40B4-BE49-F238E27FC236}">
                      <a16:creationId xmlns:a16="http://schemas.microsoft.com/office/drawing/2014/main" id="{58CE77F2-3F0D-544F-9D85-8BED7966B571}"/>
                    </a:ext>
                  </a:extLst>
                </p:cNvPr>
                <p:cNvSpPr/>
                <p:nvPr/>
              </p:nvSpPr>
              <p:spPr>
                <a:xfrm>
                  <a:off x="8242210" y="2276893"/>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l-GR" sz="2400" b="0" i="1" u="none" strike="noStrike" kern="0" cap="none" spc="0" normalizeH="0" baseline="0" noProof="0" dirty="0" smtClean="0">
                                <a:ln>
                                  <a:noFill/>
                                </a:ln>
                                <a:solidFill>
                                  <a:srgbClr val="FFFFFF"/>
                                </a:solidFill>
                                <a:effectLst/>
                                <a:uLnTx/>
                                <a:uFillTx/>
                                <a:latin typeface="Cambria Math" panose="02040503050406030204" pitchFamily="18" charset="0"/>
                                <a:ea typeface="Cambria Math" panose="02040503050406030204" pitchFamily="18" charset="0"/>
                                <a:cs typeface="+mn-cs"/>
                              </a:rPr>
                            </m:ctrlPr>
                          </m:sSupPr>
                          <m:e>
                            <m:r>
                              <m:rPr>
                                <m:sty m:val="p"/>
                              </m:rPr>
                              <a:rPr kumimoji="0" lang="el-GR" sz="2400" b="0" i="1" u="none" strike="noStrike" kern="0" cap="none" spc="0" normalizeH="0" baseline="0" noProof="0" dirty="0" smtClean="0">
                                <a:ln>
                                  <a:noFill/>
                                </a:ln>
                                <a:solidFill>
                                  <a:srgbClr val="FFFFFF"/>
                                </a:solidFill>
                                <a:effectLst/>
                                <a:uLnTx/>
                                <a:uFillTx/>
                                <a:latin typeface="Cambria Math" panose="02040503050406030204" pitchFamily="18" charset="0"/>
                                <a:ea typeface="Cambria Math" panose="02040503050406030204" pitchFamily="18" charset="0"/>
                                <a:cs typeface="+mn-cs"/>
                              </a:rPr>
                              <m:t>Π</m:t>
                            </m:r>
                          </m:e>
                          <m:sup>
                            <m:r>
                              <a:rPr kumimoji="0" lang="en-US" sz="2400" b="0" i="1" u="none" strike="noStrike" kern="0" cap="none" spc="0" normalizeH="0" baseline="0" noProof="0" dirty="0" smtClean="0">
                                <a:ln>
                                  <a:noFill/>
                                </a:ln>
                                <a:solidFill>
                                  <a:srgbClr val="FFFFFF"/>
                                </a:solidFill>
                                <a:effectLst/>
                                <a:uLnTx/>
                                <a:uFillTx/>
                                <a:latin typeface="Cambria Math" panose="02040503050406030204" pitchFamily="18" charset="0"/>
                                <a:ea typeface="Cambria Math" panose="02040503050406030204" pitchFamily="18" charset="0"/>
                                <a:cs typeface="+mn-cs"/>
                              </a:rPr>
                              <m:t>−1</m:t>
                            </m:r>
                          </m:sup>
                        </m:sSup>
                      </m:oMath>
                    </m:oMathPara>
                  </a14:m>
                  <a:endParaRPr kumimoji="0" lang="en-DE" sz="2400" b="0" i="1" u="none" strike="noStrike" kern="0" cap="none" spc="0" normalizeH="0" baseline="30000" noProof="0" dirty="0">
                    <a:ln>
                      <a:noFill/>
                    </a:ln>
                    <a:solidFill>
                      <a:srgbClr val="FFFFFF"/>
                    </a:solidFill>
                    <a:effectLst/>
                    <a:uLnTx/>
                    <a:uFillTx/>
                    <a:latin typeface="Century Schoolbook" panose="02040604050505020304"/>
                    <a:ea typeface="+mn-ea"/>
                    <a:cs typeface="+mn-cs"/>
                  </a:endParaRPr>
                </a:p>
              </p:txBody>
            </p:sp>
          </mc:Choice>
          <mc:Fallback xmlns="">
            <p:sp>
              <p:nvSpPr>
                <p:cNvPr id="33" name="Hexagon 32">
                  <a:extLst>
                    <a:ext uri="{FF2B5EF4-FFF2-40B4-BE49-F238E27FC236}">
                      <a16:creationId xmlns:a16="http://schemas.microsoft.com/office/drawing/2014/main" id="{009A4E58-4CB2-AD4A-8F25-E7DECD8F20D4}"/>
                    </a:ext>
                  </a:extLst>
                </p:cNvPr>
                <p:cNvSpPr>
                  <a:spLocks noRot="1" noChangeAspect="1" noMove="1" noResize="1" noEditPoints="1" noAdjustHandles="1" noChangeArrowheads="1" noChangeShapeType="1" noTextEdit="1"/>
                </p:cNvSpPr>
                <p:nvPr/>
              </p:nvSpPr>
              <p:spPr>
                <a:xfrm>
                  <a:off x="8242210" y="2276893"/>
                  <a:ext cx="2557670" cy="463826"/>
                </a:xfrm>
                <a:prstGeom prst="hexagon">
                  <a:avLst/>
                </a:prstGeom>
                <a:blipFill>
                  <a:blip r:embed="rId5"/>
                  <a:stretch>
                    <a:fillRect/>
                  </a:stretch>
                </a:blipFill>
                <a:ln>
                  <a:solidFill>
                    <a:schemeClr val="tx1"/>
                  </a:solidFill>
                </a:ln>
              </p:spPr>
              <p:txBody>
                <a:bodyPr/>
                <a:lstStyle/>
                <a:p>
                  <a:r>
                    <a:rPr lang="en-DE">
                      <a:noFill/>
                    </a:rPr>
                    <a:t> </a:t>
                  </a:r>
                </a:p>
              </p:txBody>
            </p:sp>
          </mc:Fallback>
        </mc:AlternateContent>
        <p:sp>
          <p:nvSpPr>
            <p:cNvPr id="362" name="Rounded Rectangle 361">
              <a:extLst>
                <a:ext uri="{FF2B5EF4-FFF2-40B4-BE49-F238E27FC236}">
                  <a16:creationId xmlns:a16="http://schemas.microsoft.com/office/drawing/2014/main" id="{AD25251A-BBF8-164C-BA98-D8FC4CA331EE}"/>
                </a:ext>
              </a:extLst>
            </p:cNvPr>
            <p:cNvSpPr/>
            <p:nvPr/>
          </p:nvSpPr>
          <p:spPr>
            <a:xfrm>
              <a:off x="9192654" y="1720297"/>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63" name="Rounded Rectangle 362">
              <a:extLst>
                <a:ext uri="{FF2B5EF4-FFF2-40B4-BE49-F238E27FC236}">
                  <a16:creationId xmlns:a16="http://schemas.microsoft.com/office/drawing/2014/main" id="{0CD7E74D-6097-7643-8457-AC8F71A3E85F}"/>
                </a:ext>
              </a:extLst>
            </p:cNvPr>
            <p:cNvSpPr/>
            <p:nvPr/>
          </p:nvSpPr>
          <p:spPr>
            <a:xfrm>
              <a:off x="8323181" y="1720297"/>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364" name="Rounded Rectangle 363">
              <a:extLst>
                <a:ext uri="{FF2B5EF4-FFF2-40B4-BE49-F238E27FC236}">
                  <a16:creationId xmlns:a16="http://schemas.microsoft.com/office/drawing/2014/main" id="{21065705-A878-294A-AF00-7FD68571A716}"/>
                </a:ext>
              </a:extLst>
            </p:cNvPr>
            <p:cNvSpPr/>
            <p:nvPr/>
          </p:nvSpPr>
          <p:spPr>
            <a:xfrm>
              <a:off x="9192654" y="1720297"/>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365" name="Straight Arrow Connector 364">
              <a:extLst>
                <a:ext uri="{FF2B5EF4-FFF2-40B4-BE49-F238E27FC236}">
                  <a16:creationId xmlns:a16="http://schemas.microsoft.com/office/drawing/2014/main" id="{EC7B6975-772F-3B45-ACF0-A44F0553EB3A}"/>
                </a:ext>
              </a:extLst>
            </p:cNvPr>
            <p:cNvCxnSpPr>
              <a:stCxn id="363" idx="2"/>
            </p:cNvCxnSpPr>
            <p:nvPr/>
          </p:nvCxnSpPr>
          <p:spPr>
            <a:xfrm>
              <a:off x="8693781" y="2011846"/>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366" name="Straight Arrow Connector 365">
              <a:extLst>
                <a:ext uri="{FF2B5EF4-FFF2-40B4-BE49-F238E27FC236}">
                  <a16:creationId xmlns:a16="http://schemas.microsoft.com/office/drawing/2014/main" id="{FAA1AB00-BAA6-BE40-BBC4-9B209FCFE1A6}"/>
                </a:ext>
              </a:extLst>
            </p:cNvPr>
            <p:cNvCxnSpPr/>
            <p:nvPr/>
          </p:nvCxnSpPr>
          <p:spPr>
            <a:xfrm>
              <a:off x="9945318" y="2011845"/>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367" name="Rounded Rectangle 366">
              <a:extLst>
                <a:ext uri="{FF2B5EF4-FFF2-40B4-BE49-F238E27FC236}">
                  <a16:creationId xmlns:a16="http://schemas.microsoft.com/office/drawing/2014/main" id="{EF7898BE-CE9B-214B-BAB7-15C1DD8D4489}"/>
                </a:ext>
              </a:extLst>
            </p:cNvPr>
            <p:cNvSpPr/>
            <p:nvPr/>
          </p:nvSpPr>
          <p:spPr>
            <a:xfrm>
              <a:off x="8365881" y="3005766"/>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68" name="Rounded Rectangle 367">
              <a:extLst>
                <a:ext uri="{FF2B5EF4-FFF2-40B4-BE49-F238E27FC236}">
                  <a16:creationId xmlns:a16="http://schemas.microsoft.com/office/drawing/2014/main" id="{6D4D00A0-719A-A14F-82E8-A4F3BE19DE95}"/>
                </a:ext>
              </a:extLst>
            </p:cNvPr>
            <p:cNvSpPr/>
            <p:nvPr/>
          </p:nvSpPr>
          <p:spPr>
            <a:xfrm>
              <a:off x="9192654" y="3005766"/>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69" name="Rounded Rectangle 368">
              <a:extLst>
                <a:ext uri="{FF2B5EF4-FFF2-40B4-BE49-F238E27FC236}">
                  <a16:creationId xmlns:a16="http://schemas.microsoft.com/office/drawing/2014/main" id="{C39E24C6-6FE4-3941-B30C-07CCF9417C5B}"/>
                </a:ext>
              </a:extLst>
            </p:cNvPr>
            <p:cNvSpPr/>
            <p:nvPr/>
          </p:nvSpPr>
          <p:spPr>
            <a:xfrm>
              <a:off x="8323181" y="300576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370" name="Rounded Rectangle 369">
              <a:extLst>
                <a:ext uri="{FF2B5EF4-FFF2-40B4-BE49-F238E27FC236}">
                  <a16:creationId xmlns:a16="http://schemas.microsoft.com/office/drawing/2014/main" id="{17A2CC39-8D21-BA49-B701-9FF490DA92EB}"/>
                </a:ext>
              </a:extLst>
            </p:cNvPr>
            <p:cNvSpPr/>
            <p:nvPr/>
          </p:nvSpPr>
          <p:spPr>
            <a:xfrm>
              <a:off x="9192654" y="3005766"/>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371" name="Straight Arrow Connector 370">
              <a:extLst>
                <a:ext uri="{FF2B5EF4-FFF2-40B4-BE49-F238E27FC236}">
                  <a16:creationId xmlns:a16="http://schemas.microsoft.com/office/drawing/2014/main" id="{4D365487-9346-9444-88AD-1681CC3746EC}"/>
                </a:ext>
              </a:extLst>
            </p:cNvPr>
            <p:cNvCxnSpPr/>
            <p:nvPr/>
          </p:nvCxnSpPr>
          <p:spPr>
            <a:xfrm>
              <a:off x="9936389" y="2740719"/>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372" name="Straight Arrow Connector 371">
              <a:extLst>
                <a:ext uri="{FF2B5EF4-FFF2-40B4-BE49-F238E27FC236}">
                  <a16:creationId xmlns:a16="http://schemas.microsoft.com/office/drawing/2014/main" id="{12A73E9B-FDA4-DE4B-A1DA-4B3FF41468C7}"/>
                </a:ext>
              </a:extLst>
            </p:cNvPr>
            <p:cNvCxnSpPr/>
            <p:nvPr/>
          </p:nvCxnSpPr>
          <p:spPr>
            <a:xfrm>
              <a:off x="8703325" y="2740719"/>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373" name="Rounded Rectangle 372">
              <a:extLst>
                <a:ext uri="{FF2B5EF4-FFF2-40B4-BE49-F238E27FC236}">
                  <a16:creationId xmlns:a16="http://schemas.microsoft.com/office/drawing/2014/main" id="{6D92713E-AAAD-0C4A-9556-3A7B3B00BF94}"/>
                </a:ext>
              </a:extLst>
            </p:cNvPr>
            <p:cNvSpPr/>
            <p:nvPr/>
          </p:nvSpPr>
          <p:spPr>
            <a:xfrm>
              <a:off x="7248952" y="3005765"/>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T</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374" name="Elbow Connector 373">
              <a:extLst>
                <a:ext uri="{FF2B5EF4-FFF2-40B4-BE49-F238E27FC236}">
                  <a16:creationId xmlns:a16="http://schemas.microsoft.com/office/drawing/2014/main" id="{17550331-5676-074E-8FF9-1730E102EE3F}"/>
                </a:ext>
              </a:extLst>
            </p:cNvPr>
            <p:cNvCxnSpPr>
              <a:cxnSpLocks/>
              <a:stCxn id="373" idx="0"/>
              <a:endCxn id="361" idx="3"/>
            </p:cNvCxnSpPr>
            <p:nvPr/>
          </p:nvCxnSpPr>
          <p:spPr>
            <a:xfrm rot="5400000" flipH="1" flipV="1">
              <a:off x="7682402" y="2445957"/>
              <a:ext cx="496959" cy="622658"/>
            </a:xfrm>
            <a:prstGeom prst="bentConnector2">
              <a:avLst/>
            </a:prstGeom>
            <a:noFill/>
            <a:ln w="9525" cap="flat" cmpd="sng" algn="ctr">
              <a:solidFill>
                <a:srgbClr val="000000"/>
              </a:solidFill>
              <a:prstDash val="solid"/>
              <a:tailEnd type="triangle"/>
            </a:ln>
            <a:effectLst/>
          </p:spPr>
        </p:cxnSp>
        <p:sp>
          <p:nvSpPr>
            <p:cNvPr id="375" name="Rounded Rectangle 374">
              <a:extLst>
                <a:ext uri="{FF2B5EF4-FFF2-40B4-BE49-F238E27FC236}">
                  <a16:creationId xmlns:a16="http://schemas.microsoft.com/office/drawing/2014/main" id="{50507342-356D-2245-9FB3-A5F2ABEFDF47}"/>
                </a:ext>
              </a:extLst>
            </p:cNvPr>
            <p:cNvSpPr/>
            <p:nvPr/>
          </p:nvSpPr>
          <p:spPr>
            <a:xfrm>
              <a:off x="7059426" y="2170782"/>
              <a:ext cx="3895084" cy="738211"/>
            </a:xfrm>
            <a:prstGeom prst="roundRect">
              <a:avLst/>
            </a:prstGeom>
            <a:noFill/>
            <a:ln w="19050" cap="flat" cmpd="sng" algn="ctr">
              <a:solidFill>
                <a:schemeClr val="bg2">
                  <a:lumMod val="60000"/>
                  <a:lumOff val="40000"/>
                </a:schemeClr>
              </a:solid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76" name="TextBox 375">
              <a:extLst>
                <a:ext uri="{FF2B5EF4-FFF2-40B4-BE49-F238E27FC236}">
                  <a16:creationId xmlns:a16="http://schemas.microsoft.com/office/drawing/2014/main" id="{49553E90-8F3D-F84F-B9AD-926985D9A507}"/>
                </a:ext>
              </a:extLst>
            </p:cNvPr>
            <p:cNvSpPr txBox="1"/>
            <p:nvPr/>
          </p:nvSpPr>
          <p:spPr>
            <a:xfrm>
              <a:off x="7046318" y="2173759"/>
              <a:ext cx="1274708"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1" i="0" u="none" strike="noStrike" kern="0" cap="none" spc="0" normalizeH="0" baseline="0" noProof="0" dirty="0">
                  <a:ln>
                    <a:noFill/>
                  </a:ln>
                  <a:solidFill>
                    <a:srgbClr val="000000"/>
                  </a:solidFill>
                  <a:effectLst/>
                  <a:uLnTx/>
                  <a:uFillTx/>
                  <a:latin typeface="Century Schoolbook" panose="02040604050505020304"/>
                </a:rPr>
                <a:t>De</a:t>
              </a:r>
              <a:r>
                <a:rPr kumimoji="0" lang="en-DE" sz="1800" b="0" i="0" u="none" strike="noStrike" kern="0" cap="none" spc="0" normalizeH="0" baseline="0" noProof="0" dirty="0">
                  <a:ln>
                    <a:noFill/>
                  </a:ln>
                  <a:solidFill>
                    <a:srgbClr val="000000"/>
                  </a:solidFill>
                  <a:effectLst/>
                  <a:uLnTx/>
                  <a:uFillTx/>
                  <a:latin typeface="Century Schoolbook" panose="02040604050505020304"/>
                </a:rPr>
                <a:t> </a:t>
              </a:r>
              <a:r>
                <a:rPr kumimoji="0" lang="en-DE" sz="1800" b="0" i="1" u="none" strike="noStrike" kern="0" cap="none" spc="0" normalizeH="0" baseline="0" noProof="0" dirty="0">
                  <a:ln>
                    <a:noFill/>
                  </a:ln>
                  <a:solidFill>
                    <a:srgbClr val="000000"/>
                  </a:solidFill>
                  <a:effectLst/>
                  <a:uLnTx/>
                  <a:uFillTx/>
                  <a:latin typeface="Century Schoolbook" panose="02040604050505020304"/>
                </a:rPr>
                <a:t>Oracle</a:t>
              </a:r>
            </a:p>
          </p:txBody>
        </p:sp>
      </p:grpSp>
      <p:grpSp>
        <p:nvGrpSpPr>
          <p:cNvPr id="377" name="Group 376">
            <a:extLst>
              <a:ext uri="{FF2B5EF4-FFF2-40B4-BE49-F238E27FC236}">
                <a16:creationId xmlns:a16="http://schemas.microsoft.com/office/drawing/2014/main" id="{B3D9B356-A34E-D147-9DF4-3E025C13D164}"/>
              </a:ext>
            </a:extLst>
          </p:cNvPr>
          <p:cNvGrpSpPr/>
          <p:nvPr/>
        </p:nvGrpSpPr>
        <p:grpSpPr>
          <a:xfrm>
            <a:off x="7024502" y="4069126"/>
            <a:ext cx="3930010" cy="2423114"/>
            <a:chOff x="7024502" y="4069126"/>
            <a:chExt cx="3930010" cy="2423114"/>
          </a:xfrm>
        </p:grpSpPr>
        <p:sp>
          <p:nvSpPr>
            <p:cNvPr id="378" name="Rounded Rectangle 377">
              <a:extLst>
                <a:ext uri="{FF2B5EF4-FFF2-40B4-BE49-F238E27FC236}">
                  <a16:creationId xmlns:a16="http://schemas.microsoft.com/office/drawing/2014/main" id="{9ED0927E-38B3-7C4E-A09E-A65D897176B4}"/>
                </a:ext>
              </a:extLst>
            </p:cNvPr>
            <p:cNvSpPr/>
            <p:nvPr/>
          </p:nvSpPr>
          <p:spPr>
            <a:xfrm>
              <a:off x="8365881" y="4915222"/>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mc:AlternateContent xmlns:mc="http://schemas.openxmlformats.org/markup-compatibility/2006" xmlns:a14="http://schemas.microsoft.com/office/drawing/2010/main">
          <mc:Choice Requires="a14">
            <p:sp>
              <p:nvSpPr>
                <p:cNvPr id="379" name="Hexagon 378">
                  <a:extLst>
                    <a:ext uri="{FF2B5EF4-FFF2-40B4-BE49-F238E27FC236}">
                      <a16:creationId xmlns:a16="http://schemas.microsoft.com/office/drawing/2014/main" id="{83838B72-230B-7B49-A76E-F54F4635F5AE}"/>
                    </a:ext>
                  </a:extLst>
                </p:cNvPr>
                <p:cNvSpPr/>
                <p:nvPr/>
              </p:nvSpPr>
              <p:spPr>
                <a:xfrm>
                  <a:off x="8242210" y="5471818"/>
                  <a:ext cx="2557670" cy="463826"/>
                </a:xfrm>
                <a:prstGeom prst="hexagon">
                  <a:avLst/>
                </a:prstGeom>
                <a:solidFill>
                  <a:srgbClr val="92A9B9">
                    <a:lumMod val="75000"/>
                  </a:srgbClr>
                </a:solidFill>
                <a:ln w="13970" cap="flat" cmpd="sng" algn="ctr">
                  <a:solidFill>
                    <a:srgbClr val="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l-GR" sz="2400" b="0" i="1" u="none" strike="noStrike" kern="0" cap="none" spc="0" normalizeH="0" baseline="0" noProof="0" dirty="0" smtClean="0">
                                <a:ln>
                                  <a:noFill/>
                                </a:ln>
                                <a:solidFill>
                                  <a:srgbClr val="FFFFFF"/>
                                </a:solidFill>
                                <a:effectLst/>
                                <a:uLnTx/>
                                <a:uFillTx/>
                                <a:latin typeface="Cambria Math" panose="02040503050406030204" pitchFamily="18" charset="0"/>
                                <a:ea typeface="Cambria Math" panose="02040503050406030204" pitchFamily="18" charset="0"/>
                                <a:cs typeface="+mn-cs"/>
                              </a:rPr>
                            </m:ctrlPr>
                          </m:sSupPr>
                          <m:e>
                            <m:r>
                              <m:rPr>
                                <m:sty m:val="p"/>
                              </m:rPr>
                              <a:rPr kumimoji="0" lang="el-GR" sz="2400" b="0" i="1" u="none" strike="noStrike" kern="0" cap="none" spc="0" normalizeH="0" baseline="0" noProof="0" dirty="0" smtClean="0">
                                <a:ln>
                                  <a:noFill/>
                                </a:ln>
                                <a:solidFill>
                                  <a:srgbClr val="FFFFFF"/>
                                </a:solidFill>
                                <a:effectLst/>
                                <a:uLnTx/>
                                <a:uFillTx/>
                                <a:latin typeface="Cambria Math" panose="02040503050406030204" pitchFamily="18" charset="0"/>
                                <a:ea typeface="Cambria Math" panose="02040503050406030204" pitchFamily="18" charset="0"/>
                                <a:cs typeface="+mn-cs"/>
                              </a:rPr>
                              <m:t>Π</m:t>
                            </m:r>
                          </m:e>
                          <m:sup>
                            <m:r>
                              <a:rPr kumimoji="0" lang="en-US" sz="2400" b="0" i="1" u="none" strike="noStrike" kern="0" cap="none" spc="0" normalizeH="0" baseline="0" noProof="0" dirty="0" smtClean="0">
                                <a:ln>
                                  <a:noFill/>
                                </a:ln>
                                <a:solidFill>
                                  <a:srgbClr val="FFFFFF"/>
                                </a:solidFill>
                                <a:effectLst/>
                                <a:uLnTx/>
                                <a:uFillTx/>
                                <a:latin typeface="Cambria Math" panose="02040503050406030204" pitchFamily="18" charset="0"/>
                                <a:ea typeface="Cambria Math" panose="02040503050406030204" pitchFamily="18" charset="0"/>
                                <a:cs typeface="+mn-cs"/>
                              </a:rPr>
                              <m:t>−1</m:t>
                            </m:r>
                          </m:sup>
                        </m:sSup>
                      </m:oMath>
                    </m:oMathPara>
                  </a14:m>
                  <a:endParaRPr kumimoji="0" lang="en-DE" sz="2400" b="0" i="1" u="none" strike="noStrike" kern="0" cap="none" spc="0" normalizeH="0" baseline="30000" noProof="0" dirty="0">
                    <a:ln>
                      <a:noFill/>
                    </a:ln>
                    <a:solidFill>
                      <a:srgbClr val="FFFFFF"/>
                    </a:solidFill>
                    <a:effectLst/>
                    <a:uLnTx/>
                    <a:uFillTx/>
                    <a:latin typeface="Century Schoolbook" panose="02040604050505020304"/>
                    <a:ea typeface="+mn-ea"/>
                    <a:cs typeface="+mn-cs"/>
                  </a:endParaRPr>
                </a:p>
              </p:txBody>
            </p:sp>
          </mc:Choice>
          <mc:Fallback xmlns="">
            <p:sp>
              <p:nvSpPr>
                <p:cNvPr id="50" name="Hexagon 49">
                  <a:extLst>
                    <a:ext uri="{FF2B5EF4-FFF2-40B4-BE49-F238E27FC236}">
                      <a16:creationId xmlns:a16="http://schemas.microsoft.com/office/drawing/2014/main" id="{4CA6CBA0-F33E-7144-8C75-196B7BA84E00}"/>
                    </a:ext>
                  </a:extLst>
                </p:cNvPr>
                <p:cNvSpPr>
                  <a:spLocks noRot="1" noChangeAspect="1" noMove="1" noResize="1" noEditPoints="1" noAdjustHandles="1" noChangeArrowheads="1" noChangeShapeType="1" noTextEdit="1"/>
                </p:cNvSpPr>
                <p:nvPr/>
              </p:nvSpPr>
              <p:spPr>
                <a:xfrm>
                  <a:off x="8242210" y="5471818"/>
                  <a:ext cx="2557670" cy="463826"/>
                </a:xfrm>
                <a:prstGeom prst="hexagon">
                  <a:avLst/>
                </a:prstGeom>
                <a:blipFill>
                  <a:blip r:embed="rId6"/>
                  <a:stretch>
                    <a:fillRect/>
                  </a:stretch>
                </a:blipFill>
                <a:ln>
                  <a:solidFill>
                    <a:schemeClr val="tx1"/>
                  </a:solidFill>
                </a:ln>
              </p:spPr>
              <p:txBody>
                <a:bodyPr/>
                <a:lstStyle/>
                <a:p>
                  <a:r>
                    <a:rPr lang="en-DE">
                      <a:noFill/>
                    </a:rPr>
                    <a:t> </a:t>
                  </a:r>
                </a:p>
              </p:txBody>
            </p:sp>
          </mc:Fallback>
        </mc:AlternateContent>
        <p:sp>
          <p:nvSpPr>
            <p:cNvPr id="380" name="Rounded Rectangle 379">
              <a:extLst>
                <a:ext uri="{FF2B5EF4-FFF2-40B4-BE49-F238E27FC236}">
                  <a16:creationId xmlns:a16="http://schemas.microsoft.com/office/drawing/2014/main" id="{6855F184-D302-D64E-932A-D18224C5FD77}"/>
                </a:ext>
              </a:extLst>
            </p:cNvPr>
            <p:cNvSpPr/>
            <p:nvPr/>
          </p:nvSpPr>
          <p:spPr>
            <a:xfrm>
              <a:off x="9192654" y="4915222"/>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81" name="Rounded Rectangle 380">
              <a:extLst>
                <a:ext uri="{FF2B5EF4-FFF2-40B4-BE49-F238E27FC236}">
                  <a16:creationId xmlns:a16="http://schemas.microsoft.com/office/drawing/2014/main" id="{728EE008-0B03-8849-9EC0-B54F4DFFA697}"/>
                </a:ext>
              </a:extLst>
            </p:cNvPr>
            <p:cNvSpPr/>
            <p:nvPr/>
          </p:nvSpPr>
          <p:spPr>
            <a:xfrm>
              <a:off x="8323181" y="4915222"/>
              <a:ext cx="7412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382" name="Rounded Rectangle 381">
              <a:extLst>
                <a:ext uri="{FF2B5EF4-FFF2-40B4-BE49-F238E27FC236}">
                  <a16:creationId xmlns:a16="http://schemas.microsoft.com/office/drawing/2014/main" id="{83B6503D-F452-D84F-B1C5-3F22DF002CCD}"/>
                </a:ext>
              </a:extLst>
            </p:cNvPr>
            <p:cNvSpPr/>
            <p:nvPr/>
          </p:nvSpPr>
          <p:spPr>
            <a:xfrm>
              <a:off x="9192654" y="4915222"/>
              <a:ext cx="155130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383" name="Straight Arrow Connector 382">
              <a:extLst>
                <a:ext uri="{FF2B5EF4-FFF2-40B4-BE49-F238E27FC236}">
                  <a16:creationId xmlns:a16="http://schemas.microsoft.com/office/drawing/2014/main" id="{DB954B3A-6D4E-0746-BB0E-CA4C8D86C927}"/>
                </a:ext>
              </a:extLst>
            </p:cNvPr>
            <p:cNvCxnSpPr>
              <a:stCxn id="381" idx="2"/>
            </p:cNvCxnSpPr>
            <p:nvPr/>
          </p:nvCxnSpPr>
          <p:spPr>
            <a:xfrm>
              <a:off x="8693781" y="5206771"/>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384" name="Straight Arrow Connector 383">
              <a:extLst>
                <a:ext uri="{FF2B5EF4-FFF2-40B4-BE49-F238E27FC236}">
                  <a16:creationId xmlns:a16="http://schemas.microsoft.com/office/drawing/2014/main" id="{43667994-79F1-2E4F-AAA3-B11253CCC164}"/>
                </a:ext>
              </a:extLst>
            </p:cNvPr>
            <p:cNvCxnSpPr/>
            <p:nvPr/>
          </p:nvCxnSpPr>
          <p:spPr>
            <a:xfrm>
              <a:off x="9945318" y="5206770"/>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385" name="Rounded Rectangle 384">
              <a:extLst>
                <a:ext uri="{FF2B5EF4-FFF2-40B4-BE49-F238E27FC236}">
                  <a16:creationId xmlns:a16="http://schemas.microsoft.com/office/drawing/2014/main" id="{15CD595D-8FCB-C04F-8103-DC37B3F2688A}"/>
                </a:ext>
              </a:extLst>
            </p:cNvPr>
            <p:cNvSpPr/>
            <p:nvPr/>
          </p:nvSpPr>
          <p:spPr>
            <a:xfrm>
              <a:off x="8365881" y="6200691"/>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86" name="Rounded Rectangle 385">
              <a:extLst>
                <a:ext uri="{FF2B5EF4-FFF2-40B4-BE49-F238E27FC236}">
                  <a16:creationId xmlns:a16="http://schemas.microsoft.com/office/drawing/2014/main" id="{52D48E79-2D2B-7E45-B9D3-790187DD03E3}"/>
                </a:ext>
              </a:extLst>
            </p:cNvPr>
            <p:cNvSpPr/>
            <p:nvPr/>
          </p:nvSpPr>
          <p:spPr>
            <a:xfrm>
              <a:off x="9192654" y="6200691"/>
              <a:ext cx="1493031"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87" name="Rounded Rectangle 386">
              <a:extLst>
                <a:ext uri="{FF2B5EF4-FFF2-40B4-BE49-F238E27FC236}">
                  <a16:creationId xmlns:a16="http://schemas.microsoft.com/office/drawing/2014/main" id="{46854BEA-7927-BE40-A797-EE66930BB296}"/>
                </a:ext>
              </a:extLst>
            </p:cNvPr>
            <p:cNvSpPr/>
            <p:nvPr/>
          </p:nvSpPr>
          <p:spPr>
            <a:xfrm>
              <a:off x="8323181" y="6200691"/>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sp>
          <p:nvSpPr>
            <p:cNvPr id="388" name="Rounded Rectangle 387">
              <a:extLst>
                <a:ext uri="{FF2B5EF4-FFF2-40B4-BE49-F238E27FC236}">
                  <a16:creationId xmlns:a16="http://schemas.microsoft.com/office/drawing/2014/main" id="{6EB08419-C44E-CD43-B8A2-CE33F3494FF8}"/>
                </a:ext>
              </a:extLst>
            </p:cNvPr>
            <p:cNvSpPr/>
            <p:nvPr/>
          </p:nvSpPr>
          <p:spPr>
            <a:xfrm>
              <a:off x="9192654" y="6200691"/>
              <a:ext cx="1551302"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Y</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R</a:t>
              </a:r>
            </a:p>
          </p:txBody>
        </p:sp>
        <p:cxnSp>
          <p:nvCxnSpPr>
            <p:cNvPr id="389" name="Straight Arrow Connector 388">
              <a:extLst>
                <a:ext uri="{FF2B5EF4-FFF2-40B4-BE49-F238E27FC236}">
                  <a16:creationId xmlns:a16="http://schemas.microsoft.com/office/drawing/2014/main" id="{76929083-26DA-9F4A-97BE-96A97CC85EC3}"/>
                </a:ext>
              </a:extLst>
            </p:cNvPr>
            <p:cNvCxnSpPr/>
            <p:nvPr/>
          </p:nvCxnSpPr>
          <p:spPr>
            <a:xfrm>
              <a:off x="9936389" y="5935644"/>
              <a:ext cx="0" cy="265047"/>
            </a:xfrm>
            <a:prstGeom prst="straightConnector1">
              <a:avLst/>
            </a:prstGeom>
            <a:noFill/>
            <a:ln w="9525" cap="flat" cmpd="sng" algn="ctr">
              <a:solidFill>
                <a:srgbClr val="000000"/>
              </a:solidFill>
              <a:prstDash val="solid"/>
              <a:headEnd type="triangle" w="med" len="med"/>
              <a:tailEnd type="none" w="med" len="med"/>
            </a:ln>
            <a:effectLst/>
          </p:spPr>
        </p:cxnSp>
        <p:cxnSp>
          <p:nvCxnSpPr>
            <p:cNvPr id="390" name="Straight Arrow Connector 389">
              <a:extLst>
                <a:ext uri="{FF2B5EF4-FFF2-40B4-BE49-F238E27FC236}">
                  <a16:creationId xmlns:a16="http://schemas.microsoft.com/office/drawing/2014/main" id="{886C728B-15EF-5B40-971E-42F4C28BE064}"/>
                </a:ext>
              </a:extLst>
            </p:cNvPr>
            <p:cNvCxnSpPr/>
            <p:nvPr/>
          </p:nvCxnSpPr>
          <p:spPr>
            <a:xfrm>
              <a:off x="8703325" y="5935644"/>
              <a:ext cx="0" cy="265047"/>
            </a:xfrm>
            <a:prstGeom prst="straightConnector1">
              <a:avLst/>
            </a:prstGeom>
            <a:noFill/>
            <a:ln w="9525" cap="flat" cmpd="sng" algn="ctr">
              <a:solidFill>
                <a:srgbClr val="000000"/>
              </a:solidFill>
              <a:prstDash val="solid"/>
              <a:headEnd type="triangle" w="med" len="med"/>
              <a:tailEnd type="none" w="med" len="med"/>
            </a:ln>
            <a:effectLst/>
          </p:spPr>
        </p:cxnSp>
        <p:sp>
          <p:nvSpPr>
            <p:cNvPr id="391" name="Rounded Rectangle 390">
              <a:extLst>
                <a:ext uri="{FF2B5EF4-FFF2-40B4-BE49-F238E27FC236}">
                  <a16:creationId xmlns:a16="http://schemas.microsoft.com/office/drawing/2014/main" id="{11B51C9E-F268-0340-BF64-0068D1315DC7}"/>
                </a:ext>
              </a:extLst>
            </p:cNvPr>
            <p:cNvSpPr/>
            <p:nvPr/>
          </p:nvSpPr>
          <p:spPr>
            <a:xfrm>
              <a:off x="7248952" y="6200690"/>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T</a:t>
              </a:r>
              <a:endPar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392" name="Elbow Connector 391">
              <a:extLst>
                <a:ext uri="{FF2B5EF4-FFF2-40B4-BE49-F238E27FC236}">
                  <a16:creationId xmlns:a16="http://schemas.microsoft.com/office/drawing/2014/main" id="{0E1012E7-DDE4-5447-974F-8A99B245DC8A}"/>
                </a:ext>
              </a:extLst>
            </p:cNvPr>
            <p:cNvCxnSpPr>
              <a:cxnSpLocks/>
              <a:stCxn id="391" idx="0"/>
              <a:endCxn id="379" idx="3"/>
            </p:cNvCxnSpPr>
            <p:nvPr/>
          </p:nvCxnSpPr>
          <p:spPr>
            <a:xfrm rot="5400000" flipH="1" flipV="1">
              <a:off x="7682402" y="5640882"/>
              <a:ext cx="496959" cy="622658"/>
            </a:xfrm>
            <a:prstGeom prst="bentConnector2">
              <a:avLst/>
            </a:prstGeom>
            <a:noFill/>
            <a:ln w="9525" cap="flat" cmpd="sng" algn="ctr">
              <a:solidFill>
                <a:srgbClr val="000000"/>
              </a:solidFill>
              <a:prstDash val="solid"/>
              <a:tailEnd type="triangle"/>
            </a:ln>
            <a:effectLst/>
          </p:spPr>
        </p:cxnSp>
        <p:sp>
          <p:nvSpPr>
            <p:cNvPr id="393" name="Rounded Rectangle 392">
              <a:extLst>
                <a:ext uri="{FF2B5EF4-FFF2-40B4-BE49-F238E27FC236}">
                  <a16:creationId xmlns:a16="http://schemas.microsoft.com/office/drawing/2014/main" id="{6CF7AA03-0F53-874F-8498-9FAE6AF77717}"/>
                </a:ext>
              </a:extLst>
            </p:cNvPr>
            <p:cNvSpPr/>
            <p:nvPr/>
          </p:nvSpPr>
          <p:spPr>
            <a:xfrm>
              <a:off x="7059426" y="4617474"/>
              <a:ext cx="3895086" cy="1486445"/>
            </a:xfrm>
            <a:prstGeom prst="roundRect">
              <a:avLst/>
            </a:prstGeom>
            <a:noFill/>
            <a:ln w="19050" cap="flat" cmpd="sng" algn="ctr">
              <a:solidFill>
                <a:schemeClr val="bg2">
                  <a:lumMod val="60000"/>
                  <a:lumOff val="40000"/>
                </a:schemeClr>
              </a:solid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94" name="Rounded Rectangle 393">
              <a:extLst>
                <a:ext uri="{FF2B5EF4-FFF2-40B4-BE49-F238E27FC236}">
                  <a16:creationId xmlns:a16="http://schemas.microsoft.com/office/drawing/2014/main" id="{A745A642-E063-DF44-874C-12072605D693}"/>
                </a:ext>
              </a:extLst>
            </p:cNvPr>
            <p:cNvSpPr/>
            <p:nvPr/>
          </p:nvSpPr>
          <p:spPr>
            <a:xfrm>
              <a:off x="7297615" y="4915222"/>
              <a:ext cx="698500"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395" name="Rounded Rectangle 394">
              <a:extLst>
                <a:ext uri="{FF2B5EF4-FFF2-40B4-BE49-F238E27FC236}">
                  <a16:creationId xmlns:a16="http://schemas.microsoft.com/office/drawing/2014/main" id="{33F8F872-8D4D-6D4B-BD76-7A637EA1ABF7}"/>
                </a:ext>
              </a:extLst>
            </p:cNvPr>
            <p:cNvSpPr/>
            <p:nvPr/>
          </p:nvSpPr>
          <p:spPr>
            <a:xfrm>
              <a:off x="7254915" y="4915222"/>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mc:AlternateContent xmlns:mc="http://schemas.openxmlformats.org/markup-compatibility/2006" xmlns:a14="http://schemas.microsoft.com/office/drawing/2010/main">
          <mc:Choice Requires="a14">
            <p:sp>
              <p:nvSpPr>
                <p:cNvPr id="396" name="TextBox 395">
                  <a:extLst>
                    <a:ext uri="{FF2B5EF4-FFF2-40B4-BE49-F238E27FC236}">
                      <a16:creationId xmlns:a16="http://schemas.microsoft.com/office/drawing/2014/main" id="{84E36978-09CF-B542-AB3E-C9839494F681}"/>
                    </a:ext>
                  </a:extLst>
                </p:cNvPr>
                <p:cNvSpPr txBox="1"/>
                <p:nvPr/>
              </p:nvSpPr>
              <p:spPr>
                <a:xfrm>
                  <a:off x="7948693" y="4617474"/>
                  <a:ext cx="421910" cy="55245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kumimoji="0" lang="en-DE" sz="1800" b="0"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rPr>
                                <m:t>=</m:t>
                              </m:r>
                            </m:e>
                          </m:mr>
                        </m:m>
                      </m:oMath>
                    </m:oMathPara>
                  </a14:m>
                  <a:endParaRPr kumimoji="0" lang="en-DE" sz="1800" b="0" i="0" u="none" strike="noStrike" kern="0" cap="none" spc="0" normalizeH="0" baseline="0" noProof="0" dirty="0">
                    <a:ln>
                      <a:noFill/>
                    </a:ln>
                    <a:solidFill>
                      <a:srgbClr val="000000"/>
                    </a:solidFill>
                    <a:effectLst/>
                    <a:uLnTx/>
                    <a:uFillTx/>
                    <a:latin typeface="Century Schoolbook" panose="02040604050505020304"/>
                  </a:endParaRPr>
                </a:p>
              </p:txBody>
            </p:sp>
          </mc:Choice>
          <mc:Fallback xmlns="">
            <p:sp>
              <p:nvSpPr>
                <p:cNvPr id="3" name="TextBox 2">
                  <a:extLst>
                    <a:ext uri="{FF2B5EF4-FFF2-40B4-BE49-F238E27FC236}">
                      <a16:creationId xmlns:a16="http://schemas.microsoft.com/office/drawing/2014/main" id="{62005D02-D69A-3B40-8351-FC091C125D0C}"/>
                    </a:ext>
                  </a:extLst>
                </p:cNvPr>
                <p:cNvSpPr txBox="1">
                  <a:spLocks noRot="1" noChangeAspect="1" noMove="1" noResize="1" noEditPoints="1" noAdjustHandles="1" noChangeArrowheads="1" noChangeShapeType="1" noTextEdit="1"/>
                </p:cNvSpPr>
                <p:nvPr/>
              </p:nvSpPr>
              <p:spPr>
                <a:xfrm>
                  <a:off x="7948693" y="4617474"/>
                  <a:ext cx="421910" cy="552459"/>
                </a:xfrm>
                <a:prstGeom prst="rect">
                  <a:avLst/>
                </a:prstGeom>
                <a:blipFill>
                  <a:blip r:embed="rId7"/>
                  <a:stretch>
                    <a:fillRect/>
                  </a:stretch>
                </a:blipFill>
              </p:spPr>
              <p:txBody>
                <a:bodyPr/>
                <a:lstStyle/>
                <a:p>
                  <a:r>
                    <a:rPr lang="en-DE">
                      <a:noFill/>
                    </a:rPr>
                    <a:t> </a:t>
                  </a:r>
                </a:p>
              </p:txBody>
            </p:sp>
          </mc:Fallback>
        </mc:AlternateContent>
        <p:grpSp>
          <p:nvGrpSpPr>
            <p:cNvPr id="397" name="Group 396">
              <a:extLst>
                <a:ext uri="{FF2B5EF4-FFF2-40B4-BE49-F238E27FC236}">
                  <a16:creationId xmlns:a16="http://schemas.microsoft.com/office/drawing/2014/main" id="{84D3D587-7A63-2240-BD2D-8CF93D819936}"/>
                </a:ext>
              </a:extLst>
            </p:cNvPr>
            <p:cNvGrpSpPr/>
            <p:nvPr/>
          </p:nvGrpSpPr>
          <p:grpSpPr>
            <a:xfrm>
              <a:off x="7459362" y="4069126"/>
              <a:ext cx="1400572" cy="548347"/>
              <a:chOff x="6306410" y="4219939"/>
              <a:chExt cx="1400572" cy="548347"/>
            </a:xfrm>
          </p:grpSpPr>
          <p:sp>
            <p:nvSpPr>
              <p:cNvPr id="399" name="Rounded Rectangle 398">
                <a:extLst>
                  <a:ext uri="{FF2B5EF4-FFF2-40B4-BE49-F238E27FC236}">
                    <a16:creationId xmlns:a16="http://schemas.microsoft.com/office/drawing/2014/main" id="{CDA1D4A9-D85F-4148-963A-076C26EDA1AC}"/>
                  </a:ext>
                </a:extLst>
              </p:cNvPr>
              <p:cNvSpPr/>
              <p:nvPr/>
            </p:nvSpPr>
            <p:spPr>
              <a:xfrm>
                <a:off x="6306410" y="4219939"/>
                <a:ext cx="140057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0" u="none" strike="noStrike" kern="0" cap="none" spc="0" normalizeH="0" baseline="0" noProof="0" dirty="0">
                    <a:ln>
                      <a:noFill/>
                    </a:ln>
                    <a:solidFill>
                      <a:srgbClr val="000000"/>
                    </a:solidFill>
                    <a:effectLst/>
                    <a:uLnTx/>
                    <a:uFillTx/>
                    <a:latin typeface="Century Schoolbook" panose="02040604050505020304"/>
                    <a:ea typeface="+mn-ea"/>
                    <a:cs typeface="+mn-cs"/>
                  </a:rPr>
                  <a:t>True/False</a:t>
                </a:r>
                <a:endParaRPr kumimoji="0" lang="en-DE" sz="1800" b="0" i="0"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cxnSp>
            <p:nvCxnSpPr>
              <p:cNvPr id="400" name="Straight Arrow Connector 399">
                <a:extLst>
                  <a:ext uri="{FF2B5EF4-FFF2-40B4-BE49-F238E27FC236}">
                    <a16:creationId xmlns:a16="http://schemas.microsoft.com/office/drawing/2014/main" id="{AFCAD77B-61F1-9743-8F40-416D2106C5E3}"/>
                  </a:ext>
                </a:extLst>
              </p:cNvPr>
              <p:cNvCxnSpPr/>
              <p:nvPr/>
            </p:nvCxnSpPr>
            <p:spPr>
              <a:xfrm>
                <a:off x="6989309" y="4503239"/>
                <a:ext cx="0" cy="265047"/>
              </a:xfrm>
              <a:prstGeom prst="straightConnector1">
                <a:avLst/>
              </a:prstGeom>
              <a:noFill/>
              <a:ln w="9525" cap="flat" cmpd="sng" algn="ctr">
                <a:solidFill>
                  <a:srgbClr val="000000"/>
                </a:solidFill>
                <a:prstDash val="solid"/>
                <a:headEnd type="triangle" w="med" len="med"/>
                <a:tailEnd type="none" w="med" len="med"/>
              </a:ln>
              <a:effectLst/>
            </p:spPr>
          </p:cxnSp>
        </p:grpSp>
        <p:sp>
          <p:nvSpPr>
            <p:cNvPr id="398" name="TextBox 397">
              <a:extLst>
                <a:ext uri="{FF2B5EF4-FFF2-40B4-BE49-F238E27FC236}">
                  <a16:creationId xmlns:a16="http://schemas.microsoft.com/office/drawing/2014/main" id="{6A0DFCA0-26BC-614D-922A-67995B2E7E5A}"/>
                </a:ext>
              </a:extLst>
            </p:cNvPr>
            <p:cNvSpPr txBox="1"/>
            <p:nvPr/>
          </p:nvSpPr>
          <p:spPr>
            <a:xfrm>
              <a:off x="7024502" y="5254018"/>
              <a:ext cx="1300356"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1" i="0" u="none" strike="noStrike" kern="0" cap="none" spc="0" normalizeH="0" baseline="0" noProof="0" dirty="0">
                  <a:ln>
                    <a:noFill/>
                  </a:ln>
                  <a:solidFill>
                    <a:srgbClr val="000000"/>
                  </a:solidFill>
                  <a:effectLst/>
                  <a:uLnTx/>
                  <a:uFillTx/>
                  <a:latin typeface="Century Schoolbook" panose="02040604050505020304"/>
                </a:rPr>
                <a:t>Gu</a:t>
              </a:r>
              <a:r>
                <a:rPr kumimoji="0" lang="en-DE" sz="1800" b="0" i="0" u="none" strike="noStrike" kern="0" cap="none" spc="0" normalizeH="0" baseline="0" noProof="0" dirty="0">
                  <a:ln>
                    <a:noFill/>
                  </a:ln>
                  <a:solidFill>
                    <a:srgbClr val="000000"/>
                  </a:solidFill>
                  <a:effectLst/>
                  <a:uLnTx/>
                  <a:uFillTx/>
                  <a:latin typeface="Century Schoolbook" panose="02040604050505020304"/>
                </a:rPr>
                <a:t> </a:t>
              </a:r>
              <a:r>
                <a:rPr kumimoji="0" lang="en-DE" sz="1800" b="0" i="1" u="none" strike="noStrike" kern="0" cap="none" spc="0" normalizeH="0" baseline="0" noProof="0" dirty="0">
                  <a:ln>
                    <a:noFill/>
                  </a:ln>
                  <a:solidFill>
                    <a:srgbClr val="000000"/>
                  </a:solidFill>
                  <a:effectLst/>
                  <a:uLnTx/>
                  <a:uFillTx/>
                  <a:latin typeface="Century Schoolbook" panose="02040604050505020304"/>
                </a:rPr>
                <a:t>Oracle</a:t>
              </a:r>
            </a:p>
          </p:txBody>
        </p:sp>
      </p:grpSp>
      <p:grpSp>
        <p:nvGrpSpPr>
          <p:cNvPr id="401" name="Group 400">
            <a:extLst>
              <a:ext uri="{FF2B5EF4-FFF2-40B4-BE49-F238E27FC236}">
                <a16:creationId xmlns:a16="http://schemas.microsoft.com/office/drawing/2014/main" id="{5B9E6AEC-698B-324E-B2FF-49E5441689FB}"/>
              </a:ext>
            </a:extLst>
          </p:cNvPr>
          <p:cNvGrpSpPr/>
          <p:nvPr/>
        </p:nvGrpSpPr>
        <p:grpSpPr>
          <a:xfrm>
            <a:off x="5480702" y="5957051"/>
            <a:ext cx="4487603" cy="757163"/>
            <a:chOff x="5480702" y="5957051"/>
            <a:chExt cx="4487603" cy="757163"/>
          </a:xfrm>
        </p:grpSpPr>
        <p:cxnSp>
          <p:nvCxnSpPr>
            <p:cNvPr id="402" name="Elbow Connector 401">
              <a:extLst>
                <a:ext uri="{FF2B5EF4-FFF2-40B4-BE49-F238E27FC236}">
                  <a16:creationId xmlns:a16="http://schemas.microsoft.com/office/drawing/2014/main" id="{183469A5-E273-C24E-887A-4FFB6BB23A49}"/>
                </a:ext>
              </a:extLst>
            </p:cNvPr>
            <p:cNvCxnSpPr>
              <a:cxnSpLocks/>
              <a:stCxn id="405" idx="2"/>
              <a:endCxn id="388" idx="2"/>
            </p:cNvCxnSpPr>
            <p:nvPr/>
          </p:nvCxnSpPr>
          <p:spPr>
            <a:xfrm rot="16200000" flipH="1">
              <a:off x="7858300" y="4382234"/>
              <a:ext cx="1" cy="4220009"/>
            </a:xfrm>
            <a:prstGeom prst="bentConnector3">
              <a:avLst>
                <a:gd name="adj1" fmla="val 22860100000"/>
              </a:avLst>
            </a:prstGeom>
            <a:noFill/>
            <a:ln w="28575" cap="flat" cmpd="sng" algn="ctr">
              <a:solidFill>
                <a:srgbClr val="C00000"/>
              </a:solidFill>
              <a:prstDash val="solid"/>
            </a:ln>
            <a:effectLst/>
          </p:spPr>
        </p:cxnSp>
        <p:cxnSp>
          <p:nvCxnSpPr>
            <p:cNvPr id="403" name="Straight Connector 402">
              <a:extLst>
                <a:ext uri="{FF2B5EF4-FFF2-40B4-BE49-F238E27FC236}">
                  <a16:creationId xmlns:a16="http://schemas.microsoft.com/office/drawing/2014/main" id="{33838C29-ED87-114D-A416-41BAF40469A3}"/>
                </a:ext>
              </a:extLst>
            </p:cNvPr>
            <p:cNvCxnSpPr>
              <a:cxnSpLocks/>
              <a:stCxn id="391" idx="2"/>
            </p:cNvCxnSpPr>
            <p:nvPr/>
          </p:nvCxnSpPr>
          <p:spPr>
            <a:xfrm>
              <a:off x="7619552" y="6492239"/>
              <a:ext cx="0" cy="218662"/>
            </a:xfrm>
            <a:prstGeom prst="line">
              <a:avLst/>
            </a:prstGeom>
            <a:noFill/>
            <a:ln w="28575" cap="flat" cmpd="sng" algn="ctr">
              <a:solidFill>
                <a:srgbClr val="C00000"/>
              </a:solidFill>
              <a:prstDash val="solid"/>
            </a:ln>
            <a:effectLst/>
          </p:spPr>
        </p:cxnSp>
        <p:cxnSp>
          <p:nvCxnSpPr>
            <p:cNvPr id="404" name="Straight Connector 403">
              <a:extLst>
                <a:ext uri="{FF2B5EF4-FFF2-40B4-BE49-F238E27FC236}">
                  <a16:creationId xmlns:a16="http://schemas.microsoft.com/office/drawing/2014/main" id="{DDC2E7CF-7FB1-C442-9928-033D243D6419}"/>
                </a:ext>
              </a:extLst>
            </p:cNvPr>
            <p:cNvCxnSpPr/>
            <p:nvPr/>
          </p:nvCxnSpPr>
          <p:spPr>
            <a:xfrm>
              <a:off x="8693781" y="6495552"/>
              <a:ext cx="0" cy="218662"/>
            </a:xfrm>
            <a:prstGeom prst="line">
              <a:avLst/>
            </a:prstGeom>
            <a:noFill/>
            <a:ln w="28575" cap="flat" cmpd="sng" algn="ctr">
              <a:solidFill>
                <a:srgbClr val="C00000"/>
              </a:solidFill>
              <a:prstDash val="solid"/>
            </a:ln>
            <a:effectLst/>
          </p:spPr>
        </p:cxnSp>
        <p:pic>
          <p:nvPicPr>
            <p:cNvPr id="405" name="Graphic 404" descr="No sign">
              <a:extLst>
                <a:ext uri="{FF2B5EF4-FFF2-40B4-BE49-F238E27FC236}">
                  <a16:creationId xmlns:a16="http://schemas.microsoft.com/office/drawing/2014/main" id="{82F561A6-523D-7741-9E39-7F57F44589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80702" y="5957051"/>
              <a:ext cx="535188" cy="535188"/>
            </a:xfrm>
            <a:prstGeom prst="rect">
              <a:avLst/>
            </a:prstGeom>
          </p:spPr>
        </p:pic>
        <p:sp>
          <p:nvSpPr>
            <p:cNvPr id="406" name="TextBox 405">
              <a:extLst>
                <a:ext uri="{FF2B5EF4-FFF2-40B4-BE49-F238E27FC236}">
                  <a16:creationId xmlns:a16="http://schemas.microsoft.com/office/drawing/2014/main" id="{448930D2-F02F-F447-A315-D77D8185514E}"/>
                </a:ext>
              </a:extLst>
            </p:cNvPr>
            <p:cNvSpPr txBox="1"/>
            <p:nvPr/>
          </p:nvSpPr>
          <p:spPr>
            <a:xfrm>
              <a:off x="5957640" y="6014004"/>
              <a:ext cx="1025155" cy="373371"/>
            </a:xfrm>
            <a:prstGeom prst="rect">
              <a:avLst/>
            </a:prstGeom>
            <a:noFill/>
            <a:ln w="28575">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0" i="0" u="none" strike="noStrike" kern="0" cap="none" spc="0" normalizeH="0" baseline="0" noProof="0" dirty="0">
                  <a:ln>
                    <a:noFill/>
                  </a:ln>
                  <a:solidFill>
                    <a:srgbClr val="C00000"/>
                  </a:solidFill>
                  <a:effectLst/>
                  <a:uLnTx/>
                  <a:uFillTx/>
                  <a:latin typeface="Century Schoolbook" panose="02040604050505020304"/>
                </a:rPr>
                <a:t>USED</a:t>
              </a:r>
            </a:p>
          </p:txBody>
        </p:sp>
      </p:grpSp>
      <p:sp>
        <p:nvSpPr>
          <p:cNvPr id="407" name="TextBox 406">
            <a:extLst>
              <a:ext uri="{FF2B5EF4-FFF2-40B4-BE49-F238E27FC236}">
                <a16:creationId xmlns:a16="http://schemas.microsoft.com/office/drawing/2014/main" id="{63A46177-D054-9A45-A578-BB5A990DB808}"/>
              </a:ext>
            </a:extLst>
          </p:cNvPr>
          <p:cNvSpPr txBox="1"/>
          <p:nvPr/>
        </p:nvSpPr>
        <p:spPr>
          <a:xfrm>
            <a:off x="189163" y="1720296"/>
            <a:ext cx="1679027" cy="369332"/>
          </a:xfrm>
          <a:prstGeom prst="rect">
            <a:avLst/>
          </a:prstGeom>
          <a:noFill/>
          <a:ln w="28575">
            <a:solidFill>
              <a:schemeClr val="tx1"/>
            </a:solidFill>
          </a:ln>
        </p:spPr>
        <p:txBody>
          <a:bodyPr wrap="square" rtlCol="0">
            <a:spAutoFit/>
          </a:bodyPr>
          <a:lstStyle/>
          <a:p>
            <a:pPr defTabSz="457200"/>
            <a:r>
              <a:rPr lang="en-DE" b="1" dirty="0">
                <a:solidFill>
                  <a:srgbClr val="000000"/>
                </a:solidFill>
                <a:latin typeface="Century Schoolbook" panose="02040604050505020304"/>
              </a:rPr>
              <a:t>Ideal World</a:t>
            </a:r>
          </a:p>
        </p:txBody>
      </p:sp>
      <p:grpSp>
        <p:nvGrpSpPr>
          <p:cNvPr id="408" name="Group 407">
            <a:extLst>
              <a:ext uri="{FF2B5EF4-FFF2-40B4-BE49-F238E27FC236}">
                <a16:creationId xmlns:a16="http://schemas.microsoft.com/office/drawing/2014/main" id="{B90CD6B5-FC2E-BB45-8A7D-26A4746130F7}"/>
              </a:ext>
            </a:extLst>
          </p:cNvPr>
          <p:cNvGrpSpPr/>
          <p:nvPr/>
        </p:nvGrpSpPr>
        <p:grpSpPr>
          <a:xfrm>
            <a:off x="3677108" y="3275872"/>
            <a:ext cx="5016673" cy="605726"/>
            <a:chOff x="3677108" y="3275872"/>
            <a:chExt cx="5016673" cy="605726"/>
          </a:xfrm>
        </p:grpSpPr>
        <p:cxnSp>
          <p:nvCxnSpPr>
            <p:cNvPr id="409" name="Elbow Connector 408">
              <a:extLst>
                <a:ext uri="{FF2B5EF4-FFF2-40B4-BE49-F238E27FC236}">
                  <a16:creationId xmlns:a16="http://schemas.microsoft.com/office/drawing/2014/main" id="{46CF0528-47C0-634D-8498-2D48A62A0269}"/>
                </a:ext>
              </a:extLst>
            </p:cNvPr>
            <p:cNvCxnSpPr>
              <a:cxnSpLocks/>
              <a:stCxn id="351" idx="2"/>
              <a:endCxn id="369" idx="2"/>
            </p:cNvCxnSpPr>
            <p:nvPr/>
          </p:nvCxnSpPr>
          <p:spPr>
            <a:xfrm rot="16200000" flipH="1">
              <a:off x="6185444" y="788977"/>
              <a:ext cx="1" cy="5016673"/>
            </a:xfrm>
            <a:prstGeom prst="bentConnector3">
              <a:avLst>
                <a:gd name="adj1" fmla="val 22860100000"/>
              </a:avLst>
            </a:prstGeom>
            <a:noFill/>
            <a:ln w="28575" cap="flat" cmpd="sng" algn="ctr">
              <a:solidFill>
                <a:srgbClr val="C00000"/>
              </a:solidFill>
              <a:prstDash val="solid"/>
              <a:tailEnd type="triangle"/>
            </a:ln>
            <a:effectLst/>
          </p:spPr>
        </p:cxnSp>
        <p:sp>
          <p:nvSpPr>
            <p:cNvPr id="410" name="TextBox 409">
              <a:extLst>
                <a:ext uri="{FF2B5EF4-FFF2-40B4-BE49-F238E27FC236}">
                  <a16:creationId xmlns:a16="http://schemas.microsoft.com/office/drawing/2014/main" id="{080A6BD6-841B-CF46-8156-4D3041A5637F}"/>
                </a:ext>
              </a:extLst>
            </p:cNvPr>
            <p:cNvSpPr txBox="1"/>
            <p:nvPr/>
          </p:nvSpPr>
          <p:spPr>
            <a:xfrm>
              <a:off x="6622505" y="3512266"/>
              <a:ext cx="1423788" cy="369332"/>
            </a:xfrm>
            <a:prstGeom prst="rect">
              <a:avLst/>
            </a:prstGeom>
            <a:noFill/>
            <a:ln w="28575">
              <a:no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0" i="0" u="none" strike="noStrike" kern="0" cap="none" spc="0" normalizeH="0" baseline="0" noProof="0" dirty="0">
                  <a:ln>
                    <a:noFill/>
                  </a:ln>
                  <a:solidFill>
                    <a:srgbClr val="C00000"/>
                  </a:solidFill>
                  <a:effectLst/>
                  <a:uLnTx/>
                  <a:uFillTx/>
                  <a:latin typeface="Century Schoolbook" panose="02040604050505020304"/>
                </a:rPr>
                <a:t>FORWARD</a:t>
              </a:r>
            </a:p>
          </p:txBody>
        </p:sp>
        <p:pic>
          <p:nvPicPr>
            <p:cNvPr id="411" name="Graphic 410" descr="No sign">
              <a:extLst>
                <a:ext uri="{FF2B5EF4-FFF2-40B4-BE49-F238E27FC236}">
                  <a16:creationId xmlns:a16="http://schemas.microsoft.com/office/drawing/2014/main" id="{146324D9-0235-314F-AB30-EE6280CACC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26338" y="3275872"/>
              <a:ext cx="535188" cy="535188"/>
            </a:xfrm>
            <a:prstGeom prst="rect">
              <a:avLst/>
            </a:prstGeom>
          </p:spPr>
        </p:pic>
      </p:grpSp>
      <p:grpSp>
        <p:nvGrpSpPr>
          <p:cNvPr id="412" name="Group 411">
            <a:extLst>
              <a:ext uri="{FF2B5EF4-FFF2-40B4-BE49-F238E27FC236}">
                <a16:creationId xmlns:a16="http://schemas.microsoft.com/office/drawing/2014/main" id="{D21B98BC-E4D4-3C40-904F-AA580679A2C2}"/>
              </a:ext>
            </a:extLst>
          </p:cNvPr>
          <p:cNvGrpSpPr/>
          <p:nvPr/>
        </p:nvGrpSpPr>
        <p:grpSpPr>
          <a:xfrm>
            <a:off x="8843004" y="3327151"/>
            <a:ext cx="1837333" cy="691728"/>
            <a:chOff x="8843004" y="3327151"/>
            <a:chExt cx="1837333" cy="691728"/>
          </a:xfrm>
        </p:grpSpPr>
        <p:cxnSp>
          <p:nvCxnSpPr>
            <p:cNvPr id="413" name="Straight Arrow Connector 412">
              <a:extLst>
                <a:ext uri="{FF2B5EF4-FFF2-40B4-BE49-F238E27FC236}">
                  <a16:creationId xmlns:a16="http://schemas.microsoft.com/office/drawing/2014/main" id="{70379DC1-853B-CA41-AAA6-B8A2E823252B}"/>
                </a:ext>
              </a:extLst>
            </p:cNvPr>
            <p:cNvCxnSpPr>
              <a:cxnSpLocks/>
            </p:cNvCxnSpPr>
            <p:nvPr/>
          </p:nvCxnSpPr>
          <p:spPr>
            <a:xfrm flipH="1" flipV="1">
              <a:off x="8843004" y="3327151"/>
              <a:ext cx="327927" cy="314803"/>
            </a:xfrm>
            <a:prstGeom prst="straightConnector1">
              <a:avLst/>
            </a:prstGeom>
            <a:noFill/>
            <a:ln w="28575" cap="flat" cmpd="sng" algn="ctr">
              <a:solidFill>
                <a:srgbClr val="C00000"/>
              </a:solidFill>
              <a:prstDash val="solid"/>
              <a:tailEnd type="triangle"/>
            </a:ln>
            <a:effectLst/>
          </p:spPr>
        </p:cxnSp>
        <p:sp>
          <p:nvSpPr>
            <p:cNvPr id="414" name="TextBox 413">
              <a:extLst>
                <a:ext uri="{FF2B5EF4-FFF2-40B4-BE49-F238E27FC236}">
                  <a16:creationId xmlns:a16="http://schemas.microsoft.com/office/drawing/2014/main" id="{B721B06D-8ABE-6D43-8F12-0BD79B91A1AF}"/>
                </a:ext>
              </a:extLst>
            </p:cNvPr>
            <p:cNvSpPr txBox="1"/>
            <p:nvPr/>
          </p:nvSpPr>
          <p:spPr>
            <a:xfrm>
              <a:off x="9521045" y="3540952"/>
              <a:ext cx="1159292" cy="369332"/>
            </a:xfrm>
            <a:prstGeom prst="rect">
              <a:avLst/>
            </a:prstGeom>
            <a:noFill/>
            <a:ln w="28575">
              <a:no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0" i="0" u="none" strike="noStrike" kern="0" cap="none" spc="0" normalizeH="0" baseline="0" noProof="0" dirty="0">
                  <a:ln>
                    <a:noFill/>
                  </a:ln>
                  <a:solidFill>
                    <a:srgbClr val="C00000"/>
                  </a:solidFill>
                  <a:effectLst/>
                  <a:uLnTx/>
                  <a:uFillTx/>
                  <a:latin typeface="Century Schoolbook" panose="02040604050505020304"/>
                </a:rPr>
                <a:t>REPEAT</a:t>
              </a:r>
            </a:p>
          </p:txBody>
        </p:sp>
        <p:pic>
          <p:nvPicPr>
            <p:cNvPr id="415" name="Graphic 414" descr="No sign">
              <a:extLst>
                <a:ext uri="{FF2B5EF4-FFF2-40B4-BE49-F238E27FC236}">
                  <a16:creationId xmlns:a16="http://schemas.microsoft.com/office/drawing/2014/main" id="{245AF76E-C4D0-BF47-BECA-66C233BCA5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06967" y="3483691"/>
              <a:ext cx="535188" cy="535188"/>
            </a:xfrm>
            <a:prstGeom prst="rect">
              <a:avLst/>
            </a:prstGeom>
          </p:spPr>
        </p:pic>
      </p:grpSp>
      <p:sp>
        <p:nvSpPr>
          <p:cNvPr id="417" name="Rounded Rectangle 416">
            <a:extLst>
              <a:ext uri="{FF2B5EF4-FFF2-40B4-BE49-F238E27FC236}">
                <a16:creationId xmlns:a16="http://schemas.microsoft.com/office/drawing/2014/main" id="{46DE13C2-6D91-1446-972F-1C5DC7F88244}"/>
              </a:ext>
            </a:extLst>
          </p:cNvPr>
          <p:cNvSpPr/>
          <p:nvPr/>
        </p:nvSpPr>
        <p:spPr>
          <a:xfrm>
            <a:off x="7459362" y="4068538"/>
            <a:ext cx="1400572" cy="291549"/>
          </a:xfrm>
          <a:prstGeom prst="roundRect">
            <a:avLst/>
          </a:prstGeom>
          <a:solidFill>
            <a:srgbClr val="A7B789">
              <a:lumMod val="60000"/>
              <a:lumOff val="40000"/>
            </a:srgbClr>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0" u="none" strike="noStrike" kern="0" cap="none" spc="0" normalizeH="0" baseline="0" noProof="0" dirty="0">
                <a:ln>
                  <a:noFill/>
                </a:ln>
                <a:solidFill>
                  <a:srgbClr val="000000"/>
                </a:solidFill>
                <a:effectLst/>
                <a:uLnTx/>
                <a:uFillTx/>
                <a:latin typeface="Century Schoolbook" panose="02040604050505020304"/>
                <a:ea typeface="+mn-ea"/>
                <a:cs typeface="+mn-cs"/>
              </a:rPr>
              <a:t>False</a:t>
            </a:r>
            <a:endParaRPr kumimoji="0" lang="en-DE" sz="1800" b="0" i="0" u="none" strike="noStrike" kern="0" cap="none" spc="0" normalizeH="0" baseline="-25000" noProof="0" dirty="0">
              <a:ln>
                <a:noFill/>
              </a:ln>
              <a:solidFill>
                <a:srgbClr val="000000"/>
              </a:solidFill>
              <a:effectLst/>
              <a:uLnTx/>
              <a:uFillTx/>
              <a:latin typeface="Century Schoolbook" panose="02040604050505020304"/>
              <a:ea typeface="+mn-ea"/>
              <a:cs typeface="+mn-cs"/>
            </a:endParaRPr>
          </a:p>
        </p:txBody>
      </p:sp>
      <p:grpSp>
        <p:nvGrpSpPr>
          <p:cNvPr id="421" name="Group 420">
            <a:extLst>
              <a:ext uri="{FF2B5EF4-FFF2-40B4-BE49-F238E27FC236}">
                <a16:creationId xmlns:a16="http://schemas.microsoft.com/office/drawing/2014/main" id="{B0F91A3D-66E7-0846-A648-DE4E0D3D7EEB}"/>
              </a:ext>
            </a:extLst>
          </p:cNvPr>
          <p:cNvGrpSpPr/>
          <p:nvPr/>
        </p:nvGrpSpPr>
        <p:grpSpPr>
          <a:xfrm>
            <a:off x="5957763" y="5069146"/>
            <a:ext cx="1066739" cy="291549"/>
            <a:chOff x="5957763" y="5069146"/>
            <a:chExt cx="1066739" cy="291549"/>
          </a:xfrm>
        </p:grpSpPr>
        <p:sp>
          <p:nvSpPr>
            <p:cNvPr id="422" name="Rounded Rectangle 421">
              <a:extLst>
                <a:ext uri="{FF2B5EF4-FFF2-40B4-BE49-F238E27FC236}">
                  <a16:creationId xmlns:a16="http://schemas.microsoft.com/office/drawing/2014/main" id="{F9C003F3-A3A5-C44A-A798-C9F55ADEACE0}"/>
                </a:ext>
              </a:extLst>
            </p:cNvPr>
            <p:cNvSpPr/>
            <p:nvPr/>
          </p:nvSpPr>
          <p:spPr>
            <a:xfrm>
              <a:off x="5957763" y="5069146"/>
              <a:ext cx="741200" cy="291549"/>
            </a:xfrm>
            <a:prstGeom prst="roundRect">
              <a:avLst/>
            </a:prstGeom>
            <a:solidFill>
              <a:srgbClr val="F3F0B9"/>
            </a:solidFill>
            <a:ln w="13970" cap="flat" cmpd="sng" algn="ctr">
              <a:solidFill>
                <a:srgbClr val="6F6F7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DE" sz="1800" b="0" i="1" u="none" strike="noStrike" kern="0" cap="none" spc="0" normalizeH="0" baseline="0" noProof="0" dirty="0">
                  <a:ln>
                    <a:noFill/>
                  </a:ln>
                  <a:solidFill>
                    <a:srgbClr val="000000"/>
                  </a:solidFill>
                  <a:effectLst/>
                  <a:uLnTx/>
                  <a:uFillTx/>
                  <a:latin typeface="Century Schoolbook" panose="02040604050505020304"/>
                  <a:ea typeface="+mn-ea"/>
                  <a:cs typeface="+mn-cs"/>
                </a:rPr>
                <a:t>X’</a:t>
              </a:r>
              <a:r>
                <a:rPr kumimoji="0" lang="en-DE" sz="1800" b="0" i="1" u="none" strike="noStrike" kern="0" cap="none" spc="0" normalizeH="0" baseline="-25000" noProof="0" dirty="0">
                  <a:ln>
                    <a:noFill/>
                  </a:ln>
                  <a:solidFill>
                    <a:srgbClr val="000000"/>
                  </a:solidFill>
                  <a:effectLst/>
                  <a:uLnTx/>
                  <a:uFillTx/>
                  <a:latin typeface="Century Schoolbook" panose="02040604050505020304"/>
                  <a:ea typeface="+mn-ea"/>
                  <a:cs typeface="+mn-cs"/>
                </a:rPr>
                <a:t>L</a:t>
              </a:r>
            </a:p>
          </p:txBody>
        </p:sp>
        <p:cxnSp>
          <p:nvCxnSpPr>
            <p:cNvPr id="423" name="Straight Arrow Connector 422">
              <a:extLst>
                <a:ext uri="{FF2B5EF4-FFF2-40B4-BE49-F238E27FC236}">
                  <a16:creationId xmlns:a16="http://schemas.microsoft.com/office/drawing/2014/main" id="{1F00833D-2F61-2E42-8B2A-7012D407B3A3}"/>
                </a:ext>
              </a:extLst>
            </p:cNvPr>
            <p:cNvCxnSpPr>
              <a:cxnSpLocks/>
              <a:stCxn id="422" idx="3"/>
            </p:cNvCxnSpPr>
            <p:nvPr/>
          </p:nvCxnSpPr>
          <p:spPr>
            <a:xfrm flipV="1">
              <a:off x="6698963" y="5206770"/>
              <a:ext cx="325539" cy="8151"/>
            </a:xfrm>
            <a:prstGeom prst="straightConnector1">
              <a:avLst/>
            </a:prstGeom>
            <a:noFill/>
            <a:ln w="9525" cap="flat" cmpd="sng" algn="ctr">
              <a:solidFill>
                <a:srgbClr val="000000"/>
              </a:solidFill>
              <a:prstDash val="solid"/>
              <a:tailEnd type="triangle"/>
            </a:ln>
            <a:effectLst/>
          </p:spPr>
        </p:cxnSp>
      </p:grpSp>
      <p:grpSp>
        <p:nvGrpSpPr>
          <p:cNvPr id="424" name="Group 423">
            <a:extLst>
              <a:ext uri="{FF2B5EF4-FFF2-40B4-BE49-F238E27FC236}">
                <a16:creationId xmlns:a16="http://schemas.microsoft.com/office/drawing/2014/main" id="{51F23460-B40A-3B41-B7C5-BA66C060CE8C}"/>
              </a:ext>
            </a:extLst>
          </p:cNvPr>
          <p:cNvGrpSpPr/>
          <p:nvPr/>
        </p:nvGrpSpPr>
        <p:grpSpPr>
          <a:xfrm>
            <a:off x="7024502" y="4617474"/>
            <a:ext cx="3930010" cy="1486445"/>
            <a:chOff x="1202565" y="4216907"/>
            <a:chExt cx="3930010" cy="1486445"/>
          </a:xfrm>
        </p:grpSpPr>
        <p:sp>
          <p:nvSpPr>
            <p:cNvPr id="425" name="Rounded Rectangle 424">
              <a:extLst>
                <a:ext uri="{FF2B5EF4-FFF2-40B4-BE49-F238E27FC236}">
                  <a16:creationId xmlns:a16="http://schemas.microsoft.com/office/drawing/2014/main" id="{1E40CCAA-1320-2D40-9C4E-FB2CFA8985FA}"/>
                </a:ext>
              </a:extLst>
            </p:cNvPr>
            <p:cNvSpPr/>
            <p:nvPr/>
          </p:nvSpPr>
          <p:spPr>
            <a:xfrm>
              <a:off x="1237489" y="4216907"/>
              <a:ext cx="3895086" cy="1486445"/>
            </a:xfrm>
            <a:prstGeom prst="roundRect">
              <a:avLst/>
            </a:prstGeom>
            <a:solidFill>
              <a:srgbClr val="FFFFFF"/>
            </a:solidFill>
            <a:ln w="19050" cap="flat" cmpd="sng" algn="ctr">
              <a:solidFill>
                <a:schemeClr val="bg2">
                  <a:lumMod val="60000"/>
                  <a:lumOff val="40000"/>
                </a:schemeClr>
              </a:solidFill>
              <a:prstDash val="sysDash"/>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Century Schoolbook" panose="02040604050505020304"/>
                <a:ea typeface="+mn-ea"/>
                <a:cs typeface="+mn-cs"/>
              </a:endParaRPr>
            </a:p>
          </p:txBody>
        </p:sp>
        <p:sp>
          <p:nvSpPr>
            <p:cNvPr id="426" name="TextBox 425">
              <a:extLst>
                <a:ext uri="{FF2B5EF4-FFF2-40B4-BE49-F238E27FC236}">
                  <a16:creationId xmlns:a16="http://schemas.microsoft.com/office/drawing/2014/main" id="{83D8E7AC-0DB8-F44C-9508-DCAFB3D1AE19}"/>
                </a:ext>
              </a:extLst>
            </p:cNvPr>
            <p:cNvSpPr txBox="1"/>
            <p:nvPr/>
          </p:nvSpPr>
          <p:spPr>
            <a:xfrm>
              <a:off x="1202565" y="4853451"/>
              <a:ext cx="1300356"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DE" sz="1800" b="1" i="0" u="none" strike="noStrike" kern="0" cap="none" spc="0" normalizeH="0" baseline="0" noProof="0" dirty="0">
                  <a:ln>
                    <a:noFill/>
                  </a:ln>
                  <a:solidFill>
                    <a:srgbClr val="000000"/>
                  </a:solidFill>
                  <a:effectLst/>
                  <a:uLnTx/>
                  <a:uFillTx/>
                  <a:latin typeface="Century Schoolbook" panose="02040604050505020304"/>
                </a:rPr>
                <a:t>Gu</a:t>
              </a:r>
              <a:r>
                <a:rPr kumimoji="0" lang="en-DE" sz="1800" b="0" i="0" u="none" strike="noStrike" kern="0" cap="none" spc="0" normalizeH="0" baseline="0" noProof="0" dirty="0">
                  <a:ln>
                    <a:noFill/>
                  </a:ln>
                  <a:solidFill>
                    <a:srgbClr val="000000"/>
                  </a:solidFill>
                  <a:effectLst/>
                  <a:uLnTx/>
                  <a:uFillTx/>
                  <a:latin typeface="Century Schoolbook" panose="02040604050505020304"/>
                </a:rPr>
                <a:t> </a:t>
              </a:r>
              <a:r>
                <a:rPr kumimoji="0" lang="en-DE" sz="1800" b="0" i="1" u="none" strike="noStrike" kern="0" cap="none" spc="0" normalizeH="0" baseline="0" noProof="0" dirty="0">
                  <a:ln>
                    <a:noFill/>
                  </a:ln>
                  <a:solidFill>
                    <a:srgbClr val="000000"/>
                  </a:solidFill>
                  <a:effectLst/>
                  <a:uLnTx/>
                  <a:uFillTx/>
                  <a:latin typeface="Century Schoolbook" panose="02040604050505020304"/>
                </a:rPr>
                <a:t>Oracle</a:t>
              </a:r>
            </a:p>
          </p:txBody>
        </p:sp>
      </p:grpSp>
      <p:sp>
        <p:nvSpPr>
          <p:cNvPr id="2" name="Slide Number Placeholder 1">
            <a:extLst>
              <a:ext uri="{FF2B5EF4-FFF2-40B4-BE49-F238E27FC236}">
                <a16:creationId xmlns:a16="http://schemas.microsoft.com/office/drawing/2014/main" id="{74645841-B757-2E49-BC21-CE95FA284E13}"/>
              </a:ext>
            </a:extLst>
          </p:cNvPr>
          <p:cNvSpPr>
            <a:spLocks noGrp="1"/>
          </p:cNvSpPr>
          <p:nvPr>
            <p:ph type="sldNum" sz="quarter" idx="4"/>
          </p:nvPr>
        </p:nvSpPr>
        <p:spPr/>
        <p:txBody>
          <a:bodyPr/>
          <a:lstStyle/>
          <a:p>
            <a:fld id="{6A0E18EB-4A2D-7A41-8DA5-124442C28A6C}" type="slidenum">
              <a:rPr lang="en-AE" smtClean="0"/>
              <a:t>7</a:t>
            </a:fld>
            <a:endParaRPr lang="en-AE"/>
          </a:p>
        </p:txBody>
      </p:sp>
    </p:spTree>
    <p:extLst>
      <p:ext uri="{BB962C8B-B14F-4D97-AF65-F5344CB8AC3E}">
        <p14:creationId xmlns:p14="http://schemas.microsoft.com/office/powerpoint/2010/main" val="386520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8ED43A1-0C64-657D-B4DC-3C503E5CF78E}"/>
              </a:ext>
            </a:extLst>
          </p:cNvPr>
          <p:cNvSpPr>
            <a:spLocks noGrp="1"/>
          </p:cNvSpPr>
          <p:nvPr>
            <p:ph type="title"/>
          </p:nvPr>
        </p:nvSpPr>
        <p:spPr>
          <a:xfrm>
            <a:off x="515795" y="451911"/>
            <a:ext cx="8737535" cy="626055"/>
          </a:xfrm>
        </p:spPr>
        <p:txBody>
          <a:bodyPr/>
          <a:lstStyle/>
          <a:p>
            <a:r>
              <a:rPr lang="en-US" sz="3200" b="0" dirty="0">
                <a:latin typeface="Lao MN" pitchFamily="2" charset="0"/>
                <a:ea typeface="Palatino" pitchFamily="2" charset="77"/>
                <a:cs typeface="Lao MN" pitchFamily="2" charset="0"/>
              </a:rPr>
              <a:t>Notes on the Definition</a:t>
            </a:r>
          </a:p>
        </p:txBody>
      </p:sp>
      <p:sp>
        <p:nvSpPr>
          <p:cNvPr id="11" name="Text Placeholder 3">
            <a:extLst>
              <a:ext uri="{FF2B5EF4-FFF2-40B4-BE49-F238E27FC236}">
                <a16:creationId xmlns:a16="http://schemas.microsoft.com/office/drawing/2014/main" id="{BEA6A832-E3E6-4C4B-C1DD-1CEC2DFAF3F5}"/>
              </a:ext>
            </a:extLst>
          </p:cNvPr>
          <p:cNvSpPr>
            <a:spLocks noGrp="1"/>
          </p:cNvSpPr>
          <p:nvPr>
            <p:ph type="body" sz="quarter" idx="10"/>
          </p:nvPr>
        </p:nvSpPr>
        <p:spPr>
          <a:xfrm>
            <a:off x="515795" y="1607419"/>
            <a:ext cx="11163600" cy="4736284"/>
          </a:xfrm>
        </p:spPr>
        <p:txBody>
          <a:bodyPr/>
          <a:lstStyle/>
          <a:p>
            <a:r>
              <a:rPr lang="en-US" sz="2400" dirty="0">
                <a:solidFill>
                  <a:schemeClr val="tx1"/>
                </a:solidFill>
                <a:latin typeface="Lao MN" pitchFamily="2" charset="0"/>
                <a:cs typeface="Lao MN" pitchFamily="2" charset="0"/>
              </a:rPr>
              <a:t>The term </a:t>
            </a:r>
            <a:r>
              <a:rPr lang="en-US" sz="2400" b="1" dirty="0">
                <a:solidFill>
                  <a:schemeClr val="tx1"/>
                </a:solidFill>
                <a:latin typeface="Lao MN" pitchFamily="2" charset="0"/>
                <a:cs typeface="Lao MN" pitchFamily="2" charset="0"/>
              </a:rPr>
              <a:t>rugged</a:t>
            </a:r>
            <a:r>
              <a:rPr lang="en-US" sz="2400" dirty="0">
                <a:solidFill>
                  <a:schemeClr val="tx1"/>
                </a:solidFill>
                <a:latin typeface="Lao MN" pitchFamily="2" charset="0"/>
                <a:cs typeface="Lao MN" pitchFamily="2" charset="0"/>
              </a:rPr>
              <a:t> is meant to reflect the </a:t>
            </a:r>
            <a:r>
              <a:rPr lang="en-US" sz="2400" b="1" dirty="0">
                <a:solidFill>
                  <a:schemeClr val="tx1"/>
                </a:solidFill>
                <a:latin typeface="Lao MN" pitchFamily="2" charset="0"/>
                <a:cs typeface="Lao MN" pitchFamily="2" charset="0"/>
              </a:rPr>
              <a:t>intermediate overall security </a:t>
            </a:r>
            <a:r>
              <a:rPr lang="en-US" sz="2400" dirty="0">
                <a:solidFill>
                  <a:schemeClr val="tx1"/>
                </a:solidFill>
                <a:latin typeface="Lao MN" pitchFamily="2" charset="0"/>
                <a:cs typeface="Lao MN" pitchFamily="2" charset="0"/>
              </a:rPr>
              <a:t>and the </a:t>
            </a:r>
            <a:r>
              <a:rPr lang="en-US" sz="2400" b="1" dirty="0">
                <a:solidFill>
                  <a:schemeClr val="tx1"/>
                </a:solidFill>
                <a:latin typeface="Lao MN" pitchFamily="2" charset="0"/>
                <a:cs typeface="Lao MN" pitchFamily="2" charset="0"/>
              </a:rPr>
              <a:t>asymmetry in security </a:t>
            </a:r>
            <a:r>
              <a:rPr lang="en-US" sz="2400" dirty="0">
                <a:solidFill>
                  <a:schemeClr val="tx1"/>
                </a:solidFill>
                <a:latin typeface="Lao MN" pitchFamily="2" charset="0"/>
                <a:cs typeface="Lao MN" pitchFamily="2" charset="0"/>
              </a:rPr>
              <a:t>between </a:t>
            </a:r>
            <a:r>
              <a:rPr lang="en-US" sz="2400" b="1" dirty="0">
                <a:solidFill>
                  <a:schemeClr val="tx1"/>
                </a:solidFill>
                <a:latin typeface="Lao MN" pitchFamily="2" charset="0"/>
                <a:cs typeface="Lao MN" pitchFamily="2" charset="0"/>
              </a:rPr>
              <a:t>enciphering</a:t>
            </a:r>
            <a:r>
              <a:rPr lang="en-US" sz="2400" dirty="0">
                <a:solidFill>
                  <a:schemeClr val="tx1"/>
                </a:solidFill>
                <a:latin typeface="Lao MN" pitchFamily="2" charset="0"/>
                <a:cs typeface="Lao MN" pitchFamily="2" charset="0"/>
              </a:rPr>
              <a:t> and </a:t>
            </a:r>
            <a:r>
              <a:rPr lang="en-US" sz="2400" b="1" dirty="0">
                <a:solidFill>
                  <a:schemeClr val="tx1"/>
                </a:solidFill>
                <a:latin typeface="Lao MN" pitchFamily="2" charset="0"/>
                <a:cs typeface="Lao MN" pitchFamily="2" charset="0"/>
              </a:rPr>
              <a:t>deciphering</a:t>
            </a:r>
            <a:r>
              <a:rPr lang="en-US" sz="2400" dirty="0">
                <a:solidFill>
                  <a:schemeClr val="tx1"/>
                </a:solidFill>
                <a:latin typeface="Lao MN" pitchFamily="2" charset="0"/>
                <a:cs typeface="Lao MN" pitchFamily="2" charset="0"/>
              </a:rPr>
              <a:t>.</a:t>
            </a:r>
          </a:p>
          <a:p>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In [DK23] we added two weaker notions called </a:t>
            </a:r>
            <a:r>
              <a:rPr lang="en-US" sz="2400" b="1" dirty="0" err="1">
                <a:solidFill>
                  <a:schemeClr val="tx1"/>
                </a:solidFill>
                <a:latin typeface="Lao MN" pitchFamily="2" charset="0"/>
                <a:cs typeface="Lao MN" pitchFamily="2" charset="0"/>
              </a:rPr>
              <a:t>RPRPd</a:t>
            </a:r>
            <a:r>
              <a:rPr lang="en-US" sz="2400" dirty="0">
                <a:solidFill>
                  <a:schemeClr val="tx1"/>
                </a:solidFill>
                <a:latin typeface="Lao MN" pitchFamily="2" charset="0"/>
                <a:cs typeface="Lao MN" pitchFamily="2" charset="0"/>
              </a:rPr>
              <a:t> and </a:t>
            </a:r>
            <a:r>
              <a:rPr lang="en-US" sz="2400" b="1" dirty="0" err="1">
                <a:solidFill>
                  <a:schemeClr val="tx1"/>
                </a:solidFill>
                <a:latin typeface="Lao MN" pitchFamily="2" charset="0"/>
                <a:cs typeface="Lao MN" pitchFamily="2" charset="0"/>
              </a:rPr>
              <a:t>RPRPg</a:t>
            </a:r>
            <a:r>
              <a:rPr lang="en-US" sz="2400" dirty="0">
                <a:solidFill>
                  <a:schemeClr val="tx1"/>
                </a:solidFill>
                <a:latin typeface="Lao MN" pitchFamily="2" charset="0"/>
                <a:cs typeface="Lao MN" pitchFamily="2" charset="0"/>
              </a:rPr>
              <a:t> where:</a:t>
            </a:r>
          </a:p>
          <a:p>
            <a:pPr marL="0" indent="0">
              <a:buNone/>
            </a:pPr>
            <a:endParaRPr lang="en-US" sz="800" dirty="0">
              <a:solidFill>
                <a:schemeClr val="tx1"/>
              </a:solidFill>
              <a:latin typeface="Lao MN" pitchFamily="2" charset="0"/>
              <a:cs typeface="Lao MN" pitchFamily="2" charset="0"/>
            </a:endParaRPr>
          </a:p>
          <a:p>
            <a:pPr marL="0" indent="0" algn="ctr">
              <a:buNone/>
            </a:pPr>
            <a:r>
              <a:rPr lang="en-US" sz="2400" b="1" dirty="0" err="1">
                <a:solidFill>
                  <a:schemeClr val="tx1"/>
                </a:solidFill>
                <a:latin typeface="Lao MN" pitchFamily="2" charset="0"/>
                <a:cs typeface="Lao MN" pitchFamily="2" charset="0"/>
              </a:rPr>
              <a:t>RPRPd</a:t>
            </a:r>
            <a:r>
              <a:rPr lang="en-US" sz="2400" dirty="0">
                <a:solidFill>
                  <a:schemeClr val="tx1"/>
                </a:solidFill>
                <a:latin typeface="Lao MN" pitchFamily="2" charset="0"/>
                <a:cs typeface="Lao MN" pitchFamily="2" charset="0"/>
              </a:rPr>
              <a:t> = </a:t>
            </a:r>
            <a:r>
              <a:rPr lang="en-US" sz="2400" b="1" dirty="0">
                <a:solidFill>
                  <a:schemeClr val="tx1"/>
                </a:solidFill>
                <a:latin typeface="Lao MN" pitchFamily="2" charset="0"/>
                <a:cs typeface="Lao MN" pitchFamily="2" charset="0"/>
              </a:rPr>
              <a:t>En </a:t>
            </a:r>
            <a:r>
              <a:rPr lang="en-US" sz="2400" dirty="0">
                <a:solidFill>
                  <a:schemeClr val="tx1"/>
                </a:solidFill>
                <a:latin typeface="Lao MN" pitchFamily="2" charset="0"/>
                <a:cs typeface="Lao MN" pitchFamily="2" charset="0"/>
              </a:rPr>
              <a:t>+</a:t>
            </a:r>
            <a:r>
              <a:rPr lang="en-US" sz="2400" b="1" dirty="0">
                <a:solidFill>
                  <a:schemeClr val="tx1"/>
                </a:solidFill>
                <a:latin typeface="Lao MN" pitchFamily="2" charset="0"/>
                <a:cs typeface="Lao MN" pitchFamily="2" charset="0"/>
              </a:rPr>
              <a:t> De</a:t>
            </a:r>
            <a:r>
              <a:rPr lang="en-US" sz="2400" dirty="0">
                <a:solidFill>
                  <a:schemeClr val="tx1"/>
                </a:solidFill>
                <a:latin typeface="Lao MN" pitchFamily="2" charset="0"/>
                <a:cs typeface="Lao MN" pitchFamily="2" charset="0"/>
              </a:rPr>
              <a:t> only  (No Gu oracle)</a:t>
            </a:r>
          </a:p>
          <a:p>
            <a:pPr marL="0" indent="0" algn="ctr">
              <a:buNone/>
            </a:pPr>
            <a:r>
              <a:rPr lang="en-US" sz="2400" b="1" dirty="0" err="1">
                <a:solidFill>
                  <a:schemeClr val="tx1"/>
                </a:solidFill>
                <a:latin typeface="Lao MN" pitchFamily="2" charset="0"/>
                <a:cs typeface="Lao MN" pitchFamily="2" charset="0"/>
              </a:rPr>
              <a:t>RPRPg</a:t>
            </a:r>
            <a:r>
              <a:rPr lang="en-US" sz="2400" dirty="0">
                <a:solidFill>
                  <a:schemeClr val="tx1"/>
                </a:solidFill>
                <a:latin typeface="Lao MN" pitchFamily="2" charset="0"/>
                <a:cs typeface="Lao MN" pitchFamily="2" charset="0"/>
              </a:rPr>
              <a:t> =  </a:t>
            </a:r>
            <a:r>
              <a:rPr lang="en-US" sz="2400" b="1" dirty="0">
                <a:solidFill>
                  <a:schemeClr val="tx1"/>
                </a:solidFill>
                <a:latin typeface="Lao MN" pitchFamily="2" charset="0"/>
                <a:cs typeface="Lao MN" pitchFamily="2" charset="0"/>
              </a:rPr>
              <a:t>En</a:t>
            </a:r>
            <a:r>
              <a:rPr lang="en-US" sz="2400" dirty="0">
                <a:solidFill>
                  <a:schemeClr val="tx1"/>
                </a:solidFill>
                <a:latin typeface="Lao MN" pitchFamily="2" charset="0"/>
                <a:cs typeface="Lao MN" pitchFamily="2" charset="0"/>
              </a:rPr>
              <a:t> + </a:t>
            </a:r>
            <a:r>
              <a:rPr lang="en-US" sz="2400" b="1" dirty="0">
                <a:solidFill>
                  <a:schemeClr val="tx1"/>
                </a:solidFill>
                <a:latin typeface="Lao MN" pitchFamily="2" charset="0"/>
                <a:cs typeface="Lao MN" pitchFamily="2" charset="0"/>
              </a:rPr>
              <a:t>Gu</a:t>
            </a:r>
            <a:r>
              <a:rPr lang="en-US" sz="2400" dirty="0">
                <a:solidFill>
                  <a:schemeClr val="tx1"/>
                </a:solidFill>
                <a:latin typeface="Lao MN" pitchFamily="2" charset="0"/>
                <a:cs typeface="Lao MN" pitchFamily="2" charset="0"/>
              </a:rPr>
              <a:t> only (No De oracle)</a:t>
            </a:r>
          </a:p>
          <a:p>
            <a:endParaRPr lang="en-US" sz="8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For some applications these weaker notions are sufficient.</a:t>
            </a:r>
          </a:p>
          <a:p>
            <a:pPr marL="0" indent="0">
              <a:buNone/>
            </a:pPr>
            <a:endParaRPr lang="en-US" sz="2400" dirty="0">
              <a:solidFill>
                <a:schemeClr val="tx1"/>
              </a:solidFill>
              <a:latin typeface="Lao MN" pitchFamily="2" charset="0"/>
              <a:cs typeface="Lao MN" pitchFamily="2" charset="0"/>
            </a:endParaRPr>
          </a:p>
          <a:p>
            <a:r>
              <a:rPr lang="en-US" sz="2400" dirty="0">
                <a:solidFill>
                  <a:schemeClr val="tx1"/>
                </a:solidFill>
                <a:latin typeface="Lao MN" pitchFamily="2" charset="0"/>
                <a:cs typeface="Lao MN" pitchFamily="2" charset="0"/>
              </a:rPr>
              <a:t>Any </a:t>
            </a:r>
            <a:r>
              <a:rPr lang="en-US" sz="2400" b="1" dirty="0">
                <a:solidFill>
                  <a:schemeClr val="tx1"/>
                </a:solidFill>
                <a:latin typeface="Lao MN" pitchFamily="2" charset="0"/>
                <a:cs typeface="Lao MN" pitchFamily="2" charset="0"/>
              </a:rPr>
              <a:t>SPRP</a:t>
            </a:r>
            <a:r>
              <a:rPr lang="en-US" sz="2400" dirty="0">
                <a:solidFill>
                  <a:schemeClr val="tx1"/>
                </a:solidFill>
                <a:latin typeface="Lao MN" pitchFamily="2" charset="0"/>
                <a:cs typeface="Lao MN" pitchFamily="2" charset="0"/>
              </a:rPr>
              <a:t> is automatically an </a:t>
            </a:r>
            <a:r>
              <a:rPr lang="en-US" sz="2400" b="1" dirty="0">
                <a:solidFill>
                  <a:schemeClr val="tx1"/>
                </a:solidFill>
                <a:latin typeface="Lao MN" pitchFamily="2" charset="0"/>
                <a:cs typeface="Lao MN" pitchFamily="2" charset="0"/>
              </a:rPr>
              <a:t>RPRP,</a:t>
            </a:r>
            <a:r>
              <a:rPr lang="en-US" sz="2400" dirty="0">
                <a:solidFill>
                  <a:schemeClr val="tx1"/>
                </a:solidFill>
                <a:latin typeface="Lao MN" pitchFamily="2" charset="0"/>
                <a:cs typeface="Lao MN" pitchFamily="2" charset="0"/>
              </a:rPr>
              <a:t> so all applications can be instantiated with an </a:t>
            </a:r>
            <a:r>
              <a:rPr lang="en-US" sz="2400" b="1" dirty="0">
                <a:solidFill>
                  <a:schemeClr val="tx1"/>
                </a:solidFill>
                <a:latin typeface="Lao MN" pitchFamily="2" charset="0"/>
                <a:cs typeface="Lao MN" pitchFamily="2" charset="0"/>
              </a:rPr>
              <a:t>SPRP</a:t>
            </a:r>
            <a:r>
              <a:rPr lang="en-US" sz="2400" dirty="0">
                <a:solidFill>
                  <a:schemeClr val="tx1"/>
                </a:solidFill>
                <a:latin typeface="Lao MN" pitchFamily="2" charset="0"/>
                <a:cs typeface="Lao MN" pitchFamily="2" charset="0"/>
              </a:rPr>
              <a:t> at the cost of efficiency.</a:t>
            </a:r>
          </a:p>
          <a:p>
            <a:endParaRPr lang="en-US" dirty="0"/>
          </a:p>
        </p:txBody>
      </p:sp>
      <p:sp>
        <p:nvSpPr>
          <p:cNvPr id="2" name="Slide Number Placeholder 1">
            <a:extLst>
              <a:ext uri="{FF2B5EF4-FFF2-40B4-BE49-F238E27FC236}">
                <a16:creationId xmlns:a16="http://schemas.microsoft.com/office/drawing/2014/main" id="{873678A7-CC9F-594E-9710-56639E04D92F}"/>
              </a:ext>
            </a:extLst>
          </p:cNvPr>
          <p:cNvSpPr>
            <a:spLocks noGrp="1"/>
          </p:cNvSpPr>
          <p:nvPr>
            <p:ph type="sldNum" sz="quarter" idx="4"/>
          </p:nvPr>
        </p:nvSpPr>
        <p:spPr/>
        <p:txBody>
          <a:bodyPr/>
          <a:lstStyle/>
          <a:p>
            <a:fld id="{6A0E18EB-4A2D-7A41-8DA5-124442C28A6C}" type="slidenum">
              <a:rPr lang="en-AE" smtClean="0"/>
              <a:t>8</a:t>
            </a:fld>
            <a:endParaRPr lang="en-AE"/>
          </a:p>
        </p:txBody>
      </p:sp>
    </p:spTree>
    <p:extLst>
      <p:ext uri="{BB962C8B-B14F-4D97-AF65-F5344CB8AC3E}">
        <p14:creationId xmlns:p14="http://schemas.microsoft.com/office/powerpoint/2010/main" val="213693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C09CB0C-2801-CBB9-3690-B5ED328A15C3}"/>
              </a:ext>
            </a:extLst>
          </p:cNvPr>
          <p:cNvSpPr>
            <a:spLocks noGrp="1"/>
          </p:cNvSpPr>
          <p:nvPr>
            <p:ph type="ctrTitle"/>
          </p:nvPr>
        </p:nvSpPr>
        <p:spPr>
          <a:xfrm>
            <a:off x="523195" y="3135494"/>
            <a:ext cx="5572805" cy="444969"/>
          </a:xfrm>
        </p:spPr>
        <p:txBody>
          <a:bodyPr/>
          <a:lstStyle/>
          <a:p>
            <a:r>
              <a:rPr lang="en-US" sz="3200" b="0" dirty="0">
                <a:latin typeface="Lao MN" pitchFamily="2" charset="0"/>
                <a:cs typeface="Lao MN" pitchFamily="2" charset="0"/>
              </a:rPr>
              <a:t>The UIV Construction</a:t>
            </a:r>
          </a:p>
        </p:txBody>
      </p:sp>
      <p:sp>
        <p:nvSpPr>
          <p:cNvPr id="2" name="Slide Number Placeholder 1">
            <a:extLst>
              <a:ext uri="{FF2B5EF4-FFF2-40B4-BE49-F238E27FC236}">
                <a16:creationId xmlns:a16="http://schemas.microsoft.com/office/drawing/2014/main" id="{C92A2751-3A01-8540-A388-12DF286857C0}"/>
              </a:ext>
            </a:extLst>
          </p:cNvPr>
          <p:cNvSpPr>
            <a:spLocks noGrp="1"/>
          </p:cNvSpPr>
          <p:nvPr>
            <p:ph type="sldNum" sz="quarter" idx="4"/>
          </p:nvPr>
        </p:nvSpPr>
        <p:spPr/>
        <p:txBody>
          <a:bodyPr/>
          <a:lstStyle/>
          <a:p>
            <a:fld id="{6A0E18EB-4A2D-7A41-8DA5-124442C28A6C}" type="slidenum">
              <a:rPr lang="en-AE" smtClean="0"/>
              <a:t>9</a:t>
            </a:fld>
            <a:endParaRPr lang="en-AE"/>
          </a:p>
        </p:txBody>
      </p:sp>
    </p:spTree>
    <p:extLst>
      <p:ext uri="{BB962C8B-B14F-4D97-AF65-F5344CB8AC3E}">
        <p14:creationId xmlns:p14="http://schemas.microsoft.com/office/powerpoint/2010/main" val="721240291"/>
      </p:ext>
    </p:extLst>
  </p:cSld>
  <p:clrMapOvr>
    <a:masterClrMapping/>
  </p:clrMapOvr>
</p:sld>
</file>

<file path=ppt/theme/theme1.xml><?xml version="1.0" encoding="utf-8"?>
<a:theme xmlns:a="http://schemas.openxmlformats.org/drawingml/2006/main" name="TII_theme">
  <a:themeElements>
    <a:clrScheme name="TII_2020 1">
      <a:dk1>
        <a:srgbClr val="000000"/>
      </a:dk1>
      <a:lt1>
        <a:srgbClr val="FFFFFF"/>
      </a:lt1>
      <a:dk2>
        <a:srgbClr val="6400FF"/>
      </a:dk2>
      <a:lt2>
        <a:srgbClr val="415569"/>
      </a:lt2>
      <a:accent1>
        <a:srgbClr val="6F7375"/>
      </a:accent1>
      <a:accent2>
        <a:srgbClr val="63E8E3"/>
      </a:accent2>
      <a:accent3>
        <a:srgbClr val="37E1DC"/>
      </a:accent3>
      <a:accent4>
        <a:srgbClr val="3C009F"/>
      </a:accent4>
      <a:accent5>
        <a:srgbClr val="FF0074"/>
      </a:accent5>
      <a:accent6>
        <a:srgbClr val="FFBF38"/>
      </a:accent6>
      <a:hlink>
        <a:srgbClr val="A69DCE"/>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22000"/>
          </a:lnSpc>
          <a:defRPr sz="1400" dirty="0">
            <a:solidFill>
              <a:schemeClr val="accent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II_theme" id="{2CDF4B84-A6FA-2B41-897E-A9DED9ED3C1B}" vid="{6C120DFC-29C3-314F-A19C-D7EFB80225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TII_theme</Template>
  <TotalTime>11469</TotalTime>
  <Words>3648</Words>
  <Application>Microsoft Macintosh PowerPoint</Application>
  <PresentationFormat>Widescreen</PresentationFormat>
  <Paragraphs>647</Paragraphs>
  <Slides>35</Slides>
  <Notes>34</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Cambria Math</vt:lpstr>
      <vt:lpstr>Century Schoolbook</vt:lpstr>
      <vt:lpstr>Lao MN</vt:lpstr>
      <vt:lpstr>TII_theme</vt:lpstr>
      <vt:lpstr>Rugged Pseudorandom Permutations and Their Applications</vt:lpstr>
      <vt:lpstr>Outline</vt:lpstr>
      <vt:lpstr>Defining Rugged PRPs</vt:lpstr>
      <vt:lpstr>What is a Rugged PRP?</vt:lpstr>
      <vt:lpstr>Rugged Pseudorandom Permutations [DK22]</vt:lpstr>
      <vt:lpstr>Rugged Pseudorandom Permutations</vt:lpstr>
      <vt:lpstr>Rugged Pseudorandom Permutations</vt:lpstr>
      <vt:lpstr>Notes on the Definition</vt:lpstr>
      <vt:lpstr>The UIV Construction</vt:lpstr>
      <vt:lpstr>Protected IV [ShrTer13]</vt:lpstr>
      <vt:lpstr>Unilaterally-Protected IV</vt:lpstr>
      <vt:lpstr>Other RPRP Constructions</vt:lpstr>
      <vt:lpstr>Transforming RPRPs into AEAD</vt:lpstr>
      <vt:lpstr>The EtE Transform</vt:lpstr>
      <vt:lpstr>The EtD Transform</vt:lpstr>
      <vt:lpstr>Application to Tor: CGO</vt:lpstr>
      <vt:lpstr>Tor Overview</vt:lpstr>
      <vt:lpstr>Relay Cell Format and Processing</vt:lpstr>
      <vt:lpstr>Tor is Susceptible to Tagging Attacks</vt:lpstr>
      <vt:lpstr>Requirements</vt:lpstr>
      <vt:lpstr>CGO (High-Level):  Forward Direction</vt:lpstr>
      <vt:lpstr>CGO (High-Level):  Backward Direction</vt:lpstr>
      <vt:lpstr>CGO Performance</vt:lpstr>
      <vt:lpstr>Concluding Remarks</vt:lpstr>
      <vt:lpstr>Summary</vt:lpstr>
      <vt:lpstr>The UIV+ Updatable RPRP Construction</vt:lpstr>
      <vt:lpstr>Nonce-Set AEAD</vt:lpstr>
      <vt:lpstr>The AwN Transform</vt:lpstr>
      <vt:lpstr>Nonce-Set AEAD Formally</vt:lpstr>
      <vt:lpstr>Why Nonce-Set AEAD?</vt:lpstr>
      <vt:lpstr>Order-Resilient Channels</vt:lpstr>
      <vt:lpstr>Order-Resilient Channels</vt:lpstr>
      <vt:lpstr>The Support Predicate</vt:lpstr>
      <vt:lpstr>Order-Resilient Channels from NS-AEAD</vt:lpstr>
      <vt:lpstr>Order-Resilient Channels from NS-AEAD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Rugged Pseudorandom Permutations and Their Applications</dc:title>
  <dc:creator>Jean Paul Degabriele</dc:creator>
  <cp:lastModifiedBy>Jean Degabriele</cp:lastModifiedBy>
  <cp:revision>17</cp:revision>
  <dcterms:created xsi:type="dcterms:W3CDTF">2022-03-17T06:33:50Z</dcterms:created>
  <dcterms:modified xsi:type="dcterms:W3CDTF">2024-12-15T05:21:44Z</dcterms:modified>
</cp:coreProperties>
</file>