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9" r:id="rId3"/>
    <p:sldId id="331" r:id="rId4"/>
    <p:sldId id="259" r:id="rId5"/>
    <p:sldId id="284" r:id="rId6"/>
    <p:sldId id="285" r:id="rId7"/>
    <p:sldId id="286" r:id="rId8"/>
    <p:sldId id="261" r:id="rId9"/>
    <p:sldId id="316" r:id="rId10"/>
    <p:sldId id="329" r:id="rId11"/>
    <p:sldId id="273" r:id="rId12"/>
    <p:sldId id="264" r:id="rId13"/>
    <p:sldId id="263" r:id="rId14"/>
    <p:sldId id="274" r:id="rId15"/>
    <p:sldId id="265" r:id="rId16"/>
    <p:sldId id="258" r:id="rId17"/>
    <p:sldId id="271" r:id="rId18"/>
    <p:sldId id="260" r:id="rId19"/>
    <p:sldId id="266" r:id="rId20"/>
    <p:sldId id="267" r:id="rId21"/>
    <p:sldId id="276" r:id="rId22"/>
    <p:sldId id="330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7D230-D985-4D50-B918-544C486B1F71}" v="61" dt="2025-03-28T15:56:10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7" autoAdjust="0"/>
  </p:normalViewPr>
  <p:slideViewPr>
    <p:cSldViewPr snapToGrid="0">
      <p:cViewPr>
        <p:scale>
          <a:sx n="93" d="100"/>
          <a:sy n="93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A_914E817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B_ED2F1CE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7281761361571"/>
          <c:y val="8.6934046487571845E-2"/>
          <c:w val="0.85201794404541054"/>
          <c:h val="0.829754255059408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Sheet1!$A$2:$A$79</c:f>
              <c:numCache>
                <c:formatCode>General</c:formatCode>
                <c:ptCount val="7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</c:numCache>
            </c:numRef>
          </c:xVal>
          <c:yVal>
            <c:numRef>
              <c:f>Sheet1!$B$2:$B$79</c:f>
              <c:numCache>
                <c:formatCode>General</c:formatCode>
                <c:ptCount val="78"/>
                <c:pt idx="0">
                  <c:v>1.1000313730470084</c:v>
                </c:pt>
                <c:pt idx="1">
                  <c:v>1.055981535242247</c:v>
                </c:pt>
                <c:pt idx="2">
                  <c:v>1.035744430870174</c:v>
                </c:pt>
                <c:pt idx="3">
                  <c:v>1.0247911096865248</c:v>
                </c:pt>
                <c:pt idx="4">
                  <c:v>1.0182000062727201</c:v>
                </c:pt>
                <c:pt idx="5">
                  <c:v>1.0139275012399542</c:v>
                </c:pt>
                <c:pt idx="6">
                  <c:v>1.0110007242225068</c:v>
                </c:pt>
                <c:pt idx="7">
                  <c:v>1.0089084325997029</c:v>
                </c:pt>
                <c:pt idx="8">
                  <c:v>1.0073610247440046</c:v>
                </c:pt>
                <c:pt idx="9">
                  <c:v>1.0061844647236153</c:v>
                </c:pt>
                <c:pt idx="10">
                  <c:v>1.0052690457558009</c:v>
                </c:pt>
                <c:pt idx="11">
                  <c:v>1.0045428266353758</c:v>
                </c:pt>
                <c:pt idx="12">
                  <c:v>1.0039570389385031</c:v>
                </c:pt>
                <c:pt idx="13">
                  <c:v>1.0034776736445079</c:v>
                </c:pt>
                <c:pt idx="14">
                  <c:v>1.0030804276616314</c:v>
                </c:pt>
                <c:pt idx="15">
                  <c:v>1.0027475597493067</c:v>
                </c:pt>
                <c:pt idx="16">
                  <c:v>1.0024658736526824</c:v>
                </c:pt>
                <c:pt idx="17">
                  <c:v>1.0022253891418882</c:v>
                </c:pt>
                <c:pt idx="18">
                  <c:v>1.002018445294637</c:v>
                </c:pt>
                <c:pt idx="19">
                  <c:v>1.0018390825000121</c:v>
                </c:pt>
                <c:pt idx="20">
                  <c:v>1.0016826083917381</c:v>
                </c:pt>
                <c:pt idx="21">
                  <c:v>1.0015452877054747</c:v>
                </c:pt>
                <c:pt idx="22">
                  <c:v>1.0014241172135157</c:v>
                </c:pt>
                <c:pt idx="23">
                  <c:v>1.0013166600722689</c:v>
                </c:pt>
                <c:pt idx="24">
                  <c:v>1.0012209223106701</c:v>
                </c:pt>
                <c:pt idx="25">
                  <c:v>1.0011352596380096</c:v>
                </c:pt>
                <c:pt idx="26">
                  <c:v>1.0010583063538103</c:v>
                </c:pt>
                <c:pt idx="27">
                  <c:v>1.0009889205656683</c:v>
                </c:pt>
                <c:pt idx="28">
                  <c:v>1.0009261415754824</c:v>
                </c:pt>
                <c:pt idx="29">
                  <c:v>1.0008691564401955</c:v>
                </c:pt>
                <c:pt idx="30">
                  <c:v>1.0008172735171141</c:v>
                </c:pt>
                <c:pt idx="31">
                  <c:v>1.0007699013748685</c:v>
                </c:pt>
                <c:pt idx="32">
                  <c:v>1.0007265318613356</c:v>
                </c:pt>
                <c:pt idx="33">
                  <c:v>1.0006867264177486</c:v>
                </c:pt>
                <c:pt idx="34">
                  <c:v>1.0006501049467198</c:v>
                </c:pt>
                <c:pt idx="35">
                  <c:v>1.0006163367036678</c:v>
                </c:pt>
                <c:pt idx="36">
                  <c:v>1.0005851328019768</c:v>
                </c:pt>
                <c:pt idx="37">
                  <c:v>1.0005562400132193</c:v>
                </c:pt>
                <c:pt idx="38">
                  <c:v>1.0005294356128651</c:v>
                </c:pt>
                <c:pt idx="39">
                  <c:v>1.0005045230747307</c:v>
                </c:pt>
                <c:pt idx="40">
                  <c:v>1.0004813284581187</c:v>
                </c:pt>
                <c:pt idx="41">
                  <c:v>1.0004596973631501</c:v>
                </c:pt>
                <c:pt idx="42">
                  <c:v>1.000439492354412</c:v>
                </c:pt>
                <c:pt idx="43">
                  <c:v>1.0004205907723667</c:v>
                </c:pt>
                <c:pt idx="44">
                  <c:v>1.0004028828672262</c:v>
                </c:pt>
                <c:pt idx="45">
                  <c:v>1.0003862702021218</c:v>
                </c:pt>
                <c:pt idx="46">
                  <c:v>1.0003706642820429</c:v>
                </c:pt>
                <c:pt idx="47">
                  <c:v>1.0003559853727977</c:v>
                </c:pt>
                <c:pt idx="48">
                  <c:v>1.0003421614804742</c:v>
                </c:pt>
                <c:pt idx="49">
                  <c:v>1.0003291274669546</c:v>
                </c:pt>
                <c:pt idx="50">
                  <c:v>1.0003168242811382</c:v>
                </c:pt>
                <c:pt idx="51">
                  <c:v>1.0003051982888946</c:v>
                </c:pt>
                <c:pt idx="52">
                  <c:v>1.0002942006875124</c:v>
                </c:pt>
                <c:pt idx="53">
                  <c:v>1.0002837869926868</c:v>
                </c:pt>
                <c:pt idx="54">
                  <c:v>1.0002739165879555</c:v>
                </c:pt>
                <c:pt idx="55">
                  <c:v>1.000264552328034</c:v>
                </c:pt>
                <c:pt idx="56">
                  <c:v>1.0002556601888215</c:v>
                </c:pt>
                <c:pt idx="57">
                  <c:v>1.0002472089578889</c:v>
                </c:pt>
                <c:pt idx="58">
                  <c:v>1.0002391699601978</c:v>
                </c:pt>
                <c:pt idx="59">
                  <c:v>1.0002315168145324</c:v>
                </c:pt>
                <c:pt idx="60">
                  <c:v>1.0002242252167803</c:v>
                </c:pt>
                <c:pt idx="61">
                  <c:v>1.0002172727467304</c:v>
                </c:pt>
                <c:pt idx="62">
                  <c:v>1.000210638695515</c:v>
                </c:pt>
                <c:pt idx="63">
                  <c:v>1.0002043039112174</c:v>
                </c:pt>
                <c:pt idx="64">
                  <c:v>1.0001982506604858</c:v>
                </c:pt>
                <c:pt idx="65">
                  <c:v>1.0001924625042893</c:v>
                </c:pt>
                <c:pt idx="66">
                  <c:v>1.0001869241861865</c:v>
                </c:pt>
                <c:pt idx="67">
                  <c:v>1.0001816215316861</c:v>
                </c:pt>
                <c:pt idx="68">
                  <c:v>1.0001765413574617</c:v>
                </c:pt>
                <c:pt idx="69">
                  <c:v>1.0001716713893287</c:v>
                </c:pt>
                <c:pt idx="70">
                  <c:v>1.0001670001880332</c:v>
                </c:pt>
                <c:pt idx="71">
                  <c:v>1.0001625170820156</c:v>
                </c:pt>
                <c:pt idx="72">
                  <c:v>1.0001582121064037</c:v>
                </c:pt>
                <c:pt idx="73">
                  <c:v>1.0001540759475898</c:v>
                </c:pt>
                <c:pt idx="74">
                  <c:v>1.0001500998928148</c:v>
                </c:pt>
                <c:pt idx="75">
                  <c:v>1.0001462757842441</c:v>
                </c:pt>
                <c:pt idx="76">
                  <c:v>1.0001425959770898</c:v>
                </c:pt>
                <c:pt idx="77">
                  <c:v>1.0001390533013743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49-4713-95DC-329A370BB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341792"/>
        <c:axId val="1390342272"/>
      </c:scatterChart>
      <c:valAx>
        <c:axId val="13903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42272"/>
        <c:crosses val="autoZero"/>
        <c:crossBetween val="midCat"/>
      </c:valAx>
      <c:valAx>
        <c:axId val="139034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41792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7281761361571"/>
          <c:y val="8.6934046487571845E-2"/>
          <c:w val="0.85201794404541054"/>
          <c:h val="0.829754255059408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Sheet1!$A$2:$A$79</c:f>
              <c:numCache>
                <c:formatCode>General</c:formatCode>
                <c:ptCount val="7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</c:numCache>
            </c:numRef>
          </c:xVal>
          <c:yVal>
            <c:numRef>
              <c:f>Sheet1!$B$2:$B$79</c:f>
              <c:numCache>
                <c:formatCode>General</c:formatCode>
                <c:ptCount val="78"/>
                <c:pt idx="0">
                  <c:v>1.1000313730470084</c:v>
                </c:pt>
                <c:pt idx="1">
                  <c:v>1.055981535242247</c:v>
                </c:pt>
                <c:pt idx="2">
                  <c:v>1.035744430870174</c:v>
                </c:pt>
                <c:pt idx="3">
                  <c:v>1.0247911096865248</c:v>
                </c:pt>
                <c:pt idx="4">
                  <c:v>1.0182000062727201</c:v>
                </c:pt>
                <c:pt idx="5">
                  <c:v>1.0139275012399542</c:v>
                </c:pt>
                <c:pt idx="6">
                  <c:v>1.0110007242225068</c:v>
                </c:pt>
                <c:pt idx="7">
                  <c:v>1.0089084325997029</c:v>
                </c:pt>
                <c:pt idx="8">
                  <c:v>1.0073610247440046</c:v>
                </c:pt>
                <c:pt idx="9">
                  <c:v>1.0061844647236153</c:v>
                </c:pt>
                <c:pt idx="10">
                  <c:v>1.0052690457558009</c:v>
                </c:pt>
                <c:pt idx="11">
                  <c:v>1.0045428266353758</c:v>
                </c:pt>
                <c:pt idx="12">
                  <c:v>1.0039570389385031</c:v>
                </c:pt>
                <c:pt idx="13">
                  <c:v>1.0034776736445079</c:v>
                </c:pt>
                <c:pt idx="14">
                  <c:v>1.0030804276616314</c:v>
                </c:pt>
                <c:pt idx="15">
                  <c:v>1.0027475597493067</c:v>
                </c:pt>
                <c:pt idx="16">
                  <c:v>1.0024658736526824</c:v>
                </c:pt>
                <c:pt idx="17">
                  <c:v>1.0022253891418882</c:v>
                </c:pt>
                <c:pt idx="18">
                  <c:v>1.002018445294637</c:v>
                </c:pt>
                <c:pt idx="19">
                  <c:v>1.0018390825000121</c:v>
                </c:pt>
                <c:pt idx="20">
                  <c:v>1.0016826083917381</c:v>
                </c:pt>
                <c:pt idx="21">
                  <c:v>1.0015452877054747</c:v>
                </c:pt>
                <c:pt idx="22">
                  <c:v>1.0014241172135157</c:v>
                </c:pt>
                <c:pt idx="23">
                  <c:v>1.0013166600722689</c:v>
                </c:pt>
                <c:pt idx="24">
                  <c:v>1.0012209223106701</c:v>
                </c:pt>
                <c:pt idx="25">
                  <c:v>1.0011352596380096</c:v>
                </c:pt>
                <c:pt idx="26">
                  <c:v>1.0010583063538103</c:v>
                </c:pt>
                <c:pt idx="27">
                  <c:v>1.0009889205656683</c:v>
                </c:pt>
                <c:pt idx="28">
                  <c:v>1.0009261415754824</c:v>
                </c:pt>
                <c:pt idx="29">
                  <c:v>1.0008691564401955</c:v>
                </c:pt>
                <c:pt idx="30">
                  <c:v>1.0008172735171141</c:v>
                </c:pt>
                <c:pt idx="31">
                  <c:v>1.0007699013748685</c:v>
                </c:pt>
                <c:pt idx="32">
                  <c:v>1.0007265318613356</c:v>
                </c:pt>
                <c:pt idx="33">
                  <c:v>1.0006867264177486</c:v>
                </c:pt>
                <c:pt idx="34">
                  <c:v>1.0006501049467198</c:v>
                </c:pt>
                <c:pt idx="35">
                  <c:v>1.0006163367036678</c:v>
                </c:pt>
                <c:pt idx="36">
                  <c:v>1.0005851328019768</c:v>
                </c:pt>
                <c:pt idx="37">
                  <c:v>1.0005562400132193</c:v>
                </c:pt>
                <c:pt idx="38">
                  <c:v>1.0005294356128651</c:v>
                </c:pt>
                <c:pt idx="39">
                  <c:v>1.0005045230747307</c:v>
                </c:pt>
                <c:pt idx="40">
                  <c:v>1.0004813284581187</c:v>
                </c:pt>
                <c:pt idx="41">
                  <c:v>1.0004596973631501</c:v>
                </c:pt>
                <c:pt idx="42">
                  <c:v>1.000439492354412</c:v>
                </c:pt>
                <c:pt idx="43">
                  <c:v>1.0004205907723667</c:v>
                </c:pt>
                <c:pt idx="44">
                  <c:v>1.0004028828672262</c:v>
                </c:pt>
                <c:pt idx="45">
                  <c:v>1.0003862702021218</c:v>
                </c:pt>
                <c:pt idx="46">
                  <c:v>1.0003706642820429</c:v>
                </c:pt>
                <c:pt idx="47">
                  <c:v>1.0003559853727977</c:v>
                </c:pt>
                <c:pt idx="48">
                  <c:v>1.0003421614804742</c:v>
                </c:pt>
                <c:pt idx="49">
                  <c:v>1.0003291274669546</c:v>
                </c:pt>
                <c:pt idx="50">
                  <c:v>1.0003168242811382</c:v>
                </c:pt>
                <c:pt idx="51">
                  <c:v>1.0003051982888946</c:v>
                </c:pt>
                <c:pt idx="52">
                  <c:v>1.0002942006875124</c:v>
                </c:pt>
                <c:pt idx="53">
                  <c:v>1.0002837869926868</c:v>
                </c:pt>
                <c:pt idx="54">
                  <c:v>1.0002739165879555</c:v>
                </c:pt>
                <c:pt idx="55">
                  <c:v>1.000264552328034</c:v>
                </c:pt>
                <c:pt idx="56">
                  <c:v>1.0002556601888215</c:v>
                </c:pt>
                <c:pt idx="57">
                  <c:v>1.0002472089578889</c:v>
                </c:pt>
                <c:pt idx="58">
                  <c:v>1.0002391699601978</c:v>
                </c:pt>
                <c:pt idx="59">
                  <c:v>1.0002315168145324</c:v>
                </c:pt>
                <c:pt idx="60">
                  <c:v>1.0002242252167803</c:v>
                </c:pt>
                <c:pt idx="61">
                  <c:v>1.0002172727467304</c:v>
                </c:pt>
                <c:pt idx="62">
                  <c:v>1.000210638695515</c:v>
                </c:pt>
                <c:pt idx="63">
                  <c:v>1.0002043039112174</c:v>
                </c:pt>
                <c:pt idx="64">
                  <c:v>1.0001982506604858</c:v>
                </c:pt>
                <c:pt idx="65">
                  <c:v>1.0001924625042893</c:v>
                </c:pt>
                <c:pt idx="66">
                  <c:v>1.0001869241861865</c:v>
                </c:pt>
                <c:pt idx="67">
                  <c:v>1.0001816215316861</c:v>
                </c:pt>
                <c:pt idx="68">
                  <c:v>1.0001765413574617</c:v>
                </c:pt>
                <c:pt idx="69">
                  <c:v>1.0001716713893287</c:v>
                </c:pt>
                <c:pt idx="70">
                  <c:v>1.0001670001880332</c:v>
                </c:pt>
                <c:pt idx="71">
                  <c:v>1.0001625170820156</c:v>
                </c:pt>
                <c:pt idx="72">
                  <c:v>1.0001582121064037</c:v>
                </c:pt>
                <c:pt idx="73">
                  <c:v>1.0001540759475898</c:v>
                </c:pt>
                <c:pt idx="74">
                  <c:v>1.0001500998928148</c:v>
                </c:pt>
                <c:pt idx="75">
                  <c:v>1.0001462757842441</c:v>
                </c:pt>
                <c:pt idx="76">
                  <c:v>1.0001425959770898</c:v>
                </c:pt>
                <c:pt idx="77">
                  <c:v>1.0001390533013743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49-4713-95DC-329A370BB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341792"/>
        <c:axId val="1390342272"/>
      </c:scatterChart>
      <c:valAx>
        <c:axId val="13903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42272"/>
        <c:crosses val="autoZero"/>
        <c:crossBetween val="midCat"/>
      </c:valAx>
      <c:valAx>
        <c:axId val="139034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41792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60929595885882E-2"/>
          <c:y val="2.7288166901585763E-2"/>
          <c:w val="0.92540790694165975"/>
          <c:h val="0.904121437984655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Sheet1!$A$2:$A$79</c:f>
              <c:numCache>
                <c:formatCode>General</c:formatCode>
                <c:ptCount val="7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</c:numCache>
            </c:numRef>
          </c:xVal>
          <c:yVal>
            <c:numRef>
              <c:f>Sheet1!$B$2:$B$79</c:f>
              <c:numCache>
                <c:formatCode>General</c:formatCode>
                <c:ptCount val="78"/>
                <c:pt idx="0">
                  <c:v>0.64542109733472997</c:v>
                </c:pt>
                <c:pt idx="1">
                  <c:v>0.76667337134906477</c:v>
                </c:pt>
                <c:pt idx="2">
                  <c:v>0.83413944090296477</c:v>
                </c:pt>
                <c:pt idx="3">
                  <c:v>0.87553534894949891</c:v>
                </c:pt>
                <c:pt idx="4">
                  <c:v>0.90282825688625579</c:v>
                </c:pt>
                <c:pt idx="5">
                  <c:v>0.92182119756475966</c:v>
                </c:pt>
                <c:pt idx="6">
                  <c:v>0.93560217223422315</c:v>
                </c:pt>
                <c:pt idx="7">
                  <c:v>0.94593903341775654</c:v>
                </c:pt>
                <c:pt idx="8">
                  <c:v>0.95390466593314716</c:v>
                </c:pt>
                <c:pt idx="9">
                  <c:v>0.9601818265463905</c:v>
                </c:pt>
                <c:pt idx="10">
                  <c:v>0.96522240564578665</c:v>
                </c:pt>
                <c:pt idx="11">
                  <c:v>0.96933552900898945</c:v>
                </c:pt>
                <c:pt idx="12">
                  <c:v>0.97273869193903351</c:v>
                </c:pt>
                <c:pt idx="13">
                  <c:v>0.97558867453194442</c:v>
                </c:pt>
                <c:pt idx="14">
                  <c:v>0.97800090119542238</c:v>
                </c:pt>
                <c:pt idx="15">
                  <c:v>0.98006193978246248</c:v>
                </c:pt>
                <c:pt idx="16">
                  <c:v>0.98183779053379161</c:v>
                </c:pt>
                <c:pt idx="17">
                  <c:v>0.98337951473243312</c:v>
                </c:pt>
                <c:pt idx="18">
                  <c:v>0.98472713834444336</c:v>
                </c:pt>
                <c:pt idx="19">
                  <c:v>0.98591241096884674</c:v>
                </c:pt>
                <c:pt idx="20">
                  <c:v>0.98696078926544228</c:v>
                </c:pt>
                <c:pt idx="21">
                  <c:v>0.98789288503252981</c:v>
                </c:pt>
                <c:pt idx="22">
                  <c:v>0.98872553738863755</c:v>
                </c:pt>
                <c:pt idx="23">
                  <c:v>0.98947261689436294</c:v>
                </c:pt>
                <c:pt idx="24">
                  <c:v>0.99014563578157766</c:v>
                </c:pt>
                <c:pt idx="25">
                  <c:v>0.99075421609493863</c:v>
                </c:pt>
                <c:pt idx="26">
                  <c:v>0.99130645244900084</c:v>
                </c:pt>
                <c:pt idx="27">
                  <c:v>0.99180919574855331</c:v>
                </c:pt>
                <c:pt idx="28">
                  <c:v>0.99226827701723752</c:v>
                </c:pt>
                <c:pt idx="29">
                  <c:v>0.99268868540396416</c:v>
                </c:pt>
                <c:pt idx="30">
                  <c:v>0.99307471081592313</c:v>
                </c:pt>
                <c:pt idx="31">
                  <c:v>0.99343005901466352</c:v>
                </c:pt>
                <c:pt idx="32">
                  <c:v>0.99375794510672044</c:v>
                </c:pt>
                <c:pt idx="33">
                  <c:v>0.99406116995723248</c:v>
                </c:pt>
                <c:pt idx="34">
                  <c:v>0.9943421830119431</c:v>
                </c:pt>
                <c:pt idx="35">
                  <c:v>0.99460313423068103</c:v>
                </c:pt>
                <c:pt idx="36">
                  <c:v>0.99484591724385718</c:v>
                </c:pt>
                <c:pt idx="37">
                  <c:v>0.99507220539263741</c:v>
                </c:pt>
                <c:pt idx="38">
                  <c:v>0.99528348196727923</c:v>
                </c:pt>
                <c:pt idx="39">
                  <c:v>0.99548106569046524</c:v>
                </c:pt>
                <c:pt idx="40">
                  <c:v>0.99566613228413803</c:v>
                </c:pt>
                <c:pt idx="41">
                  <c:v>0.99583973279516902</c:v>
                </c:pt>
                <c:pt idx="42">
                  <c:v>0.99600280922664408</c:v>
                </c:pt>
                <c:pt idx="43">
                  <c:v>0.9961562079196401</c:v>
                </c:pt>
                <c:pt idx="44">
                  <c:v>0.99630069104922203</c:v>
                </c:pt>
                <c:pt idx="45">
                  <c:v>0.9964369465333468</c:v>
                </c:pt>
                <c:pt idx="46">
                  <c:v>0.99656559660105937</c:v>
                </c:pt>
                <c:pt idx="47">
                  <c:v>0.99668720522403598</c:v>
                </c:pt>
                <c:pt idx="48">
                  <c:v>0.99680228458115527</c:v>
                </c:pt>
                <c:pt idx="49">
                  <c:v>0.99691130069773692</c:v>
                </c:pt>
                <c:pt idx="50">
                  <c:v>0.99701467837810576</c:v>
                </c:pt>
                <c:pt idx="51">
                  <c:v>0.99711280553123471</c:v>
                </c:pt>
                <c:pt idx="52">
                  <c:v>0.99720603697361676</c:v>
                </c:pt>
                <c:pt idx="53">
                  <c:v>0.99729469778058433</c:v>
                </c:pt>
                <c:pt idx="54">
                  <c:v>0.99737908624652571</c:v>
                </c:pt>
                <c:pt idx="55">
                  <c:v>0.99745947650547362</c:v>
                </c:pt>
                <c:pt idx="56">
                  <c:v>0.99753612085603649</c:v>
                </c:pt>
                <c:pt idx="57">
                  <c:v>0.99760925182829685</c:v>
                </c:pt>
                <c:pt idx="58">
                  <c:v>0.99767908402501859</c:v>
                </c:pt>
                <c:pt idx="59">
                  <c:v>0.99774581576497379</c:v>
                </c:pt>
                <c:pt idx="60">
                  <c:v>0.99780963055240957</c:v>
                </c:pt>
                <c:pt idx="61">
                  <c:v>0.99787069839344067</c:v>
                </c:pt>
                <c:pt idx="62">
                  <c:v>0.99792917697736649</c:v>
                </c:pt>
                <c:pt idx="63">
                  <c:v>0.99798521273859531</c:v>
                </c:pt>
                <c:pt idx="64">
                  <c:v>0.99803894181279462</c:v>
                </c:pt>
                <c:pt idx="65">
                  <c:v>0.99809049089919943</c:v>
                </c:pt>
                <c:pt idx="66">
                  <c:v>0.99813997803947363</c:v>
                </c:pt>
                <c:pt idx="67">
                  <c:v>0.99818751332227196</c:v>
                </c:pt>
                <c:pt idx="68">
                  <c:v>0.99823319952151424</c:v>
                </c:pt>
                <c:pt idx="69">
                  <c:v>0.99827713267542595</c:v>
                </c:pt>
                <c:pt idx="70">
                  <c:v>0.99831940261257268</c:v>
                </c:pt>
                <c:pt idx="71">
                  <c:v>0.99836009343037269</c:v>
                </c:pt>
                <c:pt idx="72">
                  <c:v>0.99839928393095334</c:v>
                </c:pt>
                <c:pt idx="73">
                  <c:v>0.99843704801865207</c:v>
                </c:pt>
                <c:pt idx="74">
                  <c:v>0.99847345506298812</c:v>
                </c:pt>
                <c:pt idx="75">
                  <c:v>0.9985085702304981</c:v>
                </c:pt>
                <c:pt idx="76">
                  <c:v>0.99854245478846326</c:v>
                </c:pt>
                <c:pt idx="77">
                  <c:v>0.9985751663832263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E0-4397-B49C-3DD6BD777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963984"/>
        <c:axId val="1513151487"/>
      </c:scatterChart>
      <c:valAx>
        <c:axId val="13799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151487"/>
        <c:crosses val="autoZero"/>
        <c:crossBetween val="midCat"/>
      </c:valAx>
      <c:valAx>
        <c:axId val="1513151487"/>
        <c:scaling>
          <c:orientation val="minMax"/>
          <c:min val="0.6000000000000000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963984"/>
        <c:crosses val="autoZero"/>
        <c:crossBetween val="midCat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60929595885882E-2"/>
          <c:y val="2.7288166901585763E-2"/>
          <c:w val="0.92540790694165975"/>
          <c:h val="0.904121437984655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Sheet1!$A$2:$A$79</c:f>
              <c:numCache>
                <c:formatCode>General</c:formatCode>
                <c:ptCount val="7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</c:numCache>
            </c:numRef>
          </c:xVal>
          <c:yVal>
            <c:numRef>
              <c:f>Sheet1!$B$2:$B$79</c:f>
              <c:numCache>
                <c:formatCode>General</c:formatCode>
                <c:ptCount val="78"/>
                <c:pt idx="0">
                  <c:v>0.64542109733472997</c:v>
                </c:pt>
                <c:pt idx="1">
                  <c:v>0.76667337134906477</c:v>
                </c:pt>
                <c:pt idx="2">
                  <c:v>0.83413944090296477</c:v>
                </c:pt>
                <c:pt idx="3">
                  <c:v>0.87553534894949891</c:v>
                </c:pt>
                <c:pt idx="4">
                  <c:v>0.90282825688625579</c:v>
                </c:pt>
                <c:pt idx="5">
                  <c:v>0.92182119756475966</c:v>
                </c:pt>
                <c:pt idx="6">
                  <c:v>0.93560217223422315</c:v>
                </c:pt>
                <c:pt idx="7">
                  <c:v>0.94593903341775654</c:v>
                </c:pt>
                <c:pt idx="8">
                  <c:v>0.95390466593314716</c:v>
                </c:pt>
                <c:pt idx="9">
                  <c:v>0.9601818265463905</c:v>
                </c:pt>
                <c:pt idx="10">
                  <c:v>0.96522240564578665</c:v>
                </c:pt>
                <c:pt idx="11">
                  <c:v>0.96933552900898945</c:v>
                </c:pt>
                <c:pt idx="12">
                  <c:v>0.97273869193903351</c:v>
                </c:pt>
                <c:pt idx="13">
                  <c:v>0.97558867453194442</c:v>
                </c:pt>
                <c:pt idx="14">
                  <c:v>0.97800090119542238</c:v>
                </c:pt>
                <c:pt idx="15">
                  <c:v>0.98006193978246248</c:v>
                </c:pt>
                <c:pt idx="16">
                  <c:v>0.98183779053379161</c:v>
                </c:pt>
                <c:pt idx="17">
                  <c:v>0.98337951473243312</c:v>
                </c:pt>
                <c:pt idx="18">
                  <c:v>0.98472713834444336</c:v>
                </c:pt>
                <c:pt idx="19">
                  <c:v>0.98591241096884674</c:v>
                </c:pt>
                <c:pt idx="20">
                  <c:v>0.98696078926544228</c:v>
                </c:pt>
                <c:pt idx="21">
                  <c:v>0.98789288503252981</c:v>
                </c:pt>
                <c:pt idx="22">
                  <c:v>0.98872553738863755</c:v>
                </c:pt>
                <c:pt idx="23">
                  <c:v>0.98947261689436294</c:v>
                </c:pt>
                <c:pt idx="24">
                  <c:v>0.99014563578157766</c:v>
                </c:pt>
                <c:pt idx="25">
                  <c:v>0.99075421609493863</c:v>
                </c:pt>
                <c:pt idx="26">
                  <c:v>0.99130645244900084</c:v>
                </c:pt>
                <c:pt idx="27">
                  <c:v>0.99180919574855331</c:v>
                </c:pt>
                <c:pt idx="28">
                  <c:v>0.99226827701723752</c:v>
                </c:pt>
                <c:pt idx="29">
                  <c:v>0.99268868540396416</c:v>
                </c:pt>
                <c:pt idx="30">
                  <c:v>0.99307471081592313</c:v>
                </c:pt>
                <c:pt idx="31">
                  <c:v>0.99343005901466352</c:v>
                </c:pt>
                <c:pt idx="32">
                  <c:v>0.99375794510672044</c:v>
                </c:pt>
                <c:pt idx="33">
                  <c:v>0.99406116995723248</c:v>
                </c:pt>
                <c:pt idx="34">
                  <c:v>0.9943421830119431</c:v>
                </c:pt>
                <c:pt idx="35">
                  <c:v>0.99460313423068103</c:v>
                </c:pt>
                <c:pt idx="36">
                  <c:v>0.99484591724385718</c:v>
                </c:pt>
                <c:pt idx="37">
                  <c:v>0.99507220539263741</c:v>
                </c:pt>
                <c:pt idx="38">
                  <c:v>0.99528348196727923</c:v>
                </c:pt>
                <c:pt idx="39">
                  <c:v>0.99548106569046524</c:v>
                </c:pt>
                <c:pt idx="40">
                  <c:v>0.99566613228413803</c:v>
                </c:pt>
                <c:pt idx="41">
                  <c:v>0.99583973279516902</c:v>
                </c:pt>
                <c:pt idx="42">
                  <c:v>0.99600280922664408</c:v>
                </c:pt>
                <c:pt idx="43">
                  <c:v>0.9961562079196401</c:v>
                </c:pt>
                <c:pt idx="44">
                  <c:v>0.99630069104922203</c:v>
                </c:pt>
                <c:pt idx="45">
                  <c:v>0.9964369465333468</c:v>
                </c:pt>
                <c:pt idx="46">
                  <c:v>0.99656559660105937</c:v>
                </c:pt>
                <c:pt idx="47">
                  <c:v>0.99668720522403598</c:v>
                </c:pt>
                <c:pt idx="48">
                  <c:v>0.99680228458115527</c:v>
                </c:pt>
                <c:pt idx="49">
                  <c:v>0.99691130069773692</c:v>
                </c:pt>
                <c:pt idx="50">
                  <c:v>0.99701467837810576</c:v>
                </c:pt>
                <c:pt idx="51">
                  <c:v>0.99711280553123471</c:v>
                </c:pt>
                <c:pt idx="52">
                  <c:v>0.99720603697361676</c:v>
                </c:pt>
                <c:pt idx="53">
                  <c:v>0.99729469778058433</c:v>
                </c:pt>
                <c:pt idx="54">
                  <c:v>0.99737908624652571</c:v>
                </c:pt>
                <c:pt idx="55">
                  <c:v>0.99745947650547362</c:v>
                </c:pt>
                <c:pt idx="56">
                  <c:v>0.99753612085603649</c:v>
                </c:pt>
                <c:pt idx="57">
                  <c:v>0.99760925182829685</c:v>
                </c:pt>
                <c:pt idx="58">
                  <c:v>0.99767908402501859</c:v>
                </c:pt>
                <c:pt idx="59">
                  <c:v>0.99774581576497379</c:v>
                </c:pt>
                <c:pt idx="60">
                  <c:v>0.99780963055240957</c:v>
                </c:pt>
                <c:pt idx="61">
                  <c:v>0.99787069839344067</c:v>
                </c:pt>
                <c:pt idx="62">
                  <c:v>0.99792917697736649</c:v>
                </c:pt>
                <c:pt idx="63">
                  <c:v>0.99798521273859531</c:v>
                </c:pt>
                <c:pt idx="64">
                  <c:v>0.99803894181279462</c:v>
                </c:pt>
                <c:pt idx="65">
                  <c:v>0.99809049089919943</c:v>
                </c:pt>
                <c:pt idx="66">
                  <c:v>0.99813997803947363</c:v>
                </c:pt>
                <c:pt idx="67">
                  <c:v>0.99818751332227196</c:v>
                </c:pt>
                <c:pt idx="68">
                  <c:v>0.99823319952151424</c:v>
                </c:pt>
                <c:pt idx="69">
                  <c:v>0.99827713267542595</c:v>
                </c:pt>
                <c:pt idx="70">
                  <c:v>0.99831940261257268</c:v>
                </c:pt>
                <c:pt idx="71">
                  <c:v>0.99836009343037269</c:v>
                </c:pt>
                <c:pt idx="72">
                  <c:v>0.99839928393095334</c:v>
                </c:pt>
                <c:pt idx="73">
                  <c:v>0.99843704801865207</c:v>
                </c:pt>
                <c:pt idx="74">
                  <c:v>0.99847345506298812</c:v>
                </c:pt>
                <c:pt idx="75">
                  <c:v>0.9985085702304981</c:v>
                </c:pt>
                <c:pt idx="76">
                  <c:v>0.99854245478846326</c:v>
                </c:pt>
                <c:pt idx="77">
                  <c:v>0.9985751663832263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E0-4397-B49C-3DD6BD777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963984"/>
        <c:axId val="1513151487"/>
      </c:scatterChart>
      <c:valAx>
        <c:axId val="13799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3151487"/>
        <c:crosses val="autoZero"/>
        <c:crossBetween val="midCat"/>
      </c:valAx>
      <c:valAx>
        <c:axId val="1513151487"/>
        <c:scaling>
          <c:orientation val="minMax"/>
          <c:min val="0.6000000000000000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963984"/>
        <c:crosses val="autoZero"/>
        <c:crossBetween val="midCat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ACF5-2752-4C01-8BAB-DC59B80B020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8C464-3C6A-4941-8C0F-9E187CA4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B574-AC5E-1047-152E-F2A43DDE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0345A-C6F9-E0DD-D0F4-E32FCE5CF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FE077-E918-5CC4-573B-B4F0966A2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6E945-7F06-2760-75E6-57373BD87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B577-D606-85E1-0450-BBA57E47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4DAB1-6EB9-4EF7-0655-762C02367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01225-6BEC-6499-5C13-7C1CC0C50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32D76-42A3-EEC8-441E-592F6024C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904D4-3343-5CB1-68B0-BD7C1978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9C19D-BE2E-34FD-018D-43912475B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D5ED9-EE54-AFC6-B92A-6F52CCEBF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4C81A-BEE7-09E1-5CB2-7C40C417C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20E6E-E956-B26B-6E41-8143850C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6EB12-67EB-4B23-CEE3-8BB396EFE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D9B3B-4C74-7208-5B2C-FED584AFF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AC6D-A6D3-AC71-188E-676E4EB9A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D11EB-7AF1-5976-8372-CD456F003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41943-C59C-C398-1FFF-1B7368916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0AA49-3D94-86ED-E1E1-2F1640693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FC4BC-4D34-59DA-DF39-60F8B30CE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C464-3C6A-4941-8C0F-9E187CA43B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3E3F-F5B6-BD2C-2003-0FE3F9968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C91A9-EE45-747C-0451-6298E5ED9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B724B-F7A5-9695-1B3F-9BD93C8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0A9DF-3CE9-74C2-10B1-4D555680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35A-D917-DBE5-0F15-63C63EEF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9571-DF7A-454B-6304-5992D013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05F9D-0EAB-A125-32B7-FCAE22EC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63A2-C1AD-6C82-E573-CBABEF1F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EC83F-E7A3-0E06-C848-57A73E19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8DF1-EDC7-4DF8-50CE-AAE1936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39017-3B76-89CE-3E7D-6ADEC7A03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F67A0-95A4-B045-2F67-707216C1E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F361-0C51-7235-9833-D0C042D4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0B309-65C5-E7B4-6CBD-D407CE87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C52B4-E56D-6D39-69EE-EB4A5C57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A4B3-7049-5D0E-EC34-A93C0535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65FB-01FD-C201-8418-EDD8B5D8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5BF2-3889-4781-6EBE-19F5D880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D3596-2278-85FE-1411-C50C1A7D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6213-E3CE-0E96-41E4-204C075D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89F7-2F83-FBFC-BEB6-9DE5E35B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3F32-FC6F-AFE6-AEE5-8496AA15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AB09-00CA-0D20-E925-51FC74CE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8B00-C2E6-A90D-927B-3949DD2D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5B90-4F37-DF98-153E-2B26B25A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3D73-2B6C-C779-B9DD-E1051145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4B4E-21A3-686B-AE89-17B9157E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C5E02-851C-A08B-FF59-8CD67C212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92480-7DA1-C385-6027-A3B97093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71299-87EF-8116-A4BA-4CD4BDBB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A495-D820-45B0-AFD7-1429795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65B5-CD05-C244-719C-D3715E90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E6AC1-4A73-74DC-B691-D66CC11A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5E33B-5AAF-1FD8-0814-9622DE6D5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B787F-329E-EB98-CF0B-9E20E90F5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B0D4C-C67C-72DC-0E0B-2280E688E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05A05-7B64-9237-FFD5-AF28F873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A7A46-BECC-00D2-3F69-1263810D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88D91-D176-9378-BD01-781DD4DD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E611-0AAC-7233-7E87-57421B30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D2622-3F7B-A01C-1579-A3EFE8BF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CAF6D-D26B-DB46-EF57-06282BD7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E1FA5-9D19-6DB4-C2A7-44DD992C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C5CF0-6114-526B-84CD-3A0B0E27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FBF60-6440-29EE-665A-FD1C874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64943-B29A-AD29-BA96-059611BA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8389-AEF4-8CD9-CD9F-FC2481D1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A406-3896-07C2-6C68-C87F8396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9CCB-9024-22B1-C8BC-B2927963C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E56AD-03C5-09E5-7BAA-EC892BA4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7F52D-4667-7414-D0BA-BCBE69AE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A6657-531E-0692-72A1-17EECE16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E6E0-9100-4FF3-F101-3BA8315C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57C6A-971A-238F-1E81-690F72976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C1DED-670E-93F0-C441-F8031D05E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A4037-0240-B3DA-C6D5-B2D18C00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44FE-9D9D-C68B-E3EA-B105AC18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E1B11-B4C5-1055-00EB-A4F067F6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DE88-AE86-4744-487C-AF13AF21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A398F-97A6-8183-5CB8-37673781B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7B822-5212-45D9-567D-3CC7F4717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EC0B6-EA41-49ED-B76D-AB6663961F3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2DD5-4CD5-C73B-B544-B83377CEB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6E3A-18D3-D7E0-1F03-318354758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A5693-C528-4FD5-AC9E-4020AB31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5.png"/><Relationship Id="rId7" Type="http://schemas.openxmlformats.org/officeDocument/2006/relationships/image" Target="../media/image1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28.png"/><Relationship Id="rId5" Type="http://schemas.openxmlformats.org/officeDocument/2006/relationships/image" Target="../media/image121.png"/><Relationship Id="rId10" Type="http://schemas.openxmlformats.org/officeDocument/2006/relationships/image" Target="../media/image27.png"/><Relationship Id="rId4" Type="http://schemas.openxmlformats.org/officeDocument/2006/relationships/image" Target="../media/image11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1.png"/><Relationship Id="rId5" Type="http://schemas.openxmlformats.org/officeDocument/2006/relationships/image" Target="../media/image120.png"/><Relationship Id="rId10" Type="http://schemas.openxmlformats.org/officeDocument/2006/relationships/image" Target="../media/image170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5" Type="http://schemas.openxmlformats.org/officeDocument/2006/relationships/image" Target="../media/image3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10.xml"/><Relationship Id="rId4" Type="http://schemas.openxmlformats.org/officeDocument/2006/relationships/chart" Target="../charts/chart1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hart" Target="../charts/chart20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100.png"/><Relationship Id="rId4" Type="http://schemas.openxmlformats.org/officeDocument/2006/relationships/image" Target="../media/image50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halkboard&#10;&#10;AI-generated content may be incorrect.">
            <a:extLst>
              <a:ext uri="{FF2B5EF4-FFF2-40B4-BE49-F238E27FC236}">
                <a16:creationId xmlns:a16="http://schemas.microsoft.com/office/drawing/2014/main" id="{23B592DF-B39B-4139-BEB2-F2DAB71E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-2820" y="15131"/>
            <a:ext cx="121948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9B368-8778-C909-E96C-C9517E62D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633" y="615404"/>
            <a:ext cx="10673911" cy="17476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Self-testing based on Chained Bell Inequality: Certified Randomness and secure key 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DE0E5-CC24-EE20-4AE2-51A855D8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2" y="3757690"/>
            <a:ext cx="9144000" cy="6189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Alok Kumar Pan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00459-5BD9-3C6B-6E96-F9B8230BBC6D}"/>
              </a:ext>
            </a:extLst>
          </p:cNvPr>
          <p:cNvSpPr txBox="1"/>
          <p:nvPr/>
        </p:nvSpPr>
        <p:spPr>
          <a:xfrm>
            <a:off x="7865956" y="4288699"/>
            <a:ext cx="446335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Coauthor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/>
                <a:cs typeface="Times New Roman"/>
              </a:rPr>
              <a:t>Rajdeep Paul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/>
                <a:cs typeface="Times New Roman"/>
              </a:rPr>
              <a:t>Sneha Munshi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0F7B2-176B-20E2-4E9A-A279A2104AEB}"/>
              </a:ext>
            </a:extLst>
          </p:cNvPr>
          <p:cNvSpPr txBox="1"/>
          <p:nvPr/>
        </p:nvSpPr>
        <p:spPr>
          <a:xfrm>
            <a:off x="352343" y="6023169"/>
            <a:ext cx="284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IIT Hyderabad</a:t>
            </a:r>
          </a:p>
        </p:txBody>
      </p:sp>
      <p:pic>
        <p:nvPicPr>
          <p:cNvPr id="9" name="Picture 8" descr="A logo of a book with a red circle and blue text&#10;&#10;AI-generated content may be incorrect.">
            <a:extLst>
              <a:ext uri="{FF2B5EF4-FFF2-40B4-BE49-F238E27FC236}">
                <a16:creationId xmlns:a16="http://schemas.microsoft.com/office/drawing/2014/main" id="{57DC7BC9-5993-A8B8-0099-9EAF4A00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55" y="4495800"/>
            <a:ext cx="1900450" cy="194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C8F9E-272A-B44A-2D77-C012BD23833A}"/>
              </a:ext>
            </a:extLst>
          </p:cNvPr>
          <p:cNvSpPr txBox="1"/>
          <p:nvPr/>
        </p:nvSpPr>
        <p:spPr>
          <a:xfrm>
            <a:off x="4461468" y="2599100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>
                <a:solidFill>
                  <a:schemeClr val="bg1"/>
                </a:solidFill>
              </a:rPr>
              <a:t>arXiv</a:t>
            </a:r>
            <a:r>
              <a:rPr lang="en-IN" sz="2800" dirty="0">
                <a:solidFill>
                  <a:schemeClr val="bg1"/>
                </a:solidFill>
              </a:rPr>
              <a:t>: 2025.04??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879E6-B10D-1686-463C-7783F3D10323}"/>
              </a:ext>
            </a:extLst>
          </p:cNvPr>
          <p:cNvSpPr txBox="1"/>
          <p:nvPr/>
        </p:nvSpPr>
        <p:spPr>
          <a:xfrm>
            <a:off x="8948791" y="5596265"/>
            <a:ext cx="26744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2"/>
                </a:solidFill>
              </a:rPr>
              <a:t>Indirect contribution:</a:t>
            </a:r>
          </a:p>
          <a:p>
            <a:r>
              <a:rPr lang="en-IN" sz="2000" b="1" dirty="0">
                <a:solidFill>
                  <a:schemeClr val="bg2"/>
                </a:solidFill>
              </a:rPr>
              <a:t>Ritesh Singh</a:t>
            </a:r>
          </a:p>
          <a:p>
            <a:r>
              <a:rPr lang="en-IN" sz="2000" b="1" dirty="0" err="1">
                <a:solidFill>
                  <a:schemeClr val="bg2"/>
                </a:solidFill>
              </a:rPr>
              <a:t>Souradeep</a:t>
            </a:r>
            <a:r>
              <a:rPr lang="en-IN" sz="2000" b="1" dirty="0">
                <a:solidFill>
                  <a:schemeClr val="bg2"/>
                </a:solidFill>
              </a:rPr>
              <a:t> </a:t>
            </a:r>
            <a:r>
              <a:rPr lang="en-IN" sz="2000" b="1" dirty="0" err="1">
                <a:solidFill>
                  <a:schemeClr val="bg2"/>
                </a:solidFill>
              </a:rPr>
              <a:t>Sasmal</a:t>
            </a:r>
            <a:endParaRPr lang="en-IN" sz="2000" b="1" dirty="0">
              <a:solidFill>
                <a:schemeClr val="bg2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186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halkboard&#10;&#10;AI-generated content may be incorrect.">
            <a:extLst>
              <a:ext uri="{FF2B5EF4-FFF2-40B4-BE49-F238E27FC236}">
                <a16:creationId xmlns:a16="http://schemas.microsoft.com/office/drawing/2014/main" id="{36DD85E0-774F-EA0B-969C-B9DF95B6B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-10733" y="-5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6DDEF7-132E-69BD-7835-9AAA17110B33}"/>
                  </a:ext>
                </a:extLst>
              </p:cNvPr>
              <p:cNvSpPr txBox="1"/>
              <p:nvPr/>
            </p:nvSpPr>
            <p:spPr>
              <a:xfrm>
                <a:off x="0" y="710029"/>
                <a:ext cx="6745546" cy="152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Consider a Positive operator: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ϯ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ϯ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positive  numbers .  </a:t>
                </a:r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6DDEF7-132E-69BD-7835-9AAA17110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029"/>
                <a:ext cx="6745546" cy="1522468"/>
              </a:xfrm>
              <a:prstGeom prst="rect">
                <a:avLst/>
              </a:prstGeom>
              <a:blipFill>
                <a:blip r:embed="rId4"/>
                <a:stretch>
                  <a:fillRect l="-271" t="-3200" b="-84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5CB1F4-8D00-E1BA-D775-D75DDFBCD96C}"/>
              </a:ext>
            </a:extLst>
          </p:cNvPr>
          <p:cNvSpPr txBox="1"/>
          <p:nvPr/>
        </p:nvSpPr>
        <p:spPr>
          <a:xfrm>
            <a:off x="72448" y="6519446"/>
            <a:ext cx="5834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00B0F0"/>
                </a:solidFill>
              </a:rPr>
              <a:t>P. Roy and A. K. Pan, </a:t>
            </a:r>
            <a:r>
              <a:rPr lang="en-IN" sz="1600" i="1" dirty="0">
                <a:solidFill>
                  <a:srgbClr val="00B0F0"/>
                </a:solidFill>
              </a:rPr>
              <a:t>New Journal of Physics 25, 013040 (2023)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D35141-3F96-3AB6-882C-20D82A7A6224}"/>
                  </a:ext>
                </a:extLst>
              </p:cNvPr>
              <p:cNvSpPr txBox="1"/>
              <p:nvPr/>
            </p:nvSpPr>
            <p:spPr>
              <a:xfrm>
                <a:off x="419355" y="2388071"/>
                <a:ext cx="5246557" cy="344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endParaRPr lang="en-US" sz="2400" b="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=||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D35141-3F96-3AB6-882C-20D82A7A6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5" y="2388071"/>
                <a:ext cx="5246557" cy="3447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4B63FA9-BB0B-0959-17CF-C947E5CB771E}"/>
              </a:ext>
            </a:extLst>
          </p:cNvPr>
          <p:cNvSpPr txBox="1"/>
          <p:nvPr/>
        </p:nvSpPr>
        <p:spPr>
          <a:xfrm>
            <a:off x="6096000" y="2263834"/>
            <a:ext cx="555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EBC50-69BB-B1BB-CDEE-22CB5F33B2A7}"/>
              </a:ext>
            </a:extLst>
          </p:cNvPr>
          <p:cNvCxnSpPr>
            <a:cxnSpLocks/>
          </p:cNvCxnSpPr>
          <p:nvPr/>
        </p:nvCxnSpPr>
        <p:spPr>
          <a:xfrm flipH="1">
            <a:off x="5613842" y="2692681"/>
            <a:ext cx="19987" cy="2465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6A6899-F43A-E4FB-AEA2-BE29025F2922}"/>
              </a:ext>
            </a:extLst>
          </p:cNvPr>
          <p:cNvSpPr txBox="1"/>
          <p:nvPr/>
        </p:nvSpPr>
        <p:spPr>
          <a:xfrm>
            <a:off x="167480" y="102886"/>
            <a:ext cx="1187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Quantum CHSH value: sum-of-square (SOS) approach</a:t>
            </a:r>
            <a:endParaRPr lang="en-US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2CBEAF-8D5D-2C02-53EA-A6F096F1839E}"/>
                  </a:ext>
                </a:extLst>
              </p:cNvPr>
              <p:cNvSpPr txBox="1"/>
              <p:nvPr/>
            </p:nvSpPr>
            <p:spPr>
              <a:xfrm>
                <a:off x="6964581" y="2343080"/>
                <a:ext cx="3495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</a:rPr>
                  <a:t>=</a:t>
                </a:r>
                <a:r>
                  <a:rPr lang="en-US" sz="32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b="0" dirty="0">
                    <a:solidFill>
                      <a:schemeClr val="bg1"/>
                    </a:solidFill>
                  </a:rPr>
                  <a:t> 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2CBEAF-8D5D-2C02-53EA-A6F096F18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81" y="2343080"/>
                <a:ext cx="3495764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2DF15D8-C6EF-C820-387D-A6F7858CAB52}"/>
              </a:ext>
            </a:extLst>
          </p:cNvPr>
          <p:cNvGrpSpPr/>
          <p:nvPr/>
        </p:nvGrpSpPr>
        <p:grpSpPr>
          <a:xfrm>
            <a:off x="6938091" y="3224998"/>
            <a:ext cx="3367656" cy="789274"/>
            <a:chOff x="7256144" y="3612625"/>
            <a:chExt cx="3367656" cy="78927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8A28E1-F17B-79B6-E1B0-4DC8744B20AE}"/>
                </a:ext>
              </a:extLst>
            </p:cNvPr>
            <p:cNvSpPr/>
            <p:nvPr/>
          </p:nvSpPr>
          <p:spPr>
            <a:xfrm>
              <a:off x="7256144" y="3612625"/>
              <a:ext cx="3367656" cy="78927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DD05CB-EA0B-0406-BC69-84AC9363B666}"/>
                    </a:ext>
                  </a:extLst>
                </p:cNvPr>
                <p:cNvSpPr txBox="1"/>
                <p:nvPr/>
              </p:nvSpPr>
              <p:spPr>
                <a:xfrm>
                  <a:off x="7256144" y="3727635"/>
                  <a:ext cx="3280048" cy="563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DD05CB-EA0B-0406-BC69-84AC9363B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144" y="3727635"/>
                  <a:ext cx="3280048" cy="5638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A40DC3-EE56-6257-1F90-ACCAEA869830}"/>
                  </a:ext>
                </a:extLst>
              </p:cNvPr>
              <p:cNvSpPr txBox="1"/>
              <p:nvPr/>
            </p:nvSpPr>
            <p:spPr>
              <a:xfrm>
                <a:off x="6413225" y="4430374"/>
                <a:ext cx="4551695" cy="396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I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400" b="1" dirty="0">
                    <a:solidFill>
                      <a:schemeClr val="bg1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IN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=√</m:t>
                    </m:r>
                    <m:r>
                      <a:rPr lang="en-I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IN" sz="24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A40DC3-EE56-6257-1F90-ACCAEA86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25" y="4430374"/>
                <a:ext cx="4551695" cy="396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23F18-1440-1F5F-68A3-A461A65D7787}"/>
                  </a:ext>
                </a:extLst>
              </p:cNvPr>
              <p:cNvSpPr txBox="1"/>
              <p:nvPr/>
            </p:nvSpPr>
            <p:spPr>
              <a:xfrm>
                <a:off x="8754468" y="5063690"/>
                <a:ext cx="2749315" cy="48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bSup>
                      <m:r>
                        <a:rPr lang="en-I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=2√2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23F18-1440-1F5F-68A3-A461A65D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468" y="5063690"/>
                <a:ext cx="2749315" cy="485133"/>
              </a:xfrm>
              <a:prstGeom prst="rect">
                <a:avLst/>
              </a:prstGeom>
              <a:blipFill>
                <a:blip r:embed="rId9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A42994-BB08-CD7D-1377-30663A18327B}"/>
                  </a:ext>
                </a:extLst>
              </p:cNvPr>
              <p:cNvSpPr txBox="1"/>
              <p:nvPr/>
            </p:nvSpPr>
            <p:spPr>
              <a:xfrm>
                <a:off x="3877402" y="5762648"/>
                <a:ext cx="6643165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Entangled state: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A42994-BB08-CD7D-1377-30663A183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402" y="5762648"/>
                <a:ext cx="6643165" cy="995144"/>
              </a:xfrm>
              <a:prstGeom prst="rect">
                <a:avLst/>
              </a:prstGeom>
              <a:blipFill>
                <a:blip r:embed="rId10"/>
                <a:stretch>
                  <a:fillRect l="-13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1AA919-EED9-83D4-CCE1-4504FD208C4F}"/>
                  </a:ext>
                </a:extLst>
              </p:cNvPr>
              <p:cNvSpPr txBox="1"/>
              <p:nvPr/>
            </p:nvSpPr>
            <p:spPr>
              <a:xfrm>
                <a:off x="6190840" y="1241435"/>
                <a:ext cx="51272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/>
                      </m:sSub>
                      <m:r>
                        <a:rPr lang="en-US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1AA919-EED9-83D4-CCE1-4504FD20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40" y="1241435"/>
                <a:ext cx="5127255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0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770C-80E9-5706-BD49-C0442E33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54E8DAAF-EF37-117C-4F3D-2D48C591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5684" y="14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240AD-995B-15FF-AEB1-23D7192E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94"/>
            <a:ext cx="12070080" cy="8916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Chained Bell Inequality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A29392-D046-78E8-1D62-A580792EFCC3}"/>
              </a:ext>
            </a:extLst>
          </p:cNvPr>
          <p:cNvSpPr txBox="1"/>
          <p:nvPr/>
        </p:nvSpPr>
        <p:spPr>
          <a:xfrm>
            <a:off x="0" y="6498520"/>
            <a:ext cx="949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B0F0"/>
                </a:solidFill>
                <a:effectLst/>
                <a:latin typeface="-apple-system"/>
              </a:rPr>
              <a:t> S. </a:t>
            </a:r>
            <a:r>
              <a:rPr lang="en-US" dirty="0">
                <a:solidFill>
                  <a:srgbClr val="00B0F0"/>
                </a:solidFill>
                <a:latin typeface="-apple-system"/>
              </a:rPr>
              <a:t>L. Braunstein and C M Caves</a:t>
            </a:r>
            <a:r>
              <a:rPr lang="en-US" b="0" i="0" dirty="0">
                <a:solidFill>
                  <a:srgbClr val="00B0F0"/>
                </a:solidFill>
                <a:effectLst/>
                <a:latin typeface="-apple-system"/>
              </a:rPr>
              <a:t>, </a:t>
            </a:r>
            <a:r>
              <a:rPr lang="en-US" b="0" i="1" dirty="0">
                <a:solidFill>
                  <a:srgbClr val="00B0F0"/>
                </a:solidFill>
                <a:effectLst/>
                <a:latin typeface="-apple-system"/>
              </a:rPr>
              <a:t>Annals of Physics 1, 202, 22-56 (1990)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1A911F-9C39-8A4A-5A92-665BD6626792}"/>
                  </a:ext>
                </a:extLst>
              </p:cNvPr>
              <p:cNvSpPr txBox="1"/>
              <p:nvPr/>
            </p:nvSpPr>
            <p:spPr>
              <a:xfrm>
                <a:off x="35504" y="4348882"/>
                <a:ext cx="5216300" cy="2130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IN" sz="2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1A911F-9C39-8A4A-5A92-665BD662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" y="4348882"/>
                <a:ext cx="5216300" cy="2130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63EDD96-DDB8-AA64-B4C8-5B415A261177}"/>
              </a:ext>
            </a:extLst>
          </p:cNvPr>
          <p:cNvGrpSpPr/>
          <p:nvPr/>
        </p:nvGrpSpPr>
        <p:grpSpPr>
          <a:xfrm>
            <a:off x="2354350" y="731535"/>
            <a:ext cx="6270909" cy="2911222"/>
            <a:chOff x="470873" y="731535"/>
            <a:chExt cx="6270909" cy="29112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C0FBB0-ABA5-2D42-1575-BE714CB650F2}"/>
                </a:ext>
              </a:extLst>
            </p:cNvPr>
            <p:cNvGrpSpPr/>
            <p:nvPr/>
          </p:nvGrpSpPr>
          <p:grpSpPr>
            <a:xfrm>
              <a:off x="470873" y="731535"/>
              <a:ext cx="6270909" cy="2911222"/>
              <a:chOff x="2797133" y="1340738"/>
              <a:chExt cx="6095059" cy="3106045"/>
            </a:xfrm>
          </p:grpSpPr>
          <p:sp>
            <p:nvSpPr>
              <p:cNvPr id="16" name="Arrow: Down 15">
                <a:extLst>
                  <a:ext uri="{FF2B5EF4-FFF2-40B4-BE49-F238E27FC236}">
                    <a16:creationId xmlns:a16="http://schemas.microsoft.com/office/drawing/2014/main" id="{AEE79575-A894-D783-68C7-4E2D8A46E6FC}"/>
                  </a:ext>
                </a:extLst>
              </p:cNvPr>
              <p:cNvSpPr/>
              <p:nvPr/>
            </p:nvSpPr>
            <p:spPr>
              <a:xfrm>
                <a:off x="3753701" y="3532529"/>
                <a:ext cx="223228" cy="35602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8D5A5E05-4605-90D3-8BB0-E04B2F64CC77}"/>
                  </a:ext>
                </a:extLst>
              </p:cNvPr>
              <p:cNvSpPr/>
              <p:nvPr/>
            </p:nvSpPr>
            <p:spPr>
              <a:xfrm>
                <a:off x="3803293" y="1873563"/>
                <a:ext cx="173636" cy="35602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4D01898-8F71-CB4B-C0A7-E597912B5EA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5548" y="1363332"/>
                    <a:ext cx="1551735" cy="600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4D01898-8F71-CB4B-C0A7-E597912B5E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5548" y="1363332"/>
                    <a:ext cx="1551735" cy="60037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3330330-741E-CA84-23BF-70695AF7CD35}"/>
                      </a:ext>
                    </a:extLst>
                  </p:cNvPr>
                  <p:cNvSpPr txBox="1"/>
                  <p:nvPr/>
                </p:nvSpPr>
                <p:spPr>
                  <a:xfrm>
                    <a:off x="6682392" y="3888548"/>
                    <a:ext cx="2209800" cy="5582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∈{+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3330330-741E-CA84-23BF-70695AF7CD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392" y="3888548"/>
                    <a:ext cx="2209800" cy="5582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F28E7E1-8611-F1A1-9D27-2F498D90435F}"/>
                  </a:ext>
                </a:extLst>
              </p:cNvPr>
              <p:cNvSpPr/>
              <p:nvPr/>
            </p:nvSpPr>
            <p:spPr>
              <a:xfrm>
                <a:off x="2878275" y="2228591"/>
                <a:ext cx="2023672" cy="1325563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/>
                  <a:t>Alice</a:t>
                </a:r>
              </a:p>
            </p:txBody>
          </p:sp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8399F64B-855E-E6F5-AE1A-699FC2E93841}"/>
                  </a:ext>
                </a:extLst>
              </p:cNvPr>
              <p:cNvSpPr/>
              <p:nvPr/>
            </p:nvSpPr>
            <p:spPr>
              <a:xfrm>
                <a:off x="7502617" y="3540871"/>
                <a:ext cx="223228" cy="35602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0049B78-257A-F77B-B43D-976054A5CF0C}"/>
                      </a:ext>
                    </a:extLst>
                  </p:cNvPr>
                  <p:cNvSpPr txBox="1"/>
                  <p:nvPr/>
                </p:nvSpPr>
                <p:spPr>
                  <a:xfrm>
                    <a:off x="3114243" y="1340738"/>
                    <a:ext cx="1551735" cy="60331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0049B78-257A-F77B-B43D-976054A5C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4243" y="1340738"/>
                    <a:ext cx="1551735" cy="6033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DE3145-EB65-C0F6-DCF3-68A6E635F9AA}"/>
                      </a:ext>
                    </a:extLst>
                  </p:cNvPr>
                  <p:cNvSpPr txBox="1"/>
                  <p:nvPr/>
                </p:nvSpPr>
                <p:spPr>
                  <a:xfrm>
                    <a:off x="2797133" y="3888549"/>
                    <a:ext cx="2209800" cy="55823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∈{+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FDE3145-EB65-C0F6-DCF3-68A6E635F9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7133" y="3888549"/>
                    <a:ext cx="2209800" cy="55823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F39FD6-AD3B-792C-9380-5C1EDFDE7AA8}"/>
                  </a:ext>
                </a:extLst>
              </p:cNvPr>
              <p:cNvCxnSpPr>
                <a:stCxn id="20" idx="3"/>
                <a:endCxn id="15" idx="1"/>
              </p:cNvCxnSpPr>
              <p:nvPr/>
            </p:nvCxnSpPr>
            <p:spPr>
              <a:xfrm>
                <a:off x="4901947" y="2891373"/>
                <a:ext cx="1725245" cy="45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Star: 5 Points 25">
                <a:extLst>
                  <a:ext uri="{FF2B5EF4-FFF2-40B4-BE49-F238E27FC236}">
                    <a16:creationId xmlns:a16="http://schemas.microsoft.com/office/drawing/2014/main" id="{9C0ED9D8-5CDC-5D7C-977F-2912E8CC90A6}"/>
                  </a:ext>
                </a:extLst>
              </p:cNvPr>
              <p:cNvSpPr/>
              <p:nvPr/>
            </p:nvSpPr>
            <p:spPr>
              <a:xfrm>
                <a:off x="5593367" y="2598270"/>
                <a:ext cx="304801" cy="461665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5AF0505-E230-C425-606F-C0E89CF9712D}"/>
                  </a:ext>
                </a:extLst>
              </p:cNvPr>
              <p:cNvSpPr/>
              <p:nvPr/>
            </p:nvSpPr>
            <p:spPr>
              <a:xfrm>
                <a:off x="6627191" y="2233097"/>
                <a:ext cx="2023672" cy="1325563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/>
                  <a:t>Bob</a:t>
                </a:r>
              </a:p>
            </p:txBody>
          </p:sp>
        </p:grp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D924BCDB-7F56-ABEB-E256-2A5B8DF3D776}"/>
                </a:ext>
              </a:extLst>
            </p:cNvPr>
            <p:cNvSpPr/>
            <p:nvPr/>
          </p:nvSpPr>
          <p:spPr>
            <a:xfrm>
              <a:off x="5363139" y="1249627"/>
              <a:ext cx="178646" cy="33368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0EC15C9-DD00-D908-01AE-9754468D6CBF}"/>
                    </a:ext>
                  </a:extLst>
                </p:cNvPr>
                <p:cNvSpPr txBox="1"/>
                <p:nvPr/>
              </p:nvSpPr>
              <p:spPr>
                <a:xfrm>
                  <a:off x="2715733" y="1411013"/>
                  <a:ext cx="15965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  <m:r>
                              <a:rPr lang="en-I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0EC15C9-DD00-D908-01AE-9754468D6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5733" y="1411013"/>
                  <a:ext cx="159650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6C29ED-AC70-BC41-8815-457105376F3E}"/>
                  </a:ext>
                </a:extLst>
              </p:cNvPr>
              <p:cNvSpPr txBox="1"/>
              <p:nvPr/>
            </p:nvSpPr>
            <p:spPr>
              <a:xfrm>
                <a:off x="3647374" y="4191389"/>
                <a:ext cx="52950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≤(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6C29ED-AC70-BC41-8815-45710537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74" y="4191389"/>
                <a:ext cx="52950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930D6-8419-9DFF-C0D6-161670829B97}"/>
                  </a:ext>
                </a:extLst>
              </p:cNvPr>
              <p:cNvSpPr txBox="1"/>
              <p:nvPr/>
            </p:nvSpPr>
            <p:spPr>
              <a:xfrm>
                <a:off x="4631767" y="5290078"/>
                <a:ext cx="3439873" cy="932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IN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N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930D6-8419-9DFF-C0D6-161670829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67" y="5290078"/>
                <a:ext cx="3439873" cy="9323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99526-AD80-C0B6-0E3F-A2D541A76B95}"/>
                  </a:ext>
                </a:extLst>
              </p:cNvPr>
              <p:cNvSpPr txBox="1"/>
              <p:nvPr/>
            </p:nvSpPr>
            <p:spPr>
              <a:xfrm>
                <a:off x="8433353" y="4705261"/>
                <a:ext cx="3324639" cy="1417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IN" sz="2800" b="1" dirty="0">
                    <a:solidFill>
                      <a:schemeClr val="bg1"/>
                    </a:solidFill>
                  </a:rPr>
                  <a:t> is calculated by using two-qubit system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99526-AD80-C0B6-0E3F-A2D541A7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353" y="4705261"/>
                <a:ext cx="3324639" cy="1417568"/>
              </a:xfrm>
              <a:prstGeom prst="rect">
                <a:avLst/>
              </a:prstGeom>
              <a:blipFill>
                <a:blip r:embed="rId11"/>
                <a:stretch>
                  <a:fillRect l="-3663" t="-4310" r="-2564" b="-1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01387-AD63-3BDA-C166-2C26C34A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9CD21256-B1BB-898E-00DD-854D19B6F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1999" cy="6893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5EB08-0AF2-34F9-9B40-A08623A4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0BEF0-64B2-0E0C-2D6E-EF180E9F5119}"/>
                  </a:ext>
                </a:extLst>
              </p:cNvPr>
              <p:cNvSpPr txBox="1"/>
              <p:nvPr/>
            </p:nvSpPr>
            <p:spPr>
              <a:xfrm>
                <a:off x="2085475" y="1490142"/>
                <a:ext cx="2551852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ϯ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0BEF0-64B2-0E0C-2D6E-EF180E9F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5" y="1490142"/>
                <a:ext cx="2551852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BC250-6B02-F3A1-B602-BA07278AE350}"/>
                  </a:ext>
                </a:extLst>
              </p:cNvPr>
              <p:cNvSpPr txBox="1"/>
              <p:nvPr/>
            </p:nvSpPr>
            <p:spPr>
              <a:xfrm>
                <a:off x="-1134978" y="2296509"/>
                <a:ext cx="9557083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BC250-6B02-F3A1-B602-BA07278A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4978" y="2296509"/>
                <a:ext cx="9557083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1E41C3-1801-AE4B-2802-219AD59A65B4}"/>
              </a:ext>
            </a:extLst>
          </p:cNvPr>
          <p:cNvSpPr/>
          <p:nvPr/>
        </p:nvSpPr>
        <p:spPr>
          <a:xfrm>
            <a:off x="94869" y="1213240"/>
            <a:ext cx="7132407" cy="193189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AAF17-785E-D078-B432-24A9CD0DF7DA}"/>
              </a:ext>
            </a:extLst>
          </p:cNvPr>
          <p:cNvSpPr/>
          <p:nvPr/>
        </p:nvSpPr>
        <p:spPr>
          <a:xfrm>
            <a:off x="2526632" y="940205"/>
            <a:ext cx="2229852" cy="481263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Defined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B37BBB-895E-0B61-6BDA-3CE90A9C7B6C}"/>
              </a:ext>
            </a:extLst>
          </p:cNvPr>
          <p:cNvGrpSpPr/>
          <p:nvPr/>
        </p:nvGrpSpPr>
        <p:grpSpPr>
          <a:xfrm>
            <a:off x="7227277" y="932511"/>
            <a:ext cx="5008230" cy="2036844"/>
            <a:chOff x="4330057" y="3987776"/>
            <a:chExt cx="5008230" cy="2036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F1F11D-FD14-A92B-6F25-0A38CC7AAFBA}"/>
                    </a:ext>
                  </a:extLst>
                </p:cNvPr>
                <p:cNvSpPr txBox="1"/>
                <p:nvPr/>
              </p:nvSpPr>
              <p:spPr>
                <a:xfrm>
                  <a:off x="4330057" y="4575647"/>
                  <a:ext cx="5008230" cy="12320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DF1F11D-FD14-A92B-6F25-0A38CC7AA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057" y="4575647"/>
                  <a:ext cx="5008230" cy="12320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0DAFF9-76B2-E75F-16D6-59CC82CD877E}"/>
                </a:ext>
              </a:extLst>
            </p:cNvPr>
            <p:cNvSpPr/>
            <p:nvPr/>
          </p:nvSpPr>
          <p:spPr>
            <a:xfrm>
              <a:off x="4409797" y="4297082"/>
              <a:ext cx="4755627" cy="172753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39DFBE8-20A2-6049-A10F-B0BD035A8199}"/>
                    </a:ext>
                  </a:extLst>
                </p:cNvPr>
                <p:cNvSpPr/>
                <p:nvPr/>
              </p:nvSpPr>
              <p:spPr>
                <a:xfrm>
                  <a:off x="5719246" y="3987776"/>
                  <a:ext cx="2229852" cy="481263"/>
                </a:xfrm>
                <a:prstGeom prst="rect">
                  <a:avLst/>
                </a:prstGeom>
                <a:solidFill>
                  <a:srgbClr val="0033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Rewriting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39DFBE8-20A2-6049-A10F-B0BD035A81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246" y="3987776"/>
                  <a:ext cx="2229852" cy="481263"/>
                </a:xfrm>
                <a:prstGeom prst="rect">
                  <a:avLst/>
                </a:prstGeom>
                <a:blipFill>
                  <a:blip r:embed="rId7"/>
                  <a:stretch>
                    <a:fillRect b="-487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 person with his hands up&#10;&#10;AI-generated content may be incorrect.">
            <a:extLst>
              <a:ext uri="{FF2B5EF4-FFF2-40B4-BE49-F238E27FC236}">
                <a16:creationId xmlns:a16="http://schemas.microsoft.com/office/drawing/2014/main" id="{B378883E-6D8F-F81E-4E9D-BEC44589B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" y="3208864"/>
            <a:ext cx="5039557" cy="3639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C222F5-9BF0-30E0-99E7-05964F06BBD8}"/>
                  </a:ext>
                </a:extLst>
              </p:cNvPr>
              <p:cNvSpPr txBox="1"/>
              <p:nvPr/>
            </p:nvSpPr>
            <p:spPr>
              <a:xfrm>
                <a:off x="5003514" y="3254492"/>
                <a:ext cx="7355613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C222F5-9BF0-30E0-99E7-05964F06B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14" y="3254492"/>
                <a:ext cx="7355613" cy="1100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980908-976D-C286-C802-C49B22415698}"/>
                  </a:ext>
                </a:extLst>
              </p:cNvPr>
              <p:cNvSpPr txBox="1"/>
              <p:nvPr/>
            </p:nvSpPr>
            <p:spPr>
              <a:xfrm>
                <a:off x="5003514" y="4270832"/>
                <a:ext cx="7355613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980908-976D-C286-C802-C49B22415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14" y="4270832"/>
                <a:ext cx="7355613" cy="11005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678232-AFF8-58D5-1364-96EF78296BD3}"/>
                  </a:ext>
                </a:extLst>
              </p:cNvPr>
              <p:cNvSpPr txBox="1"/>
              <p:nvPr/>
            </p:nvSpPr>
            <p:spPr>
              <a:xfrm>
                <a:off x="5265509" y="5517775"/>
                <a:ext cx="68316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678232-AFF8-58D5-1364-96EF78296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09" y="5517775"/>
                <a:ext cx="6831622" cy="400110"/>
              </a:xfrm>
              <a:prstGeom prst="rect">
                <a:avLst/>
              </a:prstGeom>
              <a:blipFill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862E1B-683E-9026-74B3-244446B1B421}"/>
                  </a:ext>
                </a:extLst>
              </p:cNvPr>
              <p:cNvSpPr txBox="1"/>
              <p:nvPr/>
            </p:nvSpPr>
            <p:spPr>
              <a:xfrm>
                <a:off x="7440394" y="5914562"/>
                <a:ext cx="2244436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862E1B-683E-9026-74B3-244446B1B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94" y="5914562"/>
                <a:ext cx="2244436" cy="8486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AC302C0-7600-9ECC-9A3C-0C5673411A0A}"/>
              </a:ext>
            </a:extLst>
          </p:cNvPr>
          <p:cNvSpPr/>
          <p:nvPr/>
        </p:nvSpPr>
        <p:spPr>
          <a:xfrm>
            <a:off x="5217952" y="3223135"/>
            <a:ext cx="6831622" cy="35446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64D4E4-7634-B51C-AFE8-9A661E45C9F5}"/>
              </a:ext>
            </a:extLst>
          </p:cNvPr>
          <p:cNvSpPr/>
          <p:nvPr/>
        </p:nvSpPr>
        <p:spPr>
          <a:xfrm>
            <a:off x="9228538" y="5517775"/>
            <a:ext cx="2500720" cy="4001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3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0813F-0E32-DE47-EE58-6AADDDBBF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3DD90305-6376-A290-B55E-74432EC3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334EB-E931-796E-11F3-6A5C2EA5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Self-testing Statements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848CA-88C0-86E1-89F8-9EE04B621ABE}"/>
                  </a:ext>
                </a:extLst>
              </p:cNvPr>
              <p:cNvSpPr txBox="1"/>
              <p:nvPr/>
            </p:nvSpPr>
            <p:spPr>
              <a:xfrm>
                <a:off x="838199" y="1318185"/>
                <a:ext cx="10515599" cy="569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optimal value,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 between the observables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,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the system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848CA-88C0-86E1-89F8-9EE04B621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18185"/>
                <a:ext cx="10515599" cy="5694316"/>
              </a:xfrm>
              <a:prstGeom prst="rect">
                <a:avLst/>
              </a:prstGeom>
              <a:blipFill>
                <a:blip r:embed="rId4"/>
                <a:stretch>
                  <a:fillRect l="-1159" t="-1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4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46CA-DBDF-9C40-C2A6-ACB722B2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9309473C-F863-84AF-7368-BDF65B60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1030F-EC01-E6C6-C007-68F788C8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79382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32BAFD-E177-A8B8-64A5-187D30B57501}"/>
                  </a:ext>
                </a:extLst>
              </p:cNvPr>
              <p:cNvSpPr txBox="1"/>
              <p:nvPr/>
            </p:nvSpPr>
            <p:spPr>
              <a:xfrm>
                <a:off x="369584" y="1318185"/>
                <a:ext cx="11409551" cy="232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the system is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sub>
                      </m:sSub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32BAFD-E177-A8B8-64A5-187D30B5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4" y="1318185"/>
                <a:ext cx="11409551" cy="2323585"/>
              </a:xfrm>
              <a:prstGeom prst="rect">
                <a:avLst/>
              </a:prstGeom>
              <a:blipFill>
                <a:blip r:embed="rId4"/>
                <a:stretch>
                  <a:fillRect l="-1122" t="-2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B2210-6BB5-8A56-DC96-8AC4B405C29F}"/>
                  </a:ext>
                </a:extLst>
              </p:cNvPr>
              <p:cNvSpPr txBox="1"/>
              <p:nvPr/>
            </p:nvSpPr>
            <p:spPr>
              <a:xfrm>
                <a:off x="599601" y="4396486"/>
                <a:ext cx="4959756" cy="1950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 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I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 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)⊗(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B2210-6BB5-8A56-DC96-8AC4B405C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1" y="4396486"/>
                <a:ext cx="4959756" cy="1950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3CAB76-AD51-732C-4C7B-E0AB4CE45EE7}"/>
                  </a:ext>
                </a:extLst>
              </p:cNvPr>
              <p:cNvSpPr txBox="1"/>
              <p:nvPr/>
            </p:nvSpPr>
            <p:spPr>
              <a:xfrm>
                <a:off x="7661153" y="4514778"/>
                <a:ext cx="3197990" cy="1470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 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3CAB76-AD51-732C-4C7B-E0AB4CE4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53" y="4514778"/>
                <a:ext cx="3197990" cy="1470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19E96F-1515-D6C4-2D1B-8A119BA2F78D}"/>
              </a:ext>
            </a:extLst>
          </p:cNvPr>
          <p:cNvSpPr/>
          <p:nvPr/>
        </p:nvSpPr>
        <p:spPr>
          <a:xfrm>
            <a:off x="369584" y="4122477"/>
            <a:ext cx="5419790" cy="23235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1FD62E-C436-002A-E892-B49B716C2F2D}"/>
              </a:ext>
            </a:extLst>
          </p:cNvPr>
          <p:cNvSpPr/>
          <p:nvPr/>
        </p:nvSpPr>
        <p:spPr>
          <a:xfrm>
            <a:off x="6474051" y="4088092"/>
            <a:ext cx="5419790" cy="23235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9901A5-A98F-A374-D856-001AC8360CB8}"/>
              </a:ext>
            </a:extLst>
          </p:cNvPr>
          <p:cNvSpPr/>
          <p:nvPr/>
        </p:nvSpPr>
        <p:spPr>
          <a:xfrm>
            <a:off x="2155403" y="3915668"/>
            <a:ext cx="1848151" cy="343813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Odd “n”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A73D5C-E378-CA35-2C0E-AF8BBAD5867D}"/>
              </a:ext>
            </a:extLst>
          </p:cNvPr>
          <p:cNvSpPr/>
          <p:nvPr/>
        </p:nvSpPr>
        <p:spPr>
          <a:xfrm>
            <a:off x="8412272" y="3916416"/>
            <a:ext cx="1848151" cy="343813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Even“n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11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D9F7-9154-1837-9516-FE7C2DBEE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CA9468A9-93D6-F934-268F-96B1E400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424"/>
            <a:ext cx="12191244" cy="68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522A7-BB8D-FC30-41B6-6CA11B6F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23"/>
            <a:ext cx="10189265" cy="9303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Swap-circuit for self-testing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31D9AC-9EAF-BDD3-4DC7-26E4DD38286C}"/>
              </a:ext>
            </a:extLst>
          </p:cNvPr>
          <p:cNvGrpSpPr/>
          <p:nvPr/>
        </p:nvGrpSpPr>
        <p:grpSpPr>
          <a:xfrm>
            <a:off x="2154026" y="991973"/>
            <a:ext cx="8472133" cy="3027657"/>
            <a:chOff x="2241042" y="1170433"/>
            <a:chExt cx="8472133" cy="302765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508BB83-2F1B-6026-4830-681A570FC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392" y="1369823"/>
              <a:ext cx="4855464" cy="109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B76126D-C904-EF57-2391-7E37605A05A3}"/>
                </a:ext>
              </a:extLst>
            </p:cNvPr>
            <p:cNvCxnSpPr>
              <a:cxnSpLocks/>
            </p:cNvCxnSpPr>
            <p:nvPr/>
          </p:nvCxnSpPr>
          <p:spPr>
            <a:xfrm>
              <a:off x="3855720" y="2228088"/>
              <a:ext cx="41361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8846F94-1CA1-20A2-A43E-13AEB39380DD}"/>
                </a:ext>
              </a:extLst>
            </p:cNvPr>
            <p:cNvCxnSpPr>
              <a:cxnSpLocks/>
            </p:cNvCxnSpPr>
            <p:nvPr/>
          </p:nvCxnSpPr>
          <p:spPr>
            <a:xfrm>
              <a:off x="3864956" y="3057144"/>
              <a:ext cx="413613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A2A0F8-5686-41E5-D108-2DD6DAF73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4680" y="3968708"/>
              <a:ext cx="4837176" cy="89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BA3140-BADE-8500-1588-BF23DB996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4096" y="2228088"/>
              <a:ext cx="810768" cy="4693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33DAFF-9FDB-EA52-1947-84962DFBEFB0}"/>
                </a:ext>
              </a:extLst>
            </p:cNvPr>
            <p:cNvCxnSpPr/>
            <p:nvPr/>
          </p:nvCxnSpPr>
          <p:spPr>
            <a:xfrm>
              <a:off x="3054096" y="2697480"/>
              <a:ext cx="810768" cy="359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43FD8-FB8C-1E34-EE04-2526749AD717}"/>
                    </a:ext>
                  </a:extLst>
                </p:cNvPr>
                <p:cNvSpPr txBox="1"/>
                <p:nvPr/>
              </p:nvSpPr>
              <p:spPr>
                <a:xfrm>
                  <a:off x="2241042" y="2487116"/>
                  <a:ext cx="79252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43FD8-FB8C-1E34-EE04-2526749AD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1042" y="2487116"/>
                  <a:ext cx="79252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0E7F48-1E93-0F88-D9C2-DC73830997E0}"/>
                    </a:ext>
                  </a:extLst>
                </p:cNvPr>
                <p:cNvSpPr txBox="1"/>
                <p:nvPr/>
              </p:nvSpPr>
              <p:spPr>
                <a:xfrm>
                  <a:off x="2361125" y="1196078"/>
                  <a:ext cx="701859" cy="371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0E7F48-1E93-0F88-D9C2-DC7383099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125" y="1196078"/>
                  <a:ext cx="701859" cy="371064"/>
                </a:xfrm>
                <a:prstGeom prst="rect">
                  <a:avLst/>
                </a:prstGeom>
                <a:blipFill>
                  <a:blip r:embed="rId4"/>
                  <a:stretch>
                    <a:fillRect b="-16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113B400-4F82-6936-8E29-7C00046D0DD3}"/>
                    </a:ext>
                  </a:extLst>
                </p:cNvPr>
                <p:cNvSpPr txBox="1"/>
                <p:nvPr/>
              </p:nvSpPr>
              <p:spPr>
                <a:xfrm>
                  <a:off x="2373062" y="3789402"/>
                  <a:ext cx="709553" cy="371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113B400-4F82-6936-8E29-7C00046D0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62" y="3789402"/>
                  <a:ext cx="709553" cy="371064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9904F1-6664-0F03-85D4-EA30512FDAFD}"/>
                </a:ext>
              </a:extLst>
            </p:cNvPr>
            <p:cNvSpPr/>
            <p:nvPr/>
          </p:nvSpPr>
          <p:spPr>
            <a:xfrm>
              <a:off x="3864864" y="3750045"/>
              <a:ext cx="423672" cy="448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</a:t>
              </a:r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80A25B-35AF-5FB8-574C-7EB66299DD7A}"/>
                </a:ext>
              </a:extLst>
            </p:cNvPr>
            <p:cNvSpPr/>
            <p:nvPr/>
          </p:nvSpPr>
          <p:spPr>
            <a:xfrm>
              <a:off x="3864864" y="1170433"/>
              <a:ext cx="423672" cy="448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</a:t>
              </a:r>
              <a:endParaRPr lang="en-IN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40A6C30-D7F0-F748-E690-465409E388C4}"/>
                    </a:ext>
                  </a:extLst>
                </p:cNvPr>
                <p:cNvSpPr/>
                <p:nvPr/>
              </p:nvSpPr>
              <p:spPr>
                <a:xfrm>
                  <a:off x="4884420" y="2845325"/>
                  <a:ext cx="423672" cy="448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IN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40A6C30-D7F0-F748-E690-465409E388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420" y="2845325"/>
                  <a:ext cx="423672" cy="448045"/>
                </a:xfrm>
                <a:prstGeom prst="rect">
                  <a:avLst/>
                </a:prstGeom>
                <a:blipFill>
                  <a:blip r:embed="rId6"/>
                  <a:stretch>
                    <a:fillRect l="-4167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40795F9-EA5A-EC3D-F795-316F7BFA2AEC}"/>
                    </a:ext>
                  </a:extLst>
                </p:cNvPr>
                <p:cNvSpPr/>
                <p:nvPr/>
              </p:nvSpPr>
              <p:spPr>
                <a:xfrm>
                  <a:off x="7024878" y="2037339"/>
                  <a:ext cx="423672" cy="448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IN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40795F9-EA5A-EC3D-F795-316F7BFA2A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878" y="2037339"/>
                  <a:ext cx="423672" cy="448045"/>
                </a:xfrm>
                <a:prstGeom prst="rect">
                  <a:avLst/>
                </a:prstGeom>
                <a:blipFill>
                  <a:blip r:embed="rId7"/>
                  <a:stretch>
                    <a:fillRect l="-274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C8722C-5754-5E78-1CDA-1629315BE042}"/>
                </a:ext>
              </a:extLst>
            </p:cNvPr>
            <p:cNvSpPr/>
            <p:nvPr/>
          </p:nvSpPr>
          <p:spPr>
            <a:xfrm>
              <a:off x="5897880" y="1170433"/>
              <a:ext cx="423672" cy="448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</a:t>
              </a:r>
              <a:endParaRPr lang="en-IN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3CDCE79-794D-54A1-D71A-E00CA0B84AF1}"/>
                    </a:ext>
                  </a:extLst>
                </p:cNvPr>
                <p:cNvSpPr/>
                <p:nvPr/>
              </p:nvSpPr>
              <p:spPr>
                <a:xfrm>
                  <a:off x="4884420" y="2054093"/>
                  <a:ext cx="423672" cy="448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IN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3CDCE79-794D-54A1-D71A-E00CA0B84A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4420" y="2054093"/>
                  <a:ext cx="423672" cy="448045"/>
                </a:xfrm>
                <a:prstGeom prst="rect">
                  <a:avLst/>
                </a:prstGeom>
                <a:blipFill>
                  <a:blip r:embed="rId8"/>
                  <a:stretch>
                    <a:fillRect l="-277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1ED55C-5B9C-8111-53CE-2A0D9271F657}"/>
                </a:ext>
              </a:extLst>
            </p:cNvPr>
            <p:cNvSpPr/>
            <p:nvPr/>
          </p:nvSpPr>
          <p:spPr>
            <a:xfrm>
              <a:off x="5884164" y="3744687"/>
              <a:ext cx="423672" cy="448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</a:t>
              </a:r>
              <a:endParaRPr lang="en-IN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51D9A00-3A0C-A99A-C7EC-07333D8330AE}"/>
                    </a:ext>
                  </a:extLst>
                </p:cNvPr>
                <p:cNvSpPr/>
                <p:nvPr/>
              </p:nvSpPr>
              <p:spPr>
                <a:xfrm>
                  <a:off x="7057644" y="2875527"/>
                  <a:ext cx="423672" cy="448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IN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51D9A00-3A0C-A99A-C7EC-07333D833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644" y="2875527"/>
                  <a:ext cx="423672" cy="448045"/>
                </a:xfrm>
                <a:prstGeom prst="rect">
                  <a:avLst/>
                </a:prstGeom>
                <a:blipFill>
                  <a:blip r:embed="rId9"/>
                  <a:stretch>
                    <a:fillRect l="-411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1BF1967-35C8-20DB-9A2A-5AD15D0325DD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5096256" y="1380744"/>
              <a:ext cx="0" cy="6733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0DD09A6-E74F-5717-FF6B-9418C0548771}"/>
                </a:ext>
              </a:extLst>
            </p:cNvPr>
            <p:cNvSpPr/>
            <p:nvPr/>
          </p:nvSpPr>
          <p:spPr>
            <a:xfrm>
              <a:off x="7228332" y="3929631"/>
              <a:ext cx="82296" cy="960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637165-23B4-7FB7-7716-9A9960180C83}"/>
                </a:ext>
              </a:extLst>
            </p:cNvPr>
            <p:cNvCxnSpPr>
              <a:cxnSpLocks/>
            </p:cNvCxnSpPr>
            <p:nvPr/>
          </p:nvCxnSpPr>
          <p:spPr>
            <a:xfrm>
              <a:off x="5096256" y="3295360"/>
              <a:ext cx="0" cy="6733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18938D-20B9-95DD-D205-B1D98EDB3E8C}"/>
                </a:ext>
              </a:extLst>
            </p:cNvPr>
            <p:cNvCxnSpPr>
              <a:cxnSpLocks/>
            </p:cNvCxnSpPr>
            <p:nvPr/>
          </p:nvCxnSpPr>
          <p:spPr>
            <a:xfrm>
              <a:off x="7236714" y="1363990"/>
              <a:ext cx="0" cy="6733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5CB30D-5FB3-678C-9CC0-784BB2DC356D}"/>
                </a:ext>
              </a:extLst>
            </p:cNvPr>
            <p:cNvSpPr/>
            <p:nvPr/>
          </p:nvSpPr>
          <p:spPr>
            <a:xfrm>
              <a:off x="5053294" y="3920700"/>
              <a:ext cx="82296" cy="960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88ED2C-B3D9-6B9C-EDA0-79657F4AD7D6}"/>
                </a:ext>
              </a:extLst>
            </p:cNvPr>
            <p:cNvSpPr/>
            <p:nvPr/>
          </p:nvSpPr>
          <p:spPr>
            <a:xfrm>
              <a:off x="7195276" y="1325125"/>
              <a:ext cx="82296" cy="960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6B4242-E620-B2EF-90CD-9D01F30EDFE9}"/>
                </a:ext>
              </a:extLst>
            </p:cNvPr>
            <p:cNvSpPr/>
            <p:nvPr/>
          </p:nvSpPr>
          <p:spPr>
            <a:xfrm>
              <a:off x="5057103" y="1332748"/>
              <a:ext cx="82296" cy="960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4A044423-BFB6-BED5-D188-7B3CEF84628E}"/>
                </a:ext>
              </a:extLst>
            </p:cNvPr>
            <p:cNvSpPr/>
            <p:nvPr/>
          </p:nvSpPr>
          <p:spPr>
            <a:xfrm>
              <a:off x="7965950" y="2054093"/>
              <a:ext cx="281176" cy="1127906"/>
            </a:xfrm>
            <a:prstGeom prst="rightBrace">
              <a:avLst>
                <a:gd name="adj1" fmla="val 57114"/>
                <a:gd name="adj2" fmla="val 47641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96A1A97-7C20-943A-6CFD-06A50BFF0639}"/>
                    </a:ext>
                  </a:extLst>
                </p:cNvPr>
                <p:cNvSpPr txBox="1"/>
                <p:nvPr/>
              </p:nvSpPr>
              <p:spPr>
                <a:xfrm>
                  <a:off x="8288201" y="2403433"/>
                  <a:ext cx="76411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96A1A97-7C20-943A-6CFD-06A50BFF0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201" y="2403433"/>
                  <a:ext cx="76411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2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371EE16C-48EB-4065-28FF-69963B870DFE}"/>
                </a:ext>
              </a:extLst>
            </p:cNvPr>
            <p:cNvSpPr/>
            <p:nvPr/>
          </p:nvSpPr>
          <p:spPr>
            <a:xfrm>
              <a:off x="7951470" y="1267156"/>
              <a:ext cx="1797108" cy="2816186"/>
            </a:xfrm>
            <a:prstGeom prst="rightBrace">
              <a:avLst>
                <a:gd name="adj1" fmla="val 36513"/>
                <a:gd name="adj2" fmla="val 466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667D4AE-225C-F4D1-940D-B8C8DF115E08}"/>
                    </a:ext>
                  </a:extLst>
                </p:cNvPr>
                <p:cNvSpPr txBox="1"/>
                <p:nvPr/>
              </p:nvSpPr>
              <p:spPr>
                <a:xfrm>
                  <a:off x="9789653" y="2401701"/>
                  <a:ext cx="923522" cy="371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667D4AE-225C-F4D1-940D-B8C8DF115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9653" y="2401701"/>
                  <a:ext cx="923522" cy="371064"/>
                </a:xfrm>
                <a:prstGeom prst="rect">
                  <a:avLst/>
                </a:prstGeom>
                <a:blipFill>
                  <a:blip r:embed="rId11"/>
                  <a:stretch>
                    <a:fillRect b="-114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047C2F-FE44-B5A9-66BC-F3D7C26857C2}"/>
                </a:ext>
              </a:extLst>
            </p:cNvPr>
            <p:cNvCxnSpPr>
              <a:cxnSpLocks/>
            </p:cNvCxnSpPr>
            <p:nvPr/>
          </p:nvCxnSpPr>
          <p:spPr>
            <a:xfrm>
              <a:off x="7269480" y="3256282"/>
              <a:ext cx="0" cy="6733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2CA7A6-5BEA-E9F0-61B2-9CB005095168}"/>
                  </a:ext>
                </a:extLst>
              </p:cNvPr>
              <p:cNvSpPr txBox="1"/>
              <p:nvPr/>
            </p:nvSpPr>
            <p:spPr>
              <a:xfrm>
                <a:off x="122766" y="4678010"/>
                <a:ext cx="5089073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2CA7A6-5BEA-E9F0-61B2-9CB005095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6" y="4678010"/>
                <a:ext cx="5089073" cy="9501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EBB3F5-99E0-3D19-40E4-FEB4AC313AE9}"/>
                  </a:ext>
                </a:extLst>
              </p:cNvPr>
              <p:cNvSpPr txBox="1"/>
              <p:nvPr/>
            </p:nvSpPr>
            <p:spPr>
              <a:xfrm>
                <a:off x="17290" y="5553384"/>
                <a:ext cx="4982714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EBB3F5-99E0-3D19-40E4-FEB4AC31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0" y="5553384"/>
                <a:ext cx="4982714" cy="950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EEEB35-3855-3D19-079E-448512AB5575}"/>
                  </a:ext>
                </a:extLst>
              </p:cNvPr>
              <p:cNvSpPr txBox="1"/>
              <p:nvPr/>
            </p:nvSpPr>
            <p:spPr>
              <a:xfrm>
                <a:off x="5650803" y="5589832"/>
                <a:ext cx="6541197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EEEB35-3855-3D19-079E-448512AB5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803" y="5589832"/>
                <a:ext cx="6541197" cy="9501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8152CD-9092-DAF9-DC18-2BC54EF5B9F1}"/>
                  </a:ext>
                </a:extLst>
              </p:cNvPr>
              <p:cNvSpPr txBox="1"/>
              <p:nvPr/>
            </p:nvSpPr>
            <p:spPr>
              <a:xfrm>
                <a:off x="5630659" y="4618969"/>
                <a:ext cx="6541197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⌋−1</m:t>
                          </m:r>
                        </m:sup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4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𝒜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8152CD-9092-DAF9-DC18-2BC54EF5B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59" y="4618969"/>
                <a:ext cx="6541197" cy="9501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2E4394D-7F68-3A28-0B71-FAED9B5CAC46}"/>
              </a:ext>
            </a:extLst>
          </p:cNvPr>
          <p:cNvSpPr/>
          <p:nvPr/>
        </p:nvSpPr>
        <p:spPr>
          <a:xfrm>
            <a:off x="514350" y="4506317"/>
            <a:ext cx="4516895" cy="2155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AFED41F-BCB8-8339-69E8-74ECC8F65889}"/>
              </a:ext>
            </a:extLst>
          </p:cNvPr>
          <p:cNvSpPr/>
          <p:nvPr/>
        </p:nvSpPr>
        <p:spPr>
          <a:xfrm>
            <a:off x="5895438" y="4507947"/>
            <a:ext cx="6051925" cy="2155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E11415-A827-A575-154B-4F2738625737}"/>
              </a:ext>
            </a:extLst>
          </p:cNvPr>
          <p:cNvSpPr/>
          <p:nvPr/>
        </p:nvSpPr>
        <p:spPr>
          <a:xfrm>
            <a:off x="1848721" y="4325043"/>
            <a:ext cx="1848151" cy="343813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Odd “n”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7C85A5-98D1-A45E-D0F7-FD8DBC3FC867}"/>
              </a:ext>
            </a:extLst>
          </p:cNvPr>
          <p:cNvSpPr/>
          <p:nvPr/>
        </p:nvSpPr>
        <p:spPr>
          <a:xfrm>
            <a:off x="8048617" y="4328027"/>
            <a:ext cx="1848151" cy="343813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Even“n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22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2000A0E5-3CC0-CE0A-0BE5-515523FC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0B14A80-0165-8EFA-1416-D58B9F3F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" y="517145"/>
            <a:ext cx="1207346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Acin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that a tailored CHSH inequality can achieve 2 bits of randomness, though its robustness remains uncertain.</a:t>
            </a:r>
          </a:p>
          <a:p>
            <a:r>
              <a:rPr lang="en-US" sz="2400" dirty="0" err="1">
                <a:solidFill>
                  <a:srgbClr val="00B0F0"/>
                </a:solidFill>
              </a:rPr>
              <a:t>Acin</a:t>
            </a:r>
            <a:r>
              <a:rPr lang="en-US" sz="2400" dirty="0">
                <a:solidFill>
                  <a:srgbClr val="00B0F0"/>
                </a:solidFill>
              </a:rPr>
              <a:t>, Massar and  </a:t>
            </a:r>
            <a:r>
              <a:rPr lang="en-US" sz="2400" dirty="0" err="1">
                <a:solidFill>
                  <a:srgbClr val="00B0F0"/>
                </a:solidFill>
              </a:rPr>
              <a:t>Pironio</a:t>
            </a:r>
            <a:r>
              <a:rPr lang="en-US" sz="2400" dirty="0">
                <a:solidFill>
                  <a:srgbClr val="00B0F0"/>
                </a:solidFill>
              </a:rPr>
              <a:t> , Phys. Rev. Lett. 108, 100402 (2012).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Wooltorton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bits of randomness is possible using a tilted bipartite inequality, but at the cost of reduced nonlocality.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B0F0"/>
                </a:solidFill>
              </a:rPr>
              <a:t>Wooltorton</a:t>
            </a:r>
            <a:r>
              <a:rPr lang="en-US" sz="2400" dirty="0">
                <a:solidFill>
                  <a:srgbClr val="00B0F0"/>
                </a:solidFill>
              </a:rPr>
              <a:t>, Brown and Colbeck, Phys. Rev. Lett. 129, 150403 (2022)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Wooltorton2024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that perfect key is achievable, through a tilted Bell inequality. No robustness analysis.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err="1">
                <a:solidFill>
                  <a:srgbClr val="00B0F0"/>
                </a:solidFill>
              </a:rPr>
              <a:t>Wooltorton</a:t>
            </a:r>
            <a:r>
              <a:rPr lang="en-US" sz="2400" dirty="0">
                <a:solidFill>
                  <a:srgbClr val="00B0F0"/>
                </a:solidFill>
              </a:rPr>
              <a:t>,  Brown and  Colbeck, Phys. Rev. Lett. 132, 210802 (2024)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Farkas2024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Showed that perfect key generation is possible with minimal nonlocality using a d-outcome Bell inequality, but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and observables are not self-tested. Also, no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robustness analysis against noise.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Farkas, Phys. Rev. Lett. 132, 210803 (2024)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5967A8-32D1-91E8-366D-0005C64054B0}"/>
              </a:ext>
            </a:extLst>
          </p:cNvPr>
          <p:cNvSpPr txBox="1">
            <a:spLocks/>
          </p:cNvSpPr>
          <p:nvPr/>
        </p:nvSpPr>
        <p:spPr>
          <a:xfrm>
            <a:off x="973391" y="33251"/>
            <a:ext cx="10180864" cy="77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Earlier works</a:t>
            </a:r>
          </a:p>
        </p:txBody>
      </p:sp>
    </p:spTree>
    <p:extLst>
      <p:ext uri="{BB962C8B-B14F-4D97-AF65-F5344CB8AC3E}">
        <p14:creationId xmlns:p14="http://schemas.microsoft.com/office/powerpoint/2010/main" val="369228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26896-A3F7-D802-4118-3BC28054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1CB88291-5FE1-F218-964D-0B34CA5DF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994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852066-D8DC-3496-DEBA-3AAB8E5B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35725"/>
            <a:ext cx="1051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show 2 bit of randomness and 1 bit of secure key using optimal quantum violation of Chained Bell inequality.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EF0AC-9A98-1EE3-D949-464BD5FECBB0}"/>
              </a:ext>
            </a:extLst>
          </p:cNvPr>
          <p:cNvSpPr txBox="1"/>
          <p:nvPr/>
        </p:nvSpPr>
        <p:spPr>
          <a:xfrm>
            <a:off x="1769165" y="4015409"/>
            <a:ext cx="871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We also provide the robustness of our protocols.</a:t>
            </a:r>
          </a:p>
        </p:txBody>
      </p:sp>
    </p:spTree>
    <p:extLst>
      <p:ext uri="{BB962C8B-B14F-4D97-AF65-F5344CB8AC3E}">
        <p14:creationId xmlns:p14="http://schemas.microsoft.com/office/powerpoint/2010/main" val="390982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DC3A-7D53-3DF6-C125-70ABC769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6CF4F5EC-2563-0499-3700-D44A21F1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 descr="A close-up of a television screen">
            <a:extLst>
              <a:ext uri="{FF2B5EF4-FFF2-40B4-BE49-F238E27FC236}">
                <a16:creationId xmlns:a16="http://schemas.microsoft.com/office/drawing/2014/main" id="{2D279D37-65D3-14F6-F320-9649D9187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8" y="1203977"/>
            <a:ext cx="11215561" cy="3592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CA271-DB21-4AA3-BFD6-9CF77CF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-2012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Self-testing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28371C-CC31-35C5-08E8-CE7EFBB3D891}"/>
              </a:ext>
            </a:extLst>
          </p:cNvPr>
          <p:cNvSpPr/>
          <p:nvPr/>
        </p:nvSpPr>
        <p:spPr>
          <a:xfrm>
            <a:off x="4239816" y="1582944"/>
            <a:ext cx="3224463" cy="112294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Scenario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F3EB37-F137-3BE3-F577-4B22EEEB685E}"/>
              </a:ext>
            </a:extLst>
          </p:cNvPr>
          <p:cNvSpPr/>
          <p:nvPr/>
        </p:nvSpPr>
        <p:spPr>
          <a:xfrm>
            <a:off x="1057176" y="2817257"/>
            <a:ext cx="3705727" cy="1325563"/>
          </a:xfrm>
          <a:prstGeom prst="ellipse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9CFEC9-A7F1-A152-9602-A2594E9CE5F9}"/>
              </a:ext>
            </a:extLst>
          </p:cNvPr>
          <p:cNvSpPr/>
          <p:nvPr/>
        </p:nvSpPr>
        <p:spPr>
          <a:xfrm>
            <a:off x="7083553" y="2712930"/>
            <a:ext cx="3922295" cy="1325563"/>
          </a:xfrm>
          <a:prstGeom prst="ellipse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A62A67-C599-1378-4C3F-D4B44BF486FD}"/>
                  </a:ext>
                </a:extLst>
              </p:cNvPr>
              <p:cNvSpPr txBox="1"/>
              <p:nvPr/>
            </p:nvSpPr>
            <p:spPr>
              <a:xfrm>
                <a:off x="1542168" y="5148340"/>
                <a:ext cx="8309711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A62A67-C599-1378-4C3F-D4B44BF4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68" y="5148340"/>
                <a:ext cx="8309711" cy="1100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61244E-94B3-9A5E-E8E6-FDA11292587F}"/>
              </a:ext>
            </a:extLst>
          </p:cNvPr>
          <p:cNvSpPr/>
          <p:nvPr/>
        </p:nvSpPr>
        <p:spPr>
          <a:xfrm>
            <a:off x="8021053" y="5377441"/>
            <a:ext cx="1830826" cy="64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3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3E533-99F9-697C-2332-2795D86B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61E8AB9B-9ADA-EC9D-C778-BC096F875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497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7FE0A-8E1D-1B72-88EF-AD0D3254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64" y="-980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Certifying Maximum Randomness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B81F8D-215D-C2FC-6A61-6AFFF53910F3}"/>
              </a:ext>
            </a:extLst>
          </p:cNvPr>
          <p:cNvGrpSpPr/>
          <p:nvPr/>
        </p:nvGrpSpPr>
        <p:grpSpPr>
          <a:xfrm>
            <a:off x="2516495" y="967256"/>
            <a:ext cx="6871274" cy="4376479"/>
            <a:chOff x="2426688" y="789079"/>
            <a:chExt cx="6871274" cy="401585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Chart 24">
                  <a:extLst>
                    <a:ext uri="{FF2B5EF4-FFF2-40B4-BE49-F238E27FC236}">
                      <a16:creationId xmlns:a16="http://schemas.microsoft.com/office/drawing/2014/main" id="{D1776BAE-8A28-ECE2-6644-7481063CDAE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33209799"/>
                    </p:ext>
                  </p:extLst>
                </p:nvPr>
              </p:nvGraphicFramePr>
              <p:xfrm>
                <a:off x="2426688" y="789079"/>
                <a:ext cx="6871274" cy="36465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25" name="Chart 24">
                  <a:extLst>
                    <a:ext uri="{FF2B5EF4-FFF2-40B4-BE49-F238E27FC236}">
                      <a16:creationId xmlns:a16="http://schemas.microsoft.com/office/drawing/2014/main" id="{D1776BAE-8A28-ECE2-6644-7481063CDAE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33209799"/>
                    </p:ext>
                  </p:extLst>
                </p:nvPr>
              </p:nvGraphicFramePr>
              <p:xfrm>
                <a:off x="2426688" y="789079"/>
                <a:ext cx="6871274" cy="36465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ADE173-E8E9-DAF6-32E6-DB48FB99D59E}"/>
                    </a:ext>
                  </a:extLst>
                </p:cNvPr>
                <p:cNvSpPr txBox="1"/>
                <p:nvPr/>
              </p:nvSpPr>
              <p:spPr>
                <a:xfrm rot="16200000">
                  <a:off x="2279680" y="2487147"/>
                  <a:ext cx="6633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DADE173-E8E9-DAF6-32E6-DB48FB99D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279680" y="2487147"/>
                  <a:ext cx="663348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BB1C2E7-1A5B-05E2-8BD9-C2B6CF945401}"/>
                    </a:ext>
                  </a:extLst>
                </p:cNvPr>
                <p:cNvSpPr txBox="1"/>
                <p:nvPr/>
              </p:nvSpPr>
              <p:spPr>
                <a:xfrm>
                  <a:off x="4108776" y="4435602"/>
                  <a:ext cx="39849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𝑚𝑒𝑎𝑠𝑢𝑟𝑒𝑚𝑒𝑛𝑡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𝑠𝑒𝑡𝑡𝑖𝑛𝑔𝑠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BB1C2E7-1A5B-05E2-8BD9-C2B6CF945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776" y="4435602"/>
                  <a:ext cx="3984963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216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5941BD-F3FC-E307-443B-C901A5E76B3A}"/>
              </a:ext>
            </a:extLst>
          </p:cNvPr>
          <p:cNvGrpSpPr/>
          <p:nvPr/>
        </p:nvGrpSpPr>
        <p:grpSpPr>
          <a:xfrm>
            <a:off x="4469059" y="2123871"/>
            <a:ext cx="3487822" cy="1067459"/>
            <a:chOff x="8869626" y="4271204"/>
            <a:chExt cx="3487822" cy="1067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A6367B2-8EA2-5A3C-80E9-3A3A0A6CE1E1}"/>
                    </a:ext>
                  </a:extLst>
                </p:cNvPr>
                <p:cNvSpPr txBox="1"/>
                <p:nvPr/>
              </p:nvSpPr>
              <p:spPr>
                <a:xfrm>
                  <a:off x="8909769" y="4359650"/>
                  <a:ext cx="3407536" cy="890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𝐿𝑜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𝐶𝑜𝑠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2 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I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A6367B2-8EA2-5A3C-80E9-3A3A0A6CE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769" y="4359650"/>
                  <a:ext cx="3407536" cy="8905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8C6D2F5-29D0-60BE-6B58-A5B416CCA6A8}"/>
                </a:ext>
              </a:extLst>
            </p:cNvPr>
            <p:cNvSpPr/>
            <p:nvPr/>
          </p:nvSpPr>
          <p:spPr>
            <a:xfrm>
              <a:off x="8869626" y="4271204"/>
              <a:ext cx="3487822" cy="106745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BCFAC2-83C0-E3D5-F06F-9ACCD29B64DD}"/>
              </a:ext>
            </a:extLst>
          </p:cNvPr>
          <p:cNvGrpSpPr/>
          <p:nvPr/>
        </p:nvGrpSpPr>
        <p:grpSpPr>
          <a:xfrm>
            <a:off x="3841059" y="5570795"/>
            <a:ext cx="4890695" cy="639898"/>
            <a:chOff x="2796021" y="5241471"/>
            <a:chExt cx="5466236" cy="639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8863B6-3D01-F094-93AC-34C3FDC5647D}"/>
                    </a:ext>
                  </a:extLst>
                </p:cNvPr>
                <p:cNvSpPr txBox="1"/>
                <p:nvPr/>
              </p:nvSpPr>
              <p:spPr>
                <a:xfrm>
                  <a:off x="2902157" y="5318907"/>
                  <a:ext cx="4944430" cy="5624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 ∀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odd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IN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8863B6-3D01-F094-93AC-34C3FDC56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2157" y="5318907"/>
                  <a:ext cx="4944430" cy="562462"/>
                </a:xfrm>
                <a:prstGeom prst="rect">
                  <a:avLst/>
                </a:prstGeom>
                <a:blipFill>
                  <a:blip r:embed="rId9"/>
                  <a:stretch>
                    <a:fillRect r="-10069"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F1B5824-9ADD-51F2-5FFB-41F45F6CB85E}"/>
                </a:ext>
              </a:extLst>
            </p:cNvPr>
            <p:cNvSpPr/>
            <p:nvPr/>
          </p:nvSpPr>
          <p:spPr>
            <a:xfrm>
              <a:off x="2796021" y="5241471"/>
              <a:ext cx="5466236" cy="63989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3784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3A72D-15B6-7933-7492-CAF942BB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594CEB8E-669C-CCA1-38BC-391475F3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0E0E7-A06B-502C-5701-C03DF8F8134C}"/>
              </a:ext>
            </a:extLst>
          </p:cNvPr>
          <p:cNvSpPr txBox="1"/>
          <p:nvPr/>
        </p:nvSpPr>
        <p:spPr>
          <a:xfrm>
            <a:off x="671972" y="368110"/>
            <a:ext cx="9496927" cy="599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Independent (DI) Self-testing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Chained Bell Inequality and robust self-testing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certification of randomness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 certification key-rate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3003C-0EB2-A02E-9E83-10A50FA6C431}"/>
              </a:ext>
            </a:extLst>
          </p:cNvPr>
          <p:cNvSpPr txBox="1"/>
          <p:nvPr/>
        </p:nvSpPr>
        <p:spPr>
          <a:xfrm>
            <a:off x="4959626" y="0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4275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F905-2345-CAEB-EBFA-E2019476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283AD53B-3119-B40E-72AF-14320FE84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312CB-0137-7D0D-D732-B9B5891E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-2012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key-Rate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014510-9B5D-B3A1-1A12-CFB19BEC011A}"/>
              </a:ext>
            </a:extLst>
          </p:cNvPr>
          <p:cNvGrpSpPr/>
          <p:nvPr/>
        </p:nvGrpSpPr>
        <p:grpSpPr>
          <a:xfrm>
            <a:off x="2253795" y="1107606"/>
            <a:ext cx="7047222" cy="3753449"/>
            <a:chOff x="2272269" y="1503028"/>
            <a:chExt cx="7047222" cy="375344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830C7541-F05A-6009-9D58-82CB0F4FC94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26572614"/>
                    </p:ext>
                  </p:extLst>
                </p:nvPr>
              </p:nvGraphicFramePr>
              <p:xfrm>
                <a:off x="2641600" y="1503028"/>
                <a:ext cx="6677891" cy="339975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830C7541-F05A-6009-9D58-82CB0F4FC94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26572614"/>
                    </p:ext>
                  </p:extLst>
                </p:nvPr>
              </p:nvGraphicFramePr>
              <p:xfrm>
                <a:off x="2641600" y="1503028"/>
                <a:ext cx="6677891" cy="339975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0378E5-F27E-77C6-842A-F57215081E94}"/>
                    </a:ext>
                  </a:extLst>
                </p:cNvPr>
                <p:cNvSpPr txBox="1"/>
                <p:nvPr/>
              </p:nvSpPr>
              <p:spPr>
                <a:xfrm>
                  <a:off x="4103516" y="4887145"/>
                  <a:ext cx="39849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𝑚𝑒𝑎𝑠𝑢𝑟𝑒𝑚𝑒𝑛𝑡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𝑠𝑒𝑡𝑡𝑖𝑛𝑔𝑠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0378E5-F27E-77C6-842A-F57215081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516" y="4887145"/>
                  <a:ext cx="3984963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05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BC9E1CB-0A5F-F2B4-E8CA-B3645F9C5851}"/>
                    </a:ext>
                  </a:extLst>
                </p:cNvPr>
                <p:cNvSpPr txBox="1"/>
                <p:nvPr/>
              </p:nvSpPr>
              <p:spPr>
                <a:xfrm rot="16200000">
                  <a:off x="1601472" y="3048021"/>
                  <a:ext cx="17109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𝐾𝑒𝑦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BC9E1CB-0A5F-F2B4-E8CA-B3645F9C5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601472" y="3048021"/>
                  <a:ext cx="171092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FD0F1-D8E1-3E00-4772-BC3DED3CFB2E}"/>
              </a:ext>
            </a:extLst>
          </p:cNvPr>
          <p:cNvGrpSpPr/>
          <p:nvPr/>
        </p:nvGrpSpPr>
        <p:grpSpPr>
          <a:xfrm>
            <a:off x="2253795" y="4961668"/>
            <a:ext cx="7236691" cy="1169716"/>
            <a:chOff x="2253795" y="5076983"/>
            <a:chExt cx="7236691" cy="1169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C292BD5-D98B-60EA-ED99-08345CE27377}"/>
                    </a:ext>
                  </a:extLst>
                </p:cNvPr>
                <p:cNvSpPr txBox="1"/>
                <p:nvPr/>
              </p:nvSpPr>
              <p:spPr>
                <a:xfrm>
                  <a:off x="2253795" y="5157193"/>
                  <a:ext cx="7236691" cy="10167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≥2+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𝐶𝑜𝑠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2 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𝐿𝑜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𝐶𝑜𝑠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2 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IN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C292BD5-D98B-60EA-ED99-08345CE27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795" y="5157193"/>
                  <a:ext cx="7236691" cy="10167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97F9EF-DE13-1ECA-9B0E-84A722D5BB2F}"/>
                </a:ext>
              </a:extLst>
            </p:cNvPr>
            <p:cNvSpPr/>
            <p:nvPr/>
          </p:nvSpPr>
          <p:spPr>
            <a:xfrm>
              <a:off x="2521526" y="5076983"/>
              <a:ext cx="6779492" cy="11697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7928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5C88-6927-E892-EF70-F39C58F9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4A7DC937-8E87-F30A-06C1-C37A185D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99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8507B-4324-134A-D0BD-20A94F77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"/>
            <a:ext cx="10308164" cy="6555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Robustness: Randomness and Key-Rate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A0598D-222E-90F3-65E4-FBB107D82B13}"/>
              </a:ext>
            </a:extLst>
          </p:cNvPr>
          <p:cNvGrpSpPr/>
          <p:nvPr/>
        </p:nvGrpSpPr>
        <p:grpSpPr>
          <a:xfrm>
            <a:off x="3581700" y="1376617"/>
            <a:ext cx="4862335" cy="2211892"/>
            <a:chOff x="1636296" y="2313765"/>
            <a:chExt cx="4862335" cy="22118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7DDEAA-5D62-7C76-AA5A-D82658B844A1}"/>
                </a:ext>
              </a:extLst>
            </p:cNvPr>
            <p:cNvGrpSpPr/>
            <p:nvPr/>
          </p:nvGrpSpPr>
          <p:grpSpPr>
            <a:xfrm>
              <a:off x="1636296" y="2485672"/>
              <a:ext cx="4862335" cy="2039985"/>
              <a:chOff x="9579839" y="4151742"/>
              <a:chExt cx="4783654" cy="20399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D18187E-0327-FD5B-BF02-53B2AEDED072}"/>
                      </a:ext>
                    </a:extLst>
                  </p:cNvPr>
                  <p:cNvSpPr txBox="1"/>
                  <p:nvPr/>
                </p:nvSpPr>
                <p:spPr>
                  <a:xfrm>
                    <a:off x="9848059" y="4407777"/>
                    <a:ext cx="4037535" cy="17839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𝐶𝑜𝑠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2 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i="1" dirty="0">
                      <a:solidFill>
                        <a:schemeClr val="bg1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IN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D18187E-0327-FD5B-BF02-53B2AEDED0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8059" y="4407777"/>
                    <a:ext cx="4037535" cy="17839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0000E5-B65D-F555-CE1B-74EAF13681B1}"/>
                  </a:ext>
                </a:extLst>
              </p:cNvPr>
              <p:cNvSpPr/>
              <p:nvPr/>
            </p:nvSpPr>
            <p:spPr>
              <a:xfrm>
                <a:off x="9579839" y="4151742"/>
                <a:ext cx="4783654" cy="188665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D6BF9E-8C8D-490B-C23E-294B288775DF}"/>
                </a:ext>
              </a:extLst>
            </p:cNvPr>
            <p:cNvSpPr/>
            <p:nvPr/>
          </p:nvSpPr>
          <p:spPr>
            <a:xfrm>
              <a:off x="3143387" y="2313765"/>
              <a:ext cx="1848151" cy="343813"/>
            </a:xfrm>
            <a:prstGeom prst="rect">
              <a:avLst/>
            </a:prstGeom>
            <a:solidFill>
              <a:srgbClr val="00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Randomness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28E57B-C2C1-5FCE-6F22-336782CE147B}"/>
              </a:ext>
            </a:extLst>
          </p:cNvPr>
          <p:cNvGrpSpPr/>
          <p:nvPr/>
        </p:nvGrpSpPr>
        <p:grpSpPr>
          <a:xfrm>
            <a:off x="1981429" y="3763829"/>
            <a:ext cx="8412022" cy="1960055"/>
            <a:chOff x="1889989" y="4243024"/>
            <a:chExt cx="8412022" cy="19600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9CFCF5-C00A-E7B2-6C93-9937327A53FD}"/>
                </a:ext>
              </a:extLst>
            </p:cNvPr>
            <p:cNvGrpSpPr/>
            <p:nvPr/>
          </p:nvGrpSpPr>
          <p:grpSpPr>
            <a:xfrm>
              <a:off x="1889989" y="4425480"/>
              <a:ext cx="8412022" cy="1777599"/>
              <a:chOff x="2253795" y="5076982"/>
              <a:chExt cx="7308917" cy="17775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58EC230-ACFE-4B94-76D2-8FC0B49AFDC6}"/>
                      </a:ext>
                    </a:extLst>
                  </p:cNvPr>
                  <p:cNvSpPr txBox="1"/>
                  <p:nvPr/>
                </p:nvSpPr>
                <p:spPr>
                  <a:xfrm>
                    <a:off x="2253795" y="5157193"/>
                    <a:ext cx="7236691" cy="16973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≥2+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𝐶𝑜𝑠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2 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𝐿𝑜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𝐶𝑜𝑠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𝜋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2 </m:t>
                                                      </m:r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58EC230-ACFE-4B94-76D2-8FC0B49AFD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3795" y="5157193"/>
                    <a:ext cx="7236691" cy="16973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D42651F-2A3A-CE5C-4440-3A9EEDF17B2F}"/>
                  </a:ext>
                </a:extLst>
              </p:cNvPr>
              <p:cNvSpPr/>
              <p:nvPr/>
            </p:nvSpPr>
            <p:spPr>
              <a:xfrm>
                <a:off x="2253796" y="5076982"/>
                <a:ext cx="7308916" cy="143706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F6D4DE-C2BB-7F38-3D99-290EDDBD9A81}"/>
                </a:ext>
              </a:extLst>
            </p:cNvPr>
            <p:cNvSpPr/>
            <p:nvPr/>
          </p:nvSpPr>
          <p:spPr>
            <a:xfrm>
              <a:off x="5088793" y="4243024"/>
              <a:ext cx="1848151" cy="343813"/>
            </a:xfrm>
            <a:prstGeom prst="rect">
              <a:avLst/>
            </a:prstGeom>
            <a:solidFill>
              <a:srgbClr val="00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Key rate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9815B9-6A51-1089-8821-6B9E21CACBA9}"/>
                  </a:ext>
                </a:extLst>
              </p:cNvPr>
              <p:cNvSpPr txBox="1"/>
              <p:nvPr/>
            </p:nvSpPr>
            <p:spPr>
              <a:xfrm>
                <a:off x="3719644" y="5642051"/>
                <a:ext cx="5237844" cy="50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Where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9815B9-6A51-1089-8821-6B9E21CAC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44" y="5642051"/>
                <a:ext cx="5237844" cy="504818"/>
              </a:xfrm>
              <a:prstGeom prst="rect">
                <a:avLst/>
              </a:prstGeom>
              <a:blipFill>
                <a:blip r:embed="rId6"/>
                <a:stretch>
                  <a:fillRect l="-931" b="-85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8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8498-30EF-42D9-8DBF-FC39BAE0A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lkboard&#10;&#10;AI-generated content may be incorrect.">
            <a:extLst>
              <a:ext uri="{FF2B5EF4-FFF2-40B4-BE49-F238E27FC236}">
                <a16:creationId xmlns:a16="http://schemas.microsoft.com/office/drawing/2014/main" id="{D44E0F6C-5C00-B187-2C69-DD6086F0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286A6-C779-F55A-5972-13018BCF769E}"/>
              </a:ext>
            </a:extLst>
          </p:cNvPr>
          <p:cNvSpPr txBox="1"/>
          <p:nvPr/>
        </p:nvSpPr>
        <p:spPr>
          <a:xfrm>
            <a:off x="4356445" y="122816"/>
            <a:ext cx="347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Summary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A5489-2237-C78A-843F-4725C91049F9}"/>
              </a:ext>
            </a:extLst>
          </p:cNvPr>
          <p:cNvSpPr txBox="1"/>
          <p:nvPr/>
        </p:nvSpPr>
        <p:spPr>
          <a:xfrm>
            <a:off x="231111" y="1763485"/>
            <a:ext cx="117098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I introduced dimension independent optimal quantum violation of Chained </a:t>
            </a:r>
          </a:p>
          <a:p>
            <a:r>
              <a:rPr lang="en-IN" sz="2400" dirty="0">
                <a:solidFill>
                  <a:schemeClr val="bg1"/>
                </a:solidFill>
              </a:rPr>
              <a:t>Bell inequality, enabling self-testing of state and observables. </a:t>
            </a:r>
          </a:p>
          <a:p>
            <a:endParaRPr lang="en-IN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We provide swap-circuit for the self-testing to prove the existence of local isometries </a:t>
            </a:r>
          </a:p>
          <a:p>
            <a:r>
              <a:rPr lang="en-IN" sz="2400" dirty="0">
                <a:solidFill>
                  <a:schemeClr val="bg1"/>
                </a:solidFill>
              </a:rPr>
              <a:t>where a reference experiment mimic the physical experiment. We also discussed the </a:t>
            </a:r>
          </a:p>
          <a:p>
            <a:r>
              <a:rPr lang="en-IN" sz="2400" dirty="0">
                <a:solidFill>
                  <a:schemeClr val="bg1"/>
                </a:solidFill>
              </a:rPr>
              <a:t>robustness of self-testing scheme from swap circuit</a:t>
            </a:r>
          </a:p>
          <a:p>
            <a:endParaRPr lang="en-IN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We derived certified randomness and secure key rate and its robustness to noise</a:t>
            </a:r>
          </a:p>
          <a:p>
            <a:r>
              <a:rPr lang="en-IN" sz="2400" dirty="0">
                <a:solidFill>
                  <a:schemeClr val="bg1"/>
                </a:solidFill>
              </a:rPr>
              <a:t> and imperfection. </a:t>
            </a:r>
          </a:p>
        </p:txBody>
      </p:sp>
    </p:spTree>
    <p:extLst>
      <p:ext uri="{BB962C8B-B14F-4D97-AF65-F5344CB8AC3E}">
        <p14:creationId xmlns:p14="http://schemas.microsoft.com/office/powerpoint/2010/main" val="22296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lkboard&#10;&#10;AI-generated content may be incorrect.">
            <a:extLst>
              <a:ext uri="{FF2B5EF4-FFF2-40B4-BE49-F238E27FC236}">
                <a16:creationId xmlns:a16="http://schemas.microsoft.com/office/drawing/2014/main" id="{2333542C-C7E9-555B-504F-63555CE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D9809-4F48-DC57-36A3-F598599592DC}"/>
              </a:ext>
            </a:extLst>
          </p:cNvPr>
          <p:cNvSpPr txBox="1"/>
          <p:nvPr/>
        </p:nvSpPr>
        <p:spPr>
          <a:xfrm>
            <a:off x="4356445" y="2735392"/>
            <a:ext cx="347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Thank You</a:t>
            </a:r>
            <a:endParaRPr lang="en-IN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C548E-37C9-F19C-1070-0129FF7CB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47BC8127-172F-71ED-6C42-37CAEB9B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CB584-6C49-5EEB-45AE-8311781A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8" y="-2848"/>
            <a:ext cx="1018086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self-testing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834EC-43F8-5999-DA3D-CFDB2B4560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5475" y="3727416"/>
                <a:ext cx="5878310" cy="12033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statistics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I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I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834EC-43F8-5999-DA3D-CFDB2B456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5475" y="3727416"/>
                <a:ext cx="5878310" cy="1203363"/>
              </a:xfrm>
              <a:blipFill>
                <a:blip r:embed="rId3"/>
                <a:stretch>
                  <a:fillRect l="-2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87D409-8CDB-383C-258D-044900201E4C}"/>
              </a:ext>
            </a:extLst>
          </p:cNvPr>
          <p:cNvSpPr txBox="1"/>
          <p:nvPr/>
        </p:nvSpPr>
        <p:spPr>
          <a:xfrm>
            <a:off x="2395103" y="1573192"/>
            <a:ext cx="60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001B08F-C3B9-D900-273E-E36216EF13DF}"/>
              </a:ext>
            </a:extLst>
          </p:cNvPr>
          <p:cNvSpPr/>
          <p:nvPr/>
        </p:nvSpPr>
        <p:spPr>
          <a:xfrm>
            <a:off x="2395103" y="2279046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826D6A8-6968-25C5-6300-1649B1399D58}"/>
              </a:ext>
            </a:extLst>
          </p:cNvPr>
          <p:cNvSpPr/>
          <p:nvPr/>
        </p:nvSpPr>
        <p:spPr>
          <a:xfrm>
            <a:off x="2395103" y="4231684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66F64-816E-44FC-4652-273954B92681}"/>
              </a:ext>
            </a:extLst>
          </p:cNvPr>
          <p:cNvSpPr txBox="1"/>
          <p:nvPr/>
        </p:nvSpPr>
        <p:spPr>
          <a:xfrm>
            <a:off x="2348129" y="4857985"/>
            <a:ext cx="72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8B05C6-0B34-4D99-9D59-2630C8256458}"/>
              </a:ext>
            </a:extLst>
          </p:cNvPr>
          <p:cNvSpPr/>
          <p:nvPr/>
        </p:nvSpPr>
        <p:spPr>
          <a:xfrm>
            <a:off x="1497793" y="2899315"/>
            <a:ext cx="2023672" cy="13255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DD919-C954-85A2-420B-67781A4EC357}"/>
              </a:ext>
            </a:extLst>
          </p:cNvPr>
          <p:cNvSpPr txBox="1"/>
          <p:nvPr/>
        </p:nvSpPr>
        <p:spPr>
          <a:xfrm>
            <a:off x="4525767" y="2049452"/>
            <a:ext cx="7012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2"/>
                </a:solidFill>
              </a:rPr>
              <a:t>Can we certify the characterize the device</a:t>
            </a:r>
          </a:p>
          <a:p>
            <a:r>
              <a:rPr lang="en-IN" sz="2800" b="1" dirty="0">
                <a:solidFill>
                  <a:schemeClr val="bg2"/>
                </a:solidFill>
              </a:rPr>
              <a:t> from input-output statistics.</a:t>
            </a:r>
          </a:p>
        </p:txBody>
      </p:sp>
    </p:spTree>
    <p:extLst>
      <p:ext uri="{BB962C8B-B14F-4D97-AF65-F5344CB8AC3E}">
        <p14:creationId xmlns:p14="http://schemas.microsoft.com/office/powerpoint/2010/main" val="38986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BFE404CD-D8E8-8109-6CD0-22BD804EC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-3082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FCD7-83A8-3345-5689-A518AD24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8" y="-2848"/>
            <a:ext cx="1018086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DI self-testing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9BABD-9B41-1F34-F483-5475BD667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2788" y="1772667"/>
                <a:ext cx="761598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Strongest certification procedure that uniquely characterizes the quantum device based on the observed statistics.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statistics are characterized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89BABD-9B41-1F34-F483-5475BD667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788" y="1772667"/>
                <a:ext cx="7615988" cy="4351338"/>
              </a:xfrm>
              <a:blipFill>
                <a:blip r:embed="rId3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32094C-A9AB-FF50-DF7B-AF40C5B149F8}"/>
              </a:ext>
            </a:extLst>
          </p:cNvPr>
          <p:cNvSpPr txBox="1"/>
          <p:nvPr/>
        </p:nvSpPr>
        <p:spPr>
          <a:xfrm>
            <a:off x="2395103" y="1610489"/>
            <a:ext cx="55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E6C8B6D-6F01-CCFC-E668-8B998ED06BA6}"/>
              </a:ext>
            </a:extLst>
          </p:cNvPr>
          <p:cNvSpPr/>
          <p:nvPr/>
        </p:nvSpPr>
        <p:spPr>
          <a:xfrm>
            <a:off x="2395103" y="2279046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A24CCCF-5DF3-AFA4-74D3-75FB1EAF50CB}"/>
              </a:ext>
            </a:extLst>
          </p:cNvPr>
          <p:cNvSpPr/>
          <p:nvPr/>
        </p:nvSpPr>
        <p:spPr>
          <a:xfrm>
            <a:off x="2395103" y="4231684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E59C7-988E-0D3B-2D8B-45D86D0BCC3C}"/>
              </a:ext>
            </a:extLst>
          </p:cNvPr>
          <p:cNvSpPr txBox="1"/>
          <p:nvPr/>
        </p:nvSpPr>
        <p:spPr>
          <a:xfrm>
            <a:off x="2339999" y="4949195"/>
            <a:ext cx="66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70776C-91C6-7B8A-CF0F-81A9268CF73B}"/>
              </a:ext>
            </a:extLst>
          </p:cNvPr>
          <p:cNvSpPr/>
          <p:nvPr/>
        </p:nvSpPr>
        <p:spPr>
          <a:xfrm>
            <a:off x="1497793" y="2899315"/>
            <a:ext cx="2023672" cy="132556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lkboard&#10;&#10;AI-generated content may be incorrect.">
            <a:extLst>
              <a:ext uri="{FF2B5EF4-FFF2-40B4-BE49-F238E27FC236}">
                <a16:creationId xmlns:a16="http://schemas.microsoft.com/office/drawing/2014/main" id="{80334ABF-9130-5194-F401-683E87CD5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5137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0DF7B-5970-60FE-670E-2D1C4670933E}"/>
                  </a:ext>
                </a:extLst>
              </p:cNvPr>
              <p:cNvSpPr txBox="1"/>
              <p:nvPr/>
            </p:nvSpPr>
            <p:spPr>
              <a:xfrm>
                <a:off x="779709" y="1607084"/>
                <a:ext cx="2818151" cy="56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70DF7B-5970-60FE-670E-2D1C4670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9" y="1607084"/>
                <a:ext cx="2818151" cy="562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C2B9B9-D616-D194-058D-22B4AB91C5A5}"/>
                  </a:ext>
                </a:extLst>
              </p:cNvPr>
              <p:cNvSpPr txBox="1"/>
              <p:nvPr/>
            </p:nvSpPr>
            <p:spPr>
              <a:xfrm>
                <a:off x="1352053" y="4761574"/>
                <a:ext cx="1848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{+1,-1}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C2B9B9-D616-D194-058D-22B4AB91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053" y="4761574"/>
                <a:ext cx="1848568" cy="523220"/>
              </a:xfrm>
              <a:prstGeom prst="rect">
                <a:avLst/>
              </a:prstGeom>
              <a:blipFill>
                <a:blip r:embed="rId4"/>
                <a:stretch>
                  <a:fillRect t="-11628" r="-4620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4CDA20-0DC6-A4CD-DF5C-758ACE217550}"/>
                  </a:ext>
                </a:extLst>
              </p:cNvPr>
              <p:cNvSpPr txBox="1"/>
              <p:nvPr/>
            </p:nvSpPr>
            <p:spPr>
              <a:xfrm>
                <a:off x="3798916" y="1486314"/>
                <a:ext cx="8078697" cy="486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Quantum Theory: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(a) State 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(b) Measurement: POVM -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+1|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−1|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+1|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−1|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≥0;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1|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−1|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Projective Measurement: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statistics: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4CDA20-0DC6-A4CD-DF5C-758ACE21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16" y="1486314"/>
                <a:ext cx="8078697" cy="4867871"/>
              </a:xfrm>
              <a:prstGeom prst="rect">
                <a:avLst/>
              </a:prstGeom>
              <a:blipFill>
                <a:blip r:embed="rId5"/>
                <a:stretch>
                  <a:fillRect l="-981" t="-1003" b="-12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2274124-9FAF-5EE2-C40C-85667CE21954}"/>
              </a:ext>
            </a:extLst>
          </p:cNvPr>
          <p:cNvSpPr txBox="1"/>
          <p:nvPr/>
        </p:nvSpPr>
        <p:spPr>
          <a:xfrm>
            <a:off x="2641363" y="213057"/>
            <a:ext cx="7272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in Quantum Theory</a:t>
            </a:r>
            <a:endParaRPr lang="en-IN" sz="4400" b="1" dirty="0">
              <a:solidFill>
                <a:srgbClr val="FFFF0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D03AAB0-6CAA-2508-B756-92FC024A4382}"/>
              </a:ext>
            </a:extLst>
          </p:cNvPr>
          <p:cNvSpPr/>
          <p:nvPr/>
        </p:nvSpPr>
        <p:spPr>
          <a:xfrm>
            <a:off x="1996092" y="2087853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DF8B0B8-3283-6067-3D54-A10709240C0B}"/>
              </a:ext>
            </a:extLst>
          </p:cNvPr>
          <p:cNvSpPr/>
          <p:nvPr/>
        </p:nvSpPr>
        <p:spPr>
          <a:xfrm>
            <a:off x="1996092" y="4040491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A88443-D42C-6EE2-D101-2A64716633CC}"/>
                  </a:ext>
                </a:extLst>
              </p:cNvPr>
              <p:cNvSpPr/>
              <p:nvPr/>
            </p:nvSpPr>
            <p:spPr>
              <a:xfrm>
                <a:off x="1098782" y="2708122"/>
                <a:ext cx="2023672" cy="1325563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A88443-D42C-6EE2-D101-2A6471663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82" y="2708122"/>
                <a:ext cx="2023672" cy="13255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lkboard&#10;&#10;AI-generated content may be incorrect.">
            <a:extLst>
              <a:ext uri="{FF2B5EF4-FFF2-40B4-BE49-F238E27FC236}">
                <a16:creationId xmlns:a16="http://schemas.microsoft.com/office/drawing/2014/main" id="{0737D2A4-4AE0-3FDD-D3A5-DB9128E0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497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C00FDD-DE86-D598-4527-4E361CB4E513}"/>
                  </a:ext>
                </a:extLst>
              </p:cNvPr>
              <p:cNvSpPr txBox="1"/>
              <p:nvPr/>
            </p:nvSpPr>
            <p:spPr>
              <a:xfrm>
                <a:off x="3345544" y="822111"/>
                <a:ext cx="8590113" cy="459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Realism: Ontic variable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(with a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)fixes the outcome probability, that may be pre-determined.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statistics in a realist model: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can reproduce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Statistics: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probability distribution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satisfying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C00FDD-DE86-D598-4527-4E361CB4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44" y="822111"/>
                <a:ext cx="8590113" cy="4597862"/>
              </a:xfrm>
              <a:prstGeom prst="rect">
                <a:avLst/>
              </a:prstGeo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9BFE0B-B710-22FA-0B31-A6351825CD7B}"/>
              </a:ext>
            </a:extLst>
          </p:cNvPr>
          <p:cNvSpPr txBox="1"/>
          <p:nvPr/>
        </p:nvSpPr>
        <p:spPr>
          <a:xfrm>
            <a:off x="1408573" y="1772667"/>
            <a:ext cx="179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 = {1,2}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615304B-F6E0-2D45-2C0A-4B5C4C6A3BB2}"/>
              </a:ext>
            </a:extLst>
          </p:cNvPr>
          <p:cNvSpPr/>
          <p:nvPr/>
        </p:nvSpPr>
        <p:spPr>
          <a:xfrm>
            <a:off x="1962839" y="2279046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5D8BE6D-AA55-0368-810F-A1C2F8FA3E27}"/>
              </a:ext>
            </a:extLst>
          </p:cNvPr>
          <p:cNvSpPr/>
          <p:nvPr/>
        </p:nvSpPr>
        <p:spPr>
          <a:xfrm>
            <a:off x="1962839" y="4231684"/>
            <a:ext cx="288306" cy="608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FAFF9-E505-AE1D-81D8-C52EED377AC3}"/>
              </a:ext>
            </a:extLst>
          </p:cNvPr>
          <p:cNvSpPr txBox="1"/>
          <p:nvPr/>
        </p:nvSpPr>
        <p:spPr>
          <a:xfrm>
            <a:off x="1240633" y="4774262"/>
            <a:ext cx="184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b= {+1,-1}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213AA44-FDCE-08F6-D7BC-BE45CC513974}"/>
                  </a:ext>
                </a:extLst>
              </p:cNvPr>
              <p:cNvSpPr/>
              <p:nvPr/>
            </p:nvSpPr>
            <p:spPr>
              <a:xfrm>
                <a:off x="1065529" y="2899315"/>
                <a:ext cx="2023672" cy="132556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213AA44-FDCE-08F6-D7BC-BE45CC513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9" y="2899315"/>
                <a:ext cx="2023672" cy="13255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55481A5-BD82-242F-6842-9EECA4719C5E}"/>
              </a:ext>
            </a:extLst>
          </p:cNvPr>
          <p:cNvSpPr txBox="1"/>
          <p:nvPr/>
        </p:nvSpPr>
        <p:spPr>
          <a:xfrm>
            <a:off x="1605532" y="89764"/>
            <a:ext cx="8348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Classicality: Realist model</a:t>
            </a:r>
            <a:endParaRPr lang="en-IN" sz="4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5968E-EBAE-75DD-023E-A1C081518099}"/>
                  </a:ext>
                </a:extLst>
              </p:cNvPr>
              <p:cNvSpPr txBox="1"/>
              <p:nvPr/>
            </p:nvSpPr>
            <p:spPr>
              <a:xfrm>
                <a:off x="1240633" y="5800486"/>
                <a:ext cx="103583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Bell: Qubit statistics can be simulated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realist</m:t>
                    </m:r>
                    <m:r>
                      <a:rPr lang="en-I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  <a:endParaRPr lang="en-IN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5968E-EBAE-75DD-023E-A1C081518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633" y="5800486"/>
                <a:ext cx="10358332" cy="523220"/>
              </a:xfrm>
              <a:prstGeom prst="rect">
                <a:avLst/>
              </a:prstGeom>
              <a:blipFill>
                <a:blip r:embed="rId5"/>
                <a:stretch>
                  <a:fillRect l="-1236" t="-15294" b="-305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51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AFBC-835D-8AEB-1D35-86D6908EA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C551CB00-70FA-C3C0-ABBD-A8A0693CE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513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3CE97-9A79-4854-162D-15DBC787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8" y="-2848"/>
            <a:ext cx="10180864" cy="84334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certification in two black-box scenarios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9E00A-6386-1481-1850-07C28122A02B}"/>
              </a:ext>
            </a:extLst>
          </p:cNvPr>
          <p:cNvSpPr txBox="1"/>
          <p:nvPr/>
        </p:nvSpPr>
        <p:spPr>
          <a:xfrm>
            <a:off x="43602" y="6474770"/>
            <a:ext cx="4999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I. </a:t>
            </a:r>
            <a:r>
              <a:rPr lang="en-US" sz="1800" dirty="0" err="1">
                <a:solidFill>
                  <a:srgbClr val="00B0F0"/>
                </a:solidFill>
              </a:rPr>
              <a:t>Supic</a:t>
            </a:r>
            <a:r>
              <a:rPr lang="en-US" sz="1800" dirty="0">
                <a:solidFill>
                  <a:srgbClr val="00B0F0"/>
                </a:solidFill>
              </a:rPr>
              <a:t> and J. Bowles,  Quantum, 4, 337 (2020).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A03516-099A-B410-E891-DC80556CBB2F}"/>
              </a:ext>
            </a:extLst>
          </p:cNvPr>
          <p:cNvGrpSpPr/>
          <p:nvPr/>
        </p:nvGrpSpPr>
        <p:grpSpPr>
          <a:xfrm>
            <a:off x="2769897" y="1761723"/>
            <a:ext cx="6270909" cy="2951326"/>
            <a:chOff x="2877963" y="1638183"/>
            <a:chExt cx="6270909" cy="29513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9774DA-F624-7924-77CB-4BFFABD336CF}"/>
                </a:ext>
              </a:extLst>
            </p:cNvPr>
            <p:cNvGrpSpPr/>
            <p:nvPr/>
          </p:nvGrpSpPr>
          <p:grpSpPr>
            <a:xfrm>
              <a:off x="2877963" y="1678287"/>
              <a:ext cx="6270909" cy="2911222"/>
              <a:chOff x="2797133" y="1340738"/>
              <a:chExt cx="6095059" cy="3106045"/>
            </a:xfrm>
          </p:grpSpPr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F506778F-2A77-CBE0-3EF3-FFD287BA752C}"/>
                  </a:ext>
                </a:extLst>
              </p:cNvPr>
              <p:cNvSpPr/>
              <p:nvPr/>
            </p:nvSpPr>
            <p:spPr>
              <a:xfrm>
                <a:off x="3753701" y="3532529"/>
                <a:ext cx="223228" cy="35602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F4B3FF5B-1104-E521-1B1D-1D1505A57645}"/>
                  </a:ext>
                </a:extLst>
              </p:cNvPr>
              <p:cNvSpPr/>
              <p:nvPr/>
            </p:nvSpPr>
            <p:spPr>
              <a:xfrm>
                <a:off x="3803293" y="1873563"/>
                <a:ext cx="173636" cy="35602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B1A151F-41FC-B478-35C2-AF7065187E13}"/>
                      </a:ext>
                    </a:extLst>
                  </p:cNvPr>
                  <p:cNvSpPr txBox="1"/>
                  <p:nvPr/>
                </p:nvSpPr>
                <p:spPr>
                  <a:xfrm>
                    <a:off x="6682392" y="3888548"/>
                    <a:ext cx="2209800" cy="5582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∈{+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1600" b="1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9E9ED35-ADA2-9375-622A-631E01D9AF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2392" y="3888548"/>
                    <a:ext cx="2209800" cy="5582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5513B44-0061-4609-4254-153C473E8369}"/>
                  </a:ext>
                </a:extLst>
              </p:cNvPr>
              <p:cNvSpPr/>
              <p:nvPr/>
            </p:nvSpPr>
            <p:spPr>
              <a:xfrm>
                <a:off x="2878275" y="2228591"/>
                <a:ext cx="2023672" cy="1325563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Alice</a:t>
                </a:r>
              </a:p>
            </p:txBody>
          </p:sp>
          <p:sp>
            <p:nvSpPr>
              <p:cNvPr id="16" name="Arrow: Down 15">
                <a:extLst>
                  <a:ext uri="{FF2B5EF4-FFF2-40B4-BE49-F238E27FC236}">
                    <a16:creationId xmlns:a16="http://schemas.microsoft.com/office/drawing/2014/main" id="{1B82A0C2-D44A-C336-D80C-D4F3D42B961D}"/>
                  </a:ext>
                </a:extLst>
              </p:cNvPr>
              <p:cNvSpPr/>
              <p:nvPr/>
            </p:nvSpPr>
            <p:spPr>
              <a:xfrm>
                <a:off x="7502617" y="3540871"/>
                <a:ext cx="223228" cy="35602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E1BBDEB-5450-ECBD-0BA5-6E36893DFCE8}"/>
                      </a:ext>
                    </a:extLst>
                  </p:cNvPr>
                  <p:cNvSpPr txBox="1"/>
                  <p:nvPr/>
                </p:nvSpPr>
                <p:spPr>
                  <a:xfrm>
                    <a:off x="3114242" y="1340738"/>
                    <a:ext cx="1787702" cy="55823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7D063E9-F804-A91D-8614-61EDD5FB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4242" y="1340738"/>
                    <a:ext cx="1787702" cy="5582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85CE665-69AF-BE1D-83D2-CE35371E79C8}"/>
                      </a:ext>
                    </a:extLst>
                  </p:cNvPr>
                  <p:cNvSpPr txBox="1"/>
                  <p:nvPr/>
                </p:nvSpPr>
                <p:spPr>
                  <a:xfrm>
                    <a:off x="2797133" y="3888549"/>
                    <a:ext cx="2209800" cy="55823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∈{+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800" b="1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ACC2F13-089A-CDCF-0005-E615CE3361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7133" y="3888549"/>
                    <a:ext cx="2209800" cy="55823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1A6BA5F-CBE8-C4D6-2CF0-13E21FEE23E0}"/>
                  </a:ext>
                </a:extLst>
              </p:cNvPr>
              <p:cNvCxnSpPr>
                <a:stCxn id="15" idx="3"/>
                <a:endCxn id="21" idx="1"/>
              </p:cNvCxnSpPr>
              <p:nvPr/>
            </p:nvCxnSpPr>
            <p:spPr>
              <a:xfrm>
                <a:off x="4901947" y="2891373"/>
                <a:ext cx="1725245" cy="45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Star: 5 Points 19">
                <a:extLst>
                  <a:ext uri="{FF2B5EF4-FFF2-40B4-BE49-F238E27FC236}">
                    <a16:creationId xmlns:a16="http://schemas.microsoft.com/office/drawing/2014/main" id="{A4652C28-92C6-4702-7A85-3DF4B729510B}"/>
                  </a:ext>
                </a:extLst>
              </p:cNvPr>
              <p:cNvSpPr/>
              <p:nvPr/>
            </p:nvSpPr>
            <p:spPr>
              <a:xfrm>
                <a:off x="5593367" y="2598270"/>
                <a:ext cx="304801" cy="461665"/>
              </a:xfrm>
              <a:prstGeom prst="star5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3A1327C-35E2-CD59-7856-93A5A9F603CC}"/>
                  </a:ext>
                </a:extLst>
              </p:cNvPr>
              <p:cNvSpPr/>
              <p:nvPr/>
            </p:nvSpPr>
            <p:spPr>
              <a:xfrm>
                <a:off x="6627191" y="2233097"/>
                <a:ext cx="2023672" cy="1325563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/>
                  <a:t>Bob</a:t>
                </a:r>
              </a:p>
            </p:txBody>
          </p:sp>
        </p:grp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FE171770-1C0D-69AF-4322-5CACE8473EC1}"/>
                </a:ext>
              </a:extLst>
            </p:cNvPr>
            <p:cNvSpPr/>
            <p:nvPr/>
          </p:nvSpPr>
          <p:spPr>
            <a:xfrm>
              <a:off x="7751047" y="2179296"/>
              <a:ext cx="178646" cy="33368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E10D9B-4E43-C754-C28E-81F2B46F66EA}"/>
                    </a:ext>
                  </a:extLst>
                </p:cNvPr>
                <p:cNvSpPr txBox="1"/>
                <p:nvPr/>
              </p:nvSpPr>
              <p:spPr>
                <a:xfrm>
                  <a:off x="5132760" y="2362731"/>
                  <a:ext cx="15965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sub>
                        </m:sSub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E10D9B-4E43-C754-C28E-81F2B46F6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760" y="2362731"/>
                  <a:ext cx="1596504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2DA22B-9FCB-29B8-10B1-5D5B8368948C}"/>
                    </a:ext>
                  </a:extLst>
                </p:cNvPr>
                <p:cNvSpPr txBox="1"/>
                <p:nvPr/>
              </p:nvSpPr>
              <p:spPr>
                <a:xfrm>
                  <a:off x="7030262" y="1638183"/>
                  <a:ext cx="183927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2DA22B-9FCB-29B8-10B1-5D5B83689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0262" y="1638183"/>
                  <a:ext cx="183927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431068-C77A-A134-459C-AA294B331C29}"/>
              </a:ext>
            </a:extLst>
          </p:cNvPr>
          <p:cNvSpPr txBox="1"/>
          <p:nvPr/>
        </p:nvSpPr>
        <p:spPr>
          <a:xfrm>
            <a:off x="4602822" y="5342562"/>
            <a:ext cx="312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C000"/>
                </a:solidFill>
              </a:rPr>
              <a:t>Bell experiment</a:t>
            </a:r>
          </a:p>
        </p:txBody>
      </p:sp>
    </p:spTree>
    <p:extLst>
      <p:ext uri="{BB962C8B-B14F-4D97-AF65-F5344CB8AC3E}">
        <p14:creationId xmlns:p14="http://schemas.microsoft.com/office/powerpoint/2010/main" val="307915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F1BE-35E9-D032-2C45-C644E92D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halkboard&#10;&#10;AI-generated content may be incorrect.">
            <a:extLst>
              <a:ext uri="{FF2B5EF4-FFF2-40B4-BE49-F238E27FC236}">
                <a16:creationId xmlns:a16="http://schemas.microsoft.com/office/drawing/2014/main" id="{7734C422-96F4-B792-8F45-6E98081F4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998FE-4BB4-CA43-2277-A5C8ED88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certification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071659-B9C0-16FD-1B16-963FD71DCCC0}"/>
              </a:ext>
            </a:extLst>
          </p:cNvPr>
          <p:cNvGrpSpPr/>
          <p:nvPr/>
        </p:nvGrpSpPr>
        <p:grpSpPr>
          <a:xfrm>
            <a:off x="2836400" y="980019"/>
            <a:ext cx="6270909" cy="2911222"/>
            <a:chOff x="2797133" y="1340738"/>
            <a:chExt cx="6095059" cy="3106045"/>
          </a:xfrm>
        </p:grpSpPr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42C12B8B-252F-0180-14B8-038137AC0237}"/>
                </a:ext>
              </a:extLst>
            </p:cNvPr>
            <p:cNvSpPr/>
            <p:nvPr/>
          </p:nvSpPr>
          <p:spPr>
            <a:xfrm>
              <a:off x="3753701" y="3532529"/>
              <a:ext cx="223228" cy="35602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8010062-DC40-12EE-7DCF-16466A1B49CE}"/>
                </a:ext>
              </a:extLst>
            </p:cNvPr>
            <p:cNvSpPr/>
            <p:nvPr/>
          </p:nvSpPr>
          <p:spPr>
            <a:xfrm>
              <a:off x="3803293" y="1873563"/>
              <a:ext cx="173636" cy="35602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9E9ED35-ADA2-9375-622A-631E01D9AFE7}"/>
                    </a:ext>
                  </a:extLst>
                </p:cNvPr>
                <p:cNvSpPr txBox="1"/>
                <p:nvPr/>
              </p:nvSpPr>
              <p:spPr>
                <a:xfrm>
                  <a:off x="6682392" y="3888548"/>
                  <a:ext cx="2209800" cy="558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∈{+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9E9ED35-ADA2-9375-622A-631E01D9AF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392" y="3888548"/>
                  <a:ext cx="2209800" cy="5582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54BE124-E134-B8BB-C293-99C558B5CDE5}"/>
                </a:ext>
              </a:extLst>
            </p:cNvPr>
            <p:cNvSpPr/>
            <p:nvPr/>
          </p:nvSpPr>
          <p:spPr>
            <a:xfrm>
              <a:off x="2878275" y="2228591"/>
              <a:ext cx="2023672" cy="1325563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Alice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00FAFEB0-3E9A-28FC-9A33-255AED115B26}"/>
                </a:ext>
              </a:extLst>
            </p:cNvPr>
            <p:cNvSpPr/>
            <p:nvPr/>
          </p:nvSpPr>
          <p:spPr>
            <a:xfrm>
              <a:off x="7502617" y="3540871"/>
              <a:ext cx="223228" cy="35602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D063E9-F804-A91D-8614-61EDD5FB8F1D}"/>
                    </a:ext>
                  </a:extLst>
                </p:cNvPr>
                <p:cNvSpPr txBox="1"/>
                <p:nvPr/>
              </p:nvSpPr>
              <p:spPr>
                <a:xfrm>
                  <a:off x="3114242" y="1340738"/>
                  <a:ext cx="1787702" cy="5582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D063E9-F804-A91D-8614-61EDD5FB8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242" y="1340738"/>
                  <a:ext cx="1787702" cy="5582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CC2F13-089A-CDCF-0005-E615CE3361F5}"/>
                    </a:ext>
                  </a:extLst>
                </p:cNvPr>
                <p:cNvSpPr txBox="1"/>
                <p:nvPr/>
              </p:nvSpPr>
              <p:spPr>
                <a:xfrm>
                  <a:off x="2797133" y="3888549"/>
                  <a:ext cx="2209800" cy="5582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∈{+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800" b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CC2F13-089A-CDCF-0005-E615CE336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133" y="3888549"/>
                  <a:ext cx="2209800" cy="5582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B6CDAD-0AF7-A0E2-91C7-77A2280893D3}"/>
                </a:ext>
              </a:extLst>
            </p:cNvPr>
            <p:cNvCxnSpPr>
              <a:stCxn id="20" idx="3"/>
              <a:endCxn id="15" idx="1"/>
            </p:cNvCxnSpPr>
            <p:nvPr/>
          </p:nvCxnSpPr>
          <p:spPr>
            <a:xfrm>
              <a:off x="4901947" y="2891373"/>
              <a:ext cx="1725245" cy="45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462C84CD-460D-1437-3142-C4B1D3966E2C}"/>
                </a:ext>
              </a:extLst>
            </p:cNvPr>
            <p:cNvSpPr/>
            <p:nvPr/>
          </p:nvSpPr>
          <p:spPr>
            <a:xfrm>
              <a:off x="5593367" y="2598270"/>
              <a:ext cx="304801" cy="461665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FE2D074-61B8-BFC8-30DF-53C5BBE66346}"/>
                </a:ext>
              </a:extLst>
            </p:cNvPr>
            <p:cNvSpPr/>
            <p:nvPr/>
          </p:nvSpPr>
          <p:spPr>
            <a:xfrm>
              <a:off x="6627191" y="2233097"/>
              <a:ext cx="2023672" cy="1325563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Bob</a:t>
              </a:r>
            </a:p>
          </p:txBody>
        </p:sp>
      </p:grp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FA961B5-6047-E99E-A1D5-4726E8CF0867}"/>
              </a:ext>
            </a:extLst>
          </p:cNvPr>
          <p:cNvSpPr/>
          <p:nvPr/>
        </p:nvSpPr>
        <p:spPr>
          <a:xfrm>
            <a:off x="7709484" y="1481028"/>
            <a:ext cx="178646" cy="3336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A622F4-8D7C-60BD-878D-ED824912E6D9}"/>
                  </a:ext>
                </a:extLst>
              </p:cNvPr>
              <p:cNvSpPr txBox="1"/>
              <p:nvPr/>
            </p:nvSpPr>
            <p:spPr>
              <a:xfrm>
                <a:off x="5091197" y="1664463"/>
                <a:ext cx="15965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sz="2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A622F4-8D7C-60BD-878D-ED824912E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97" y="1664463"/>
                <a:ext cx="1596504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81B7EF-03FC-0573-47A8-E77994CE7912}"/>
                  </a:ext>
                </a:extLst>
              </p:cNvPr>
              <p:cNvSpPr txBox="1"/>
              <p:nvPr/>
            </p:nvSpPr>
            <p:spPr>
              <a:xfrm>
                <a:off x="6988699" y="939915"/>
                <a:ext cx="18392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81B7EF-03FC-0573-47A8-E77994CE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99" y="939915"/>
                <a:ext cx="18392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95B34-EF28-91CF-4954-61DDA789CF73}"/>
                  </a:ext>
                </a:extLst>
              </p:cNvPr>
              <p:cNvSpPr txBox="1"/>
              <p:nvPr/>
            </p:nvSpPr>
            <p:spPr>
              <a:xfrm>
                <a:off x="293572" y="3865521"/>
                <a:ext cx="11927113" cy="238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Quantum theory: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𝐵𝑜𝑟𝑛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𝑅𝑢𝑙𝑒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realist theory: {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Reproducibility condition: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95B34-EF28-91CF-4954-61DDA789C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2" y="3865521"/>
                <a:ext cx="11927113" cy="2382383"/>
              </a:xfrm>
              <a:prstGeom prst="rect">
                <a:avLst/>
              </a:prstGeom>
              <a:blipFill>
                <a:blip r:embed="rId10"/>
                <a:stretch>
                  <a:fillRect l="-664" t="-2046" b="-48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2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halkboard&#10;&#10;AI-generated content may be incorrect.">
            <a:extLst>
              <a:ext uri="{FF2B5EF4-FFF2-40B4-BE49-F238E27FC236}">
                <a16:creationId xmlns:a16="http://schemas.microsoft.com/office/drawing/2014/main" id="{4F790D1D-B326-AEAA-4058-EB67C64E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1948" r="5098" b="12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7AD177-8858-C88D-05A9-97A49279D2DC}"/>
                  </a:ext>
                </a:extLst>
              </p:cNvPr>
              <p:cNvSpPr txBox="1"/>
              <p:nvPr/>
            </p:nvSpPr>
            <p:spPr>
              <a:xfrm>
                <a:off x="125842" y="2511104"/>
                <a:ext cx="5863652" cy="301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,</a:t>
                </a:r>
                <a:r>
                  <a:rPr lang="en-US" sz="24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endParaRPr lang="en-US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bg1"/>
                  </a:solidFill>
                </a:endParaRPr>
              </a:p>
              <a:p>
                <a:endParaRPr lang="en-US" sz="2400" b="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+|11⟩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chemeClr val="bg1"/>
                    </a:solidFill>
                  </a:rPr>
                  <a:t> maximally entangled state.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7AD177-8858-C88D-05A9-97A49279D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2" y="2511104"/>
                <a:ext cx="5863652" cy="3015121"/>
              </a:xfrm>
              <a:prstGeom prst="rect">
                <a:avLst/>
              </a:prstGeom>
              <a:blipFill>
                <a:blip r:embed="rId3"/>
                <a:stretch>
                  <a:fillRect l="-1455" r="-1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B435A8-1A40-E61C-218B-995C25A6AD6B}"/>
                  </a:ext>
                </a:extLst>
              </p:cNvPr>
              <p:cNvSpPr txBox="1"/>
              <p:nvPr/>
            </p:nvSpPr>
            <p:spPr>
              <a:xfrm>
                <a:off x="6178446" y="2451470"/>
                <a:ext cx="5721244" cy="2621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CHSH expression, 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chemeClr val="bg1"/>
                    </a:solidFill>
                  </a:rPr>
                  <a:t>        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chemeClr val="bg1"/>
                  </a:solidFill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d>
                      </m:e>
                      <m:sub>
                        <m: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𝑻𝒓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B435A8-1A40-E61C-218B-995C25A6A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446" y="2451470"/>
                <a:ext cx="5721244" cy="2621295"/>
              </a:xfrm>
              <a:prstGeom prst="rect">
                <a:avLst/>
              </a:prstGeom>
              <a:blipFill>
                <a:blip r:embed="rId4"/>
                <a:stretch>
                  <a:fillRect l="-1493" t="-18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AFB387-E4AC-078D-7D8F-B99AEF829294}"/>
              </a:ext>
            </a:extLst>
          </p:cNvPr>
          <p:cNvCxnSpPr>
            <a:cxnSpLocks/>
          </p:cNvCxnSpPr>
          <p:nvPr/>
        </p:nvCxnSpPr>
        <p:spPr>
          <a:xfrm>
            <a:off x="6087373" y="2847651"/>
            <a:ext cx="0" cy="2334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7BD397-92FF-AD26-2E99-D5D42D54E5E2}"/>
              </a:ext>
            </a:extLst>
          </p:cNvPr>
          <p:cNvSpPr txBox="1"/>
          <p:nvPr/>
        </p:nvSpPr>
        <p:spPr>
          <a:xfrm>
            <a:off x="2902263" y="6120273"/>
            <a:ext cx="617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B. S. </a:t>
            </a:r>
            <a:r>
              <a:rPr lang="en-US" dirty="0" err="1">
                <a:solidFill>
                  <a:srgbClr val="00B0F0"/>
                </a:solidFill>
              </a:rPr>
              <a:t>Cirel’son</a:t>
            </a:r>
            <a:r>
              <a:rPr lang="en-US" dirty="0">
                <a:solidFill>
                  <a:srgbClr val="00B0F0"/>
                </a:solidFill>
              </a:rPr>
              <a:t>, Lett. Math. Phys. 4, 93 (1980).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B0ACE-B535-BC26-EF0C-14906F64DFE3}"/>
              </a:ext>
            </a:extLst>
          </p:cNvPr>
          <p:cNvSpPr txBox="1"/>
          <p:nvPr/>
        </p:nvSpPr>
        <p:spPr>
          <a:xfrm>
            <a:off x="347434" y="186300"/>
            <a:ext cx="1147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violation of CHSH-inequality: qubit scenario</a:t>
            </a:r>
            <a:endParaRPr lang="en-US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271BD-4D79-ECBA-DB8D-3C7DF8594501}"/>
                  </a:ext>
                </a:extLst>
              </p:cNvPr>
              <p:cNvSpPr txBox="1"/>
              <p:nvPr/>
            </p:nvSpPr>
            <p:spPr>
              <a:xfrm>
                <a:off x="869430" y="4566656"/>
                <a:ext cx="10610265" cy="1899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CHSH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obtained for two-qubit state.</a:t>
                </a:r>
              </a:p>
              <a:p>
                <a:pPr algn="ctr"/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it possible to go beyond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increasing dimension?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271BD-4D79-ECBA-DB8D-3C7DF8594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" y="4566656"/>
                <a:ext cx="10610265" cy="1899751"/>
              </a:xfrm>
              <a:prstGeom prst="rect">
                <a:avLst/>
              </a:prstGeom>
              <a:blipFill>
                <a:blip r:embed="rId5"/>
                <a:stretch>
                  <a:fillRect b="-80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62769-683F-E22E-5573-3AF2CDEB009A}"/>
                  </a:ext>
                </a:extLst>
              </p:cNvPr>
              <p:cNvSpPr txBox="1"/>
              <p:nvPr/>
            </p:nvSpPr>
            <p:spPr>
              <a:xfrm>
                <a:off x="227326" y="767906"/>
                <a:ext cx="1061026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/>
                      </m:sSub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 In a local realist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A62769-683F-E22E-5573-3AF2CDEB0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6" y="767906"/>
                <a:ext cx="10610266" cy="1938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398900-F9C3-6F4E-6245-F57ABA985F3F}"/>
              </a:ext>
            </a:extLst>
          </p:cNvPr>
          <p:cNvSpPr txBox="1"/>
          <p:nvPr/>
        </p:nvSpPr>
        <p:spPr>
          <a:xfrm>
            <a:off x="0" y="6386460"/>
            <a:ext cx="4696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00B0F0"/>
                </a:solidFill>
              </a:rPr>
              <a:t>J. Bell, </a:t>
            </a:r>
            <a:r>
              <a:rPr lang="en-IN" sz="1800" i="1" dirty="0">
                <a:solidFill>
                  <a:srgbClr val="00B0F0"/>
                </a:solidFill>
              </a:rPr>
              <a:t>Physics 1, 195 (1964)</a:t>
            </a:r>
          </a:p>
        </p:txBody>
      </p:sp>
    </p:spTree>
    <p:extLst>
      <p:ext uri="{BB962C8B-B14F-4D97-AF65-F5344CB8AC3E}">
        <p14:creationId xmlns:p14="http://schemas.microsoft.com/office/powerpoint/2010/main" val="21151575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F9A4011A-BA2D-4C3D-8806-F08182C6BEAA}" vid="{691364D5-E3E2-45D6-830E-DBEEFBD96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6789</TotalTime>
  <Words>1396</Words>
  <Application>Microsoft Office PowerPoint</Application>
  <PresentationFormat>Widescreen</PresentationFormat>
  <Paragraphs>253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Cambria Math</vt:lpstr>
      <vt:lpstr>Times New Roman</vt:lpstr>
      <vt:lpstr>Theme1</vt:lpstr>
      <vt:lpstr>Self-testing based on Chained Bell Inequality: Certified Randomness and secure key rate</vt:lpstr>
      <vt:lpstr>PowerPoint Presentation</vt:lpstr>
      <vt:lpstr>What is self-testing ?</vt:lpstr>
      <vt:lpstr>What is DI self-testing ?</vt:lpstr>
      <vt:lpstr>PowerPoint Presentation</vt:lpstr>
      <vt:lpstr>PowerPoint Presentation</vt:lpstr>
      <vt:lpstr>DI certification in two black-box scenarios</vt:lpstr>
      <vt:lpstr>DI certification</vt:lpstr>
      <vt:lpstr>PowerPoint Presentation</vt:lpstr>
      <vt:lpstr>PowerPoint Presentation</vt:lpstr>
      <vt:lpstr> Chained Bell Inequality</vt:lpstr>
      <vt:lpstr>SOS technique</vt:lpstr>
      <vt:lpstr>Self-testing Statements</vt:lpstr>
      <vt:lpstr>State construction</vt:lpstr>
      <vt:lpstr>Swap-circuit for self-testing</vt:lpstr>
      <vt:lpstr>PowerPoint Presentation</vt:lpstr>
      <vt:lpstr>PowerPoint Presentation</vt:lpstr>
      <vt:lpstr>Robust Self-testing</vt:lpstr>
      <vt:lpstr>Certifying Maximum Randomness</vt:lpstr>
      <vt:lpstr>Secure key-Rate</vt:lpstr>
      <vt:lpstr>Robustness: Randomness and Key-Rate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Rajdeep Paul</dc:creator>
  <cp:lastModifiedBy>Alok Kumar Pan</cp:lastModifiedBy>
  <cp:revision>17</cp:revision>
  <dcterms:created xsi:type="dcterms:W3CDTF">2025-02-24T20:12:23Z</dcterms:created>
  <dcterms:modified xsi:type="dcterms:W3CDTF">2025-04-02T06:18:23Z</dcterms:modified>
</cp:coreProperties>
</file>