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 id="2147483720" r:id="rId5"/>
  </p:sldMasterIdLst>
  <p:notesMasterIdLst>
    <p:notesMasterId r:id="rId42"/>
  </p:notesMasterIdLst>
  <p:sldIdLst>
    <p:sldId id="1012" r:id="rId6"/>
    <p:sldId id="262" r:id="rId7"/>
    <p:sldId id="257" r:id="rId8"/>
    <p:sldId id="1013" r:id="rId9"/>
    <p:sldId id="1014" r:id="rId10"/>
    <p:sldId id="1025" r:id="rId11"/>
    <p:sldId id="1024" r:id="rId12"/>
    <p:sldId id="1028" r:id="rId13"/>
    <p:sldId id="1029" r:id="rId14"/>
    <p:sldId id="1026" r:id="rId15"/>
    <p:sldId id="1027" r:id="rId16"/>
    <p:sldId id="1030" r:id="rId17"/>
    <p:sldId id="1031" r:id="rId18"/>
    <p:sldId id="1035" r:id="rId19"/>
    <p:sldId id="1034" r:id="rId20"/>
    <p:sldId id="305" r:id="rId21"/>
    <p:sldId id="332" r:id="rId22"/>
    <p:sldId id="996" r:id="rId23"/>
    <p:sldId id="1036" r:id="rId24"/>
    <p:sldId id="1037" r:id="rId25"/>
    <p:sldId id="1038" r:id="rId26"/>
    <p:sldId id="1023" r:id="rId27"/>
    <p:sldId id="1022" r:id="rId28"/>
    <p:sldId id="272" r:id="rId29"/>
    <p:sldId id="988" r:id="rId30"/>
    <p:sldId id="989" r:id="rId31"/>
    <p:sldId id="1009" r:id="rId32"/>
    <p:sldId id="1000" r:id="rId33"/>
    <p:sldId id="1001" r:id="rId34"/>
    <p:sldId id="278" r:id="rId35"/>
    <p:sldId id="279" r:id="rId36"/>
    <p:sldId id="1002" r:id="rId37"/>
    <p:sldId id="1020" r:id="rId38"/>
    <p:sldId id="1021" r:id="rId39"/>
    <p:sldId id="280" r:id="rId40"/>
    <p:sldId id="27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9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5256" autoAdjust="0"/>
  </p:normalViewPr>
  <p:slideViewPr>
    <p:cSldViewPr snapToGrid="0" showGuides="1">
      <p:cViewPr varScale="1">
        <p:scale>
          <a:sx n="62" d="100"/>
          <a:sy n="62" d="100"/>
        </p:scale>
        <p:origin x="470"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EDCA19-1F22-4AB7-A7B7-35D016DD8971}" type="datetimeFigureOut">
              <a:rPr lang="en-IN" smtClean="0"/>
              <a:t>30-03-2025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C94B8-36B4-4A88-BC8A-AA2CA36F1DF7}" type="slidenum">
              <a:rPr lang="en-IN" smtClean="0"/>
              <a:t>‹#›</a:t>
            </a:fld>
            <a:endParaRPr lang="en-IN"/>
          </a:p>
        </p:txBody>
      </p:sp>
    </p:spTree>
    <p:extLst>
      <p:ext uri="{BB962C8B-B14F-4D97-AF65-F5344CB8AC3E}">
        <p14:creationId xmlns:p14="http://schemas.microsoft.com/office/powerpoint/2010/main" val="2606240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8537D-DC5D-9730-E56B-CDBC79352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D4D31-38F6-D883-976B-200AEFDC7D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2C5F2E-5E05-0940-12C4-C69F66607E3B}"/>
              </a:ext>
            </a:extLst>
          </p:cNvPr>
          <p:cNvSpPr>
            <a:spLocks noGrp="1"/>
          </p:cNvSpPr>
          <p:nvPr>
            <p:ph type="body" idx="1"/>
          </p:nvPr>
        </p:nvSpPr>
        <p:spPr/>
        <p:txBody>
          <a:bodyPr/>
          <a:lstStyle/>
          <a:p>
            <a:r>
              <a:rPr lang="en-IN" dirty="0"/>
              <a:t>Change </a:t>
            </a:r>
          </a:p>
        </p:txBody>
      </p:sp>
      <p:sp>
        <p:nvSpPr>
          <p:cNvPr id="4" name="Slide Number Placeholder 3">
            <a:extLst>
              <a:ext uri="{FF2B5EF4-FFF2-40B4-BE49-F238E27FC236}">
                <a16:creationId xmlns:a16="http://schemas.microsoft.com/office/drawing/2014/main" id="{83D4CAF3-1F6E-89EB-8296-72EF45CB390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8081-3187-45A0-ABEA-427FEDF11507}"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9C3A4C0-C0F1-B222-95CB-A1731E3A228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575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C262D414-4ADB-4A1D-9071-BA039B04B015}" type="datetimeFigureOut">
              <a:rPr lang="en-IN" smtClean="0"/>
              <a:t>30-03-2025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3112974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262D414-4ADB-4A1D-9071-BA039B04B015}" type="datetimeFigureOut">
              <a:rPr lang="en-IN" smtClean="0"/>
              <a:t>30-03-2025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218688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262D414-4ADB-4A1D-9071-BA039B04B015}" type="datetimeFigureOut">
              <a:rPr lang="en-IN" smtClean="0"/>
              <a:t>30-03-2025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791576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43055-F160-4B7E-A374-01C5B408B001}"/>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AA683F02-2968-4115-A4CC-D9295777FA1C}"/>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C3D05501-821C-4BE5-86B0-362A0F9A7515}"/>
              </a:ext>
            </a:extLst>
          </p:cNvPr>
          <p:cNvSpPr>
            <a:spLocks noGrp="1"/>
          </p:cNvSpPr>
          <p:nvPr>
            <p:ph type="dt" sz="half" idx="10"/>
          </p:nvPr>
        </p:nvSpPr>
        <p:spPr/>
        <p:txBody>
          <a:bodyPr/>
          <a:lstStyle/>
          <a:p>
            <a:fld id="{8EBF178B-0C11-49EC-9B51-040AC0C03AD6}" type="datetimeFigureOut">
              <a:rPr lang="en-IN" smtClean="0"/>
              <a:t>30-03-2025</a:t>
            </a:fld>
            <a:endParaRPr lang="en-IN"/>
          </a:p>
        </p:txBody>
      </p:sp>
      <p:sp>
        <p:nvSpPr>
          <p:cNvPr id="5" name="Footer Placeholder 4">
            <a:extLst>
              <a:ext uri="{FF2B5EF4-FFF2-40B4-BE49-F238E27FC236}">
                <a16:creationId xmlns:a16="http://schemas.microsoft.com/office/drawing/2014/main" id="{001DA908-C7D0-4A42-B7EB-31589D3EFB8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399EEB7-62AB-4CFD-BAF0-3223DA70C866}"/>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89117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FD3A3-179C-4147-8EFE-6F125A248E4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F8D6963-373A-43CF-A300-52B95A6891D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076748B-8489-4B64-94A1-C00666B9B8B9}"/>
              </a:ext>
            </a:extLst>
          </p:cNvPr>
          <p:cNvSpPr>
            <a:spLocks noGrp="1"/>
          </p:cNvSpPr>
          <p:nvPr>
            <p:ph type="dt" sz="half" idx="10"/>
          </p:nvPr>
        </p:nvSpPr>
        <p:spPr/>
        <p:txBody>
          <a:bodyPr/>
          <a:lstStyle/>
          <a:p>
            <a:fld id="{8EBF178B-0C11-49EC-9B51-040AC0C03AD6}" type="datetimeFigureOut">
              <a:rPr lang="en-IN" smtClean="0"/>
              <a:t>30-03-2025</a:t>
            </a:fld>
            <a:endParaRPr lang="en-IN"/>
          </a:p>
        </p:txBody>
      </p:sp>
      <p:sp>
        <p:nvSpPr>
          <p:cNvPr id="5" name="Footer Placeholder 4">
            <a:extLst>
              <a:ext uri="{FF2B5EF4-FFF2-40B4-BE49-F238E27FC236}">
                <a16:creationId xmlns:a16="http://schemas.microsoft.com/office/drawing/2014/main" id="{A616970C-F5A2-4F86-96BB-80CB5CAF594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D5585F6-81E0-4823-912D-88A13757FEF7}"/>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194023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B587-41EE-44C2-A3B3-0C7C0A0B4B87}"/>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BF47899-29D0-4790-B706-84B9EA7B0B80}"/>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2C9705-B015-4294-81DA-76FF8DB2A188}"/>
              </a:ext>
            </a:extLst>
          </p:cNvPr>
          <p:cNvSpPr>
            <a:spLocks noGrp="1"/>
          </p:cNvSpPr>
          <p:nvPr>
            <p:ph type="dt" sz="half" idx="10"/>
          </p:nvPr>
        </p:nvSpPr>
        <p:spPr/>
        <p:txBody>
          <a:bodyPr/>
          <a:lstStyle/>
          <a:p>
            <a:fld id="{8EBF178B-0C11-49EC-9B51-040AC0C03AD6}" type="datetimeFigureOut">
              <a:rPr lang="en-IN" smtClean="0"/>
              <a:t>30-03-2025</a:t>
            </a:fld>
            <a:endParaRPr lang="en-IN"/>
          </a:p>
        </p:txBody>
      </p:sp>
      <p:sp>
        <p:nvSpPr>
          <p:cNvPr id="5" name="Footer Placeholder 4">
            <a:extLst>
              <a:ext uri="{FF2B5EF4-FFF2-40B4-BE49-F238E27FC236}">
                <a16:creationId xmlns:a16="http://schemas.microsoft.com/office/drawing/2014/main" id="{7B0EC7F0-A10B-4E0F-8E39-8428341BF7E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969A288-9AA1-42A9-9CE7-BC1A9A6F8482}"/>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3642470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AE9B-A4EE-4F92-8ADC-38294C58563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7481618-AFAA-4F14-A7EB-0474A0040E4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5B760C2-5085-455F-A1A7-126AF5A3481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D650629-E60E-43F5-B4FD-F19512D7A00F}"/>
              </a:ext>
            </a:extLst>
          </p:cNvPr>
          <p:cNvSpPr>
            <a:spLocks noGrp="1"/>
          </p:cNvSpPr>
          <p:nvPr>
            <p:ph type="dt" sz="half" idx="10"/>
          </p:nvPr>
        </p:nvSpPr>
        <p:spPr/>
        <p:txBody>
          <a:bodyPr/>
          <a:lstStyle/>
          <a:p>
            <a:fld id="{8EBF178B-0C11-49EC-9B51-040AC0C03AD6}" type="datetimeFigureOut">
              <a:rPr lang="en-IN" smtClean="0"/>
              <a:t>30-03-2025</a:t>
            </a:fld>
            <a:endParaRPr lang="en-IN"/>
          </a:p>
        </p:txBody>
      </p:sp>
      <p:sp>
        <p:nvSpPr>
          <p:cNvPr id="6" name="Footer Placeholder 5">
            <a:extLst>
              <a:ext uri="{FF2B5EF4-FFF2-40B4-BE49-F238E27FC236}">
                <a16:creationId xmlns:a16="http://schemas.microsoft.com/office/drawing/2014/main" id="{ECC81EFC-A927-438F-B18F-67C2C3E2D2A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0107CC0-F952-4B1A-AF29-2C101320B2CA}"/>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3297560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B8C52-9FE2-4954-8743-F8A958EFC320}"/>
              </a:ext>
            </a:extLst>
          </p:cNvPr>
          <p:cNvSpPr>
            <a:spLocks noGrp="1"/>
          </p:cNvSpPr>
          <p:nvPr>
            <p:ph type="title"/>
          </p:nvPr>
        </p:nvSpPr>
        <p:spPr>
          <a:xfrm>
            <a:off x="839788" y="365127"/>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C028119-EA89-401C-8EE1-BEF2FFDDF83E}"/>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CF76F23-8C1A-4A2C-BF0F-A1357AA9D35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D4BF419-758E-438F-B439-8E14124900A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52D5D0F-AB1A-4F4A-B54D-7BABDC0BB3ED}"/>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27B8F7BA-B151-4FC5-8C7D-CB19B16796B6}"/>
              </a:ext>
            </a:extLst>
          </p:cNvPr>
          <p:cNvSpPr>
            <a:spLocks noGrp="1"/>
          </p:cNvSpPr>
          <p:nvPr>
            <p:ph type="dt" sz="half" idx="10"/>
          </p:nvPr>
        </p:nvSpPr>
        <p:spPr/>
        <p:txBody>
          <a:bodyPr/>
          <a:lstStyle/>
          <a:p>
            <a:fld id="{8EBF178B-0C11-49EC-9B51-040AC0C03AD6}" type="datetimeFigureOut">
              <a:rPr lang="en-IN" smtClean="0"/>
              <a:t>30-03-2025</a:t>
            </a:fld>
            <a:endParaRPr lang="en-IN"/>
          </a:p>
        </p:txBody>
      </p:sp>
      <p:sp>
        <p:nvSpPr>
          <p:cNvPr id="8" name="Footer Placeholder 7">
            <a:extLst>
              <a:ext uri="{FF2B5EF4-FFF2-40B4-BE49-F238E27FC236}">
                <a16:creationId xmlns:a16="http://schemas.microsoft.com/office/drawing/2014/main" id="{F3DB08FD-0C65-45A6-87E4-708131CD789D}"/>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F67D3C5-BA6A-43E4-AD48-E1ECA146CFB6}"/>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2097808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AF7B-86CA-4DF8-8F5D-E9FAB884B45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6D4329E-A9A5-4EE6-9B11-36749C3DE0A0}"/>
              </a:ext>
            </a:extLst>
          </p:cNvPr>
          <p:cNvSpPr>
            <a:spLocks noGrp="1"/>
          </p:cNvSpPr>
          <p:nvPr>
            <p:ph type="dt" sz="half" idx="10"/>
          </p:nvPr>
        </p:nvSpPr>
        <p:spPr/>
        <p:txBody>
          <a:bodyPr/>
          <a:lstStyle/>
          <a:p>
            <a:fld id="{8EBF178B-0C11-49EC-9B51-040AC0C03AD6}" type="datetimeFigureOut">
              <a:rPr lang="en-IN" smtClean="0"/>
              <a:t>30-03-2025</a:t>
            </a:fld>
            <a:endParaRPr lang="en-IN"/>
          </a:p>
        </p:txBody>
      </p:sp>
      <p:sp>
        <p:nvSpPr>
          <p:cNvPr id="4" name="Footer Placeholder 3">
            <a:extLst>
              <a:ext uri="{FF2B5EF4-FFF2-40B4-BE49-F238E27FC236}">
                <a16:creationId xmlns:a16="http://schemas.microsoft.com/office/drawing/2014/main" id="{0402E865-FD46-45D6-8848-577E2715F14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DD31FD90-6BD6-492E-8792-4947F0E586FB}"/>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1906397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9418C0-FCDB-4EA4-8755-54CEFA876A20}"/>
              </a:ext>
            </a:extLst>
          </p:cNvPr>
          <p:cNvSpPr>
            <a:spLocks noGrp="1"/>
          </p:cNvSpPr>
          <p:nvPr>
            <p:ph type="dt" sz="half" idx="10"/>
          </p:nvPr>
        </p:nvSpPr>
        <p:spPr/>
        <p:txBody>
          <a:bodyPr/>
          <a:lstStyle/>
          <a:p>
            <a:fld id="{8EBF178B-0C11-49EC-9B51-040AC0C03AD6}" type="datetimeFigureOut">
              <a:rPr lang="en-IN" smtClean="0"/>
              <a:t>30-03-2025</a:t>
            </a:fld>
            <a:endParaRPr lang="en-IN"/>
          </a:p>
        </p:txBody>
      </p:sp>
      <p:sp>
        <p:nvSpPr>
          <p:cNvPr id="3" name="Footer Placeholder 2">
            <a:extLst>
              <a:ext uri="{FF2B5EF4-FFF2-40B4-BE49-F238E27FC236}">
                <a16:creationId xmlns:a16="http://schemas.microsoft.com/office/drawing/2014/main" id="{27D27E6E-5C5A-46B1-AA3A-4A28C44748A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BC808E0-3434-4182-91F0-D089BDB56BBB}"/>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979672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9BE79-DDC7-4F8D-A0D2-40F94AF2EF7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B287234-9FCF-4216-A9AF-2C4DB97E09E4}"/>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DDD43FF-6B51-48E5-A36A-8E85E2EAA9A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4F180C1-A3C1-410F-8789-6C6AA6BF8014}"/>
              </a:ext>
            </a:extLst>
          </p:cNvPr>
          <p:cNvSpPr>
            <a:spLocks noGrp="1"/>
          </p:cNvSpPr>
          <p:nvPr>
            <p:ph type="dt" sz="half" idx="10"/>
          </p:nvPr>
        </p:nvSpPr>
        <p:spPr/>
        <p:txBody>
          <a:bodyPr/>
          <a:lstStyle/>
          <a:p>
            <a:fld id="{8EBF178B-0C11-49EC-9B51-040AC0C03AD6}" type="datetimeFigureOut">
              <a:rPr lang="en-IN" smtClean="0"/>
              <a:t>30-03-2025</a:t>
            </a:fld>
            <a:endParaRPr lang="en-IN"/>
          </a:p>
        </p:txBody>
      </p:sp>
      <p:sp>
        <p:nvSpPr>
          <p:cNvPr id="6" name="Footer Placeholder 5">
            <a:extLst>
              <a:ext uri="{FF2B5EF4-FFF2-40B4-BE49-F238E27FC236}">
                <a16:creationId xmlns:a16="http://schemas.microsoft.com/office/drawing/2014/main" id="{AC412E64-6402-4E0F-B839-19762012256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E435C53-DADD-4F0F-BCD7-9856B17BC7B6}"/>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2836845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262D414-4ADB-4A1D-9071-BA039B04B015}" type="datetimeFigureOut">
              <a:rPr lang="en-IN" smtClean="0"/>
              <a:t>30-03-2025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3389921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6F9B-6916-421B-A015-79DEF976F9B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7D6773B-FDD8-4147-B83B-199D78F23941}"/>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N"/>
          </a:p>
        </p:txBody>
      </p:sp>
      <p:sp>
        <p:nvSpPr>
          <p:cNvPr id="4" name="Text Placeholder 3">
            <a:extLst>
              <a:ext uri="{FF2B5EF4-FFF2-40B4-BE49-F238E27FC236}">
                <a16:creationId xmlns:a16="http://schemas.microsoft.com/office/drawing/2014/main" id="{F1DAED2B-BA31-4569-B1CD-EA2259E7CB9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1D6166F-2AAF-42D3-A1DD-DB543F313A34}"/>
              </a:ext>
            </a:extLst>
          </p:cNvPr>
          <p:cNvSpPr>
            <a:spLocks noGrp="1"/>
          </p:cNvSpPr>
          <p:nvPr>
            <p:ph type="dt" sz="half" idx="10"/>
          </p:nvPr>
        </p:nvSpPr>
        <p:spPr/>
        <p:txBody>
          <a:bodyPr/>
          <a:lstStyle/>
          <a:p>
            <a:fld id="{8EBF178B-0C11-49EC-9B51-040AC0C03AD6}" type="datetimeFigureOut">
              <a:rPr lang="en-IN" smtClean="0"/>
              <a:t>30-03-2025</a:t>
            </a:fld>
            <a:endParaRPr lang="en-IN"/>
          </a:p>
        </p:txBody>
      </p:sp>
      <p:sp>
        <p:nvSpPr>
          <p:cNvPr id="6" name="Footer Placeholder 5">
            <a:extLst>
              <a:ext uri="{FF2B5EF4-FFF2-40B4-BE49-F238E27FC236}">
                <a16:creationId xmlns:a16="http://schemas.microsoft.com/office/drawing/2014/main" id="{EF90A99B-AE4A-4EB7-AC5C-01D0E275862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34C7FCE-EBC2-4459-95C7-579BB4891A83}"/>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1484393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4EFB7-E0F4-49A1-B6AA-F41733C208DF}"/>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0CA21CC-8514-4FBF-B0DE-0C2FB7DE06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702894B-806F-4228-8158-0FBE022DD054}"/>
              </a:ext>
            </a:extLst>
          </p:cNvPr>
          <p:cNvSpPr>
            <a:spLocks noGrp="1"/>
          </p:cNvSpPr>
          <p:nvPr>
            <p:ph type="dt" sz="half" idx="10"/>
          </p:nvPr>
        </p:nvSpPr>
        <p:spPr/>
        <p:txBody>
          <a:bodyPr/>
          <a:lstStyle/>
          <a:p>
            <a:fld id="{8EBF178B-0C11-49EC-9B51-040AC0C03AD6}" type="datetimeFigureOut">
              <a:rPr lang="en-IN" smtClean="0"/>
              <a:t>30-03-2025</a:t>
            </a:fld>
            <a:endParaRPr lang="en-IN"/>
          </a:p>
        </p:txBody>
      </p:sp>
      <p:sp>
        <p:nvSpPr>
          <p:cNvPr id="5" name="Footer Placeholder 4">
            <a:extLst>
              <a:ext uri="{FF2B5EF4-FFF2-40B4-BE49-F238E27FC236}">
                <a16:creationId xmlns:a16="http://schemas.microsoft.com/office/drawing/2014/main" id="{357E0B54-98AD-45AD-8481-C2AB52C6FDA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F455409-0CDF-4F4B-A14E-1B16748ACBBB}"/>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1383183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B30E4D-07C3-4490-94FD-966244542A4B}"/>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DF461D7-6D4A-4E63-A317-DE641273C4D6}"/>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AA09F5E-800C-4C69-9167-2F81DFFC0BE2}"/>
              </a:ext>
            </a:extLst>
          </p:cNvPr>
          <p:cNvSpPr>
            <a:spLocks noGrp="1"/>
          </p:cNvSpPr>
          <p:nvPr>
            <p:ph type="dt" sz="half" idx="10"/>
          </p:nvPr>
        </p:nvSpPr>
        <p:spPr/>
        <p:txBody>
          <a:bodyPr/>
          <a:lstStyle/>
          <a:p>
            <a:fld id="{8EBF178B-0C11-49EC-9B51-040AC0C03AD6}" type="datetimeFigureOut">
              <a:rPr lang="en-IN" smtClean="0"/>
              <a:t>30-03-2025</a:t>
            </a:fld>
            <a:endParaRPr lang="en-IN"/>
          </a:p>
        </p:txBody>
      </p:sp>
      <p:sp>
        <p:nvSpPr>
          <p:cNvPr id="5" name="Footer Placeholder 4">
            <a:extLst>
              <a:ext uri="{FF2B5EF4-FFF2-40B4-BE49-F238E27FC236}">
                <a16:creationId xmlns:a16="http://schemas.microsoft.com/office/drawing/2014/main" id="{F3C2DE9D-4010-4346-8789-4EC55D5CC0D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6E9DFD3-C164-4894-8573-9ABE98F87E5F}"/>
              </a:ext>
            </a:extLst>
          </p:cNvPr>
          <p:cNvSpPr>
            <a:spLocks noGrp="1"/>
          </p:cNvSpPr>
          <p:nvPr>
            <p:ph type="sldNum" sz="quarter" idx="12"/>
          </p:nvPr>
        </p:nvSpPr>
        <p:spPr/>
        <p:txBody>
          <a:bodyPr/>
          <a:lstStyle/>
          <a:p>
            <a:fld id="{3315A177-CB07-4FE5-B32E-828CA83E0277}" type="slidenum">
              <a:rPr lang="en-IN" smtClean="0"/>
              <a:t>‹#›</a:t>
            </a:fld>
            <a:endParaRPr lang="en-IN"/>
          </a:p>
        </p:txBody>
      </p:sp>
    </p:spTree>
    <p:extLst>
      <p:ext uri="{BB962C8B-B14F-4D97-AF65-F5344CB8AC3E}">
        <p14:creationId xmlns:p14="http://schemas.microsoft.com/office/powerpoint/2010/main" val="2884879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2DDC1-CA16-4851-ACDA-E6BBBD9FC6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13E29F1-3908-473F-AD77-21C366C5C5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6D94C7-9017-4919-BFF3-F98A6B09C91E}"/>
              </a:ext>
            </a:extLst>
          </p:cNvPr>
          <p:cNvSpPr>
            <a:spLocks noGrp="1"/>
          </p:cNvSpPr>
          <p:nvPr>
            <p:ph type="dt" sz="half" idx="10"/>
          </p:nvPr>
        </p:nvSpPr>
        <p:spPr/>
        <p:txBody>
          <a:bodyPr/>
          <a:lstStyle/>
          <a:p>
            <a:fld id="{9EA2FD5E-D5FC-446E-8535-9D331C877383}" type="datetimeFigureOut">
              <a:rPr lang="en-GB" smtClean="0"/>
              <a:t>30/03/2025</a:t>
            </a:fld>
            <a:endParaRPr lang="en-GB"/>
          </a:p>
        </p:txBody>
      </p:sp>
      <p:sp>
        <p:nvSpPr>
          <p:cNvPr id="5" name="Footer Placeholder 4">
            <a:extLst>
              <a:ext uri="{FF2B5EF4-FFF2-40B4-BE49-F238E27FC236}">
                <a16:creationId xmlns:a16="http://schemas.microsoft.com/office/drawing/2014/main" id="{6A677F13-4174-452F-86BE-B8CDEEDC4C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184A77-97F5-465B-8BDE-B464EFA16822}"/>
              </a:ext>
            </a:extLst>
          </p:cNvPr>
          <p:cNvSpPr>
            <a:spLocks noGrp="1"/>
          </p:cNvSpPr>
          <p:nvPr>
            <p:ph type="sldNum" sz="quarter" idx="12"/>
          </p:nvPr>
        </p:nvSpPr>
        <p:spPr/>
        <p:txBody>
          <a:bodyPr/>
          <a:lstStyle/>
          <a:p>
            <a:fld id="{11FB1790-E655-47BE-AF2A-2B12D84B14E0}" type="slidenum">
              <a:rPr lang="en-GB" smtClean="0"/>
              <a:t>‹#›</a:t>
            </a:fld>
            <a:endParaRPr lang="en-GB"/>
          </a:p>
        </p:txBody>
      </p:sp>
    </p:spTree>
    <p:extLst>
      <p:ext uri="{BB962C8B-B14F-4D97-AF65-F5344CB8AC3E}">
        <p14:creationId xmlns:p14="http://schemas.microsoft.com/office/powerpoint/2010/main" val="3114954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E7DFC-6AC5-4E31-B767-372E8C4665B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5C0F0B-7783-40E5-9BCE-87D27A6514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18B8C7-04D7-4D16-A7B3-E409F426EABF}"/>
              </a:ext>
            </a:extLst>
          </p:cNvPr>
          <p:cNvSpPr>
            <a:spLocks noGrp="1"/>
          </p:cNvSpPr>
          <p:nvPr>
            <p:ph type="dt" sz="half" idx="10"/>
          </p:nvPr>
        </p:nvSpPr>
        <p:spPr/>
        <p:txBody>
          <a:bodyPr/>
          <a:lstStyle/>
          <a:p>
            <a:fld id="{9EA2FD5E-D5FC-446E-8535-9D331C877383}" type="datetimeFigureOut">
              <a:rPr lang="en-GB" smtClean="0"/>
              <a:t>30/03/2025</a:t>
            </a:fld>
            <a:endParaRPr lang="en-GB"/>
          </a:p>
        </p:txBody>
      </p:sp>
      <p:sp>
        <p:nvSpPr>
          <p:cNvPr id="5" name="Footer Placeholder 4">
            <a:extLst>
              <a:ext uri="{FF2B5EF4-FFF2-40B4-BE49-F238E27FC236}">
                <a16:creationId xmlns:a16="http://schemas.microsoft.com/office/drawing/2014/main" id="{EF9AFEDE-C0E6-44FF-9D93-44ABA82FC6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9D8646-DFD8-4F0C-95E8-56B1131BB293}"/>
              </a:ext>
            </a:extLst>
          </p:cNvPr>
          <p:cNvSpPr>
            <a:spLocks noGrp="1"/>
          </p:cNvSpPr>
          <p:nvPr>
            <p:ph type="sldNum" sz="quarter" idx="12"/>
          </p:nvPr>
        </p:nvSpPr>
        <p:spPr/>
        <p:txBody>
          <a:bodyPr/>
          <a:lstStyle/>
          <a:p>
            <a:fld id="{11FB1790-E655-47BE-AF2A-2B12D84B14E0}" type="slidenum">
              <a:rPr lang="en-GB" smtClean="0"/>
              <a:t>‹#›</a:t>
            </a:fld>
            <a:endParaRPr lang="en-GB"/>
          </a:p>
        </p:txBody>
      </p:sp>
    </p:spTree>
    <p:extLst>
      <p:ext uri="{BB962C8B-B14F-4D97-AF65-F5344CB8AC3E}">
        <p14:creationId xmlns:p14="http://schemas.microsoft.com/office/powerpoint/2010/main" val="206082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C5C6F-3DFD-4948-BF15-7788DCF584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2DACC9B-5F20-4A67-A292-F1C0036AC4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E09A33-26A5-4794-9E31-0B180251C3B4}"/>
              </a:ext>
            </a:extLst>
          </p:cNvPr>
          <p:cNvSpPr>
            <a:spLocks noGrp="1"/>
          </p:cNvSpPr>
          <p:nvPr>
            <p:ph type="dt" sz="half" idx="10"/>
          </p:nvPr>
        </p:nvSpPr>
        <p:spPr/>
        <p:txBody>
          <a:bodyPr/>
          <a:lstStyle/>
          <a:p>
            <a:fld id="{9EA2FD5E-D5FC-446E-8535-9D331C877383}" type="datetimeFigureOut">
              <a:rPr lang="en-GB" smtClean="0"/>
              <a:t>30/03/2025</a:t>
            </a:fld>
            <a:endParaRPr lang="en-GB"/>
          </a:p>
        </p:txBody>
      </p:sp>
      <p:sp>
        <p:nvSpPr>
          <p:cNvPr id="5" name="Footer Placeholder 4">
            <a:extLst>
              <a:ext uri="{FF2B5EF4-FFF2-40B4-BE49-F238E27FC236}">
                <a16:creationId xmlns:a16="http://schemas.microsoft.com/office/drawing/2014/main" id="{CDBD0EBC-9D37-46EA-B4AC-7C299BAF9E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113702-CDA0-4B3D-999E-DBBF8EE509B8}"/>
              </a:ext>
            </a:extLst>
          </p:cNvPr>
          <p:cNvSpPr>
            <a:spLocks noGrp="1"/>
          </p:cNvSpPr>
          <p:nvPr>
            <p:ph type="sldNum" sz="quarter" idx="12"/>
          </p:nvPr>
        </p:nvSpPr>
        <p:spPr/>
        <p:txBody>
          <a:bodyPr/>
          <a:lstStyle/>
          <a:p>
            <a:fld id="{11FB1790-E655-47BE-AF2A-2B12D84B14E0}" type="slidenum">
              <a:rPr lang="en-GB" smtClean="0"/>
              <a:t>‹#›</a:t>
            </a:fld>
            <a:endParaRPr lang="en-GB"/>
          </a:p>
        </p:txBody>
      </p:sp>
    </p:spTree>
    <p:extLst>
      <p:ext uri="{BB962C8B-B14F-4D97-AF65-F5344CB8AC3E}">
        <p14:creationId xmlns:p14="http://schemas.microsoft.com/office/powerpoint/2010/main" val="2941030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BE03A-AB7B-4637-AEC3-85559EB15E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A5DF2A-0EB0-4472-B25B-D8FD4E98ED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D50A619-E7E1-440F-827C-CF2F9F2BE7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B453EED-CF85-4261-B4F6-C46636E49DF1}"/>
              </a:ext>
            </a:extLst>
          </p:cNvPr>
          <p:cNvSpPr>
            <a:spLocks noGrp="1"/>
          </p:cNvSpPr>
          <p:nvPr>
            <p:ph type="dt" sz="half" idx="10"/>
          </p:nvPr>
        </p:nvSpPr>
        <p:spPr/>
        <p:txBody>
          <a:bodyPr/>
          <a:lstStyle/>
          <a:p>
            <a:fld id="{9EA2FD5E-D5FC-446E-8535-9D331C877383}" type="datetimeFigureOut">
              <a:rPr lang="en-GB" smtClean="0"/>
              <a:t>30/03/2025</a:t>
            </a:fld>
            <a:endParaRPr lang="en-GB"/>
          </a:p>
        </p:txBody>
      </p:sp>
      <p:sp>
        <p:nvSpPr>
          <p:cNvPr id="6" name="Footer Placeholder 5">
            <a:extLst>
              <a:ext uri="{FF2B5EF4-FFF2-40B4-BE49-F238E27FC236}">
                <a16:creationId xmlns:a16="http://schemas.microsoft.com/office/drawing/2014/main" id="{EBE312A9-D040-426D-8819-769BBCF306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E4E43B-F1BF-44B9-B6A1-E713F40A2CB3}"/>
              </a:ext>
            </a:extLst>
          </p:cNvPr>
          <p:cNvSpPr>
            <a:spLocks noGrp="1"/>
          </p:cNvSpPr>
          <p:nvPr>
            <p:ph type="sldNum" sz="quarter" idx="12"/>
          </p:nvPr>
        </p:nvSpPr>
        <p:spPr/>
        <p:txBody>
          <a:bodyPr/>
          <a:lstStyle/>
          <a:p>
            <a:fld id="{11FB1790-E655-47BE-AF2A-2B12D84B14E0}" type="slidenum">
              <a:rPr lang="en-GB" smtClean="0"/>
              <a:t>‹#›</a:t>
            </a:fld>
            <a:endParaRPr lang="en-GB"/>
          </a:p>
        </p:txBody>
      </p:sp>
    </p:spTree>
    <p:extLst>
      <p:ext uri="{BB962C8B-B14F-4D97-AF65-F5344CB8AC3E}">
        <p14:creationId xmlns:p14="http://schemas.microsoft.com/office/powerpoint/2010/main" val="1439824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F8123-27B5-47F3-9CED-231D4994B50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46F2CD-920C-411B-873A-A5EB4A86BC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A19854-C53F-4AD2-9C6B-F94E1DE2D4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EFAECA8-4174-421A-8DE4-7CA37B60D8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87EACF-D3A2-4953-99AD-295A347C8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D2D909F-94AE-4685-8548-51A6E6B894BC}"/>
              </a:ext>
            </a:extLst>
          </p:cNvPr>
          <p:cNvSpPr>
            <a:spLocks noGrp="1"/>
          </p:cNvSpPr>
          <p:nvPr>
            <p:ph type="dt" sz="half" idx="10"/>
          </p:nvPr>
        </p:nvSpPr>
        <p:spPr/>
        <p:txBody>
          <a:bodyPr/>
          <a:lstStyle/>
          <a:p>
            <a:fld id="{9EA2FD5E-D5FC-446E-8535-9D331C877383}" type="datetimeFigureOut">
              <a:rPr lang="en-GB" smtClean="0"/>
              <a:t>30/03/2025</a:t>
            </a:fld>
            <a:endParaRPr lang="en-GB"/>
          </a:p>
        </p:txBody>
      </p:sp>
      <p:sp>
        <p:nvSpPr>
          <p:cNvPr id="8" name="Footer Placeholder 7">
            <a:extLst>
              <a:ext uri="{FF2B5EF4-FFF2-40B4-BE49-F238E27FC236}">
                <a16:creationId xmlns:a16="http://schemas.microsoft.com/office/drawing/2014/main" id="{F827EB62-9EC5-4F18-9D22-9AEB81B16C7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CF8B071-1EFC-43A0-A92C-FB0E656837E1}"/>
              </a:ext>
            </a:extLst>
          </p:cNvPr>
          <p:cNvSpPr>
            <a:spLocks noGrp="1"/>
          </p:cNvSpPr>
          <p:nvPr>
            <p:ph type="sldNum" sz="quarter" idx="12"/>
          </p:nvPr>
        </p:nvSpPr>
        <p:spPr/>
        <p:txBody>
          <a:bodyPr/>
          <a:lstStyle/>
          <a:p>
            <a:fld id="{11FB1790-E655-47BE-AF2A-2B12D84B14E0}" type="slidenum">
              <a:rPr lang="en-GB" smtClean="0"/>
              <a:t>‹#›</a:t>
            </a:fld>
            <a:endParaRPr lang="en-GB"/>
          </a:p>
        </p:txBody>
      </p:sp>
    </p:spTree>
    <p:extLst>
      <p:ext uri="{BB962C8B-B14F-4D97-AF65-F5344CB8AC3E}">
        <p14:creationId xmlns:p14="http://schemas.microsoft.com/office/powerpoint/2010/main" val="4073185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8FFE5-65FC-4D5B-BF1D-C945727939A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5D942AC-7208-4C4A-9693-A6F85D61BA60}"/>
              </a:ext>
            </a:extLst>
          </p:cNvPr>
          <p:cNvSpPr>
            <a:spLocks noGrp="1"/>
          </p:cNvSpPr>
          <p:nvPr>
            <p:ph type="dt" sz="half" idx="10"/>
          </p:nvPr>
        </p:nvSpPr>
        <p:spPr/>
        <p:txBody>
          <a:bodyPr/>
          <a:lstStyle/>
          <a:p>
            <a:fld id="{9EA2FD5E-D5FC-446E-8535-9D331C877383}" type="datetimeFigureOut">
              <a:rPr lang="en-GB" smtClean="0"/>
              <a:t>30/03/2025</a:t>
            </a:fld>
            <a:endParaRPr lang="en-GB"/>
          </a:p>
        </p:txBody>
      </p:sp>
      <p:sp>
        <p:nvSpPr>
          <p:cNvPr id="4" name="Footer Placeholder 3">
            <a:extLst>
              <a:ext uri="{FF2B5EF4-FFF2-40B4-BE49-F238E27FC236}">
                <a16:creationId xmlns:a16="http://schemas.microsoft.com/office/drawing/2014/main" id="{ACF928C3-7159-4EF2-A030-1BEA4997B47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455E410-AB04-4D19-91AA-98AAF7D0E8DC}"/>
              </a:ext>
            </a:extLst>
          </p:cNvPr>
          <p:cNvSpPr>
            <a:spLocks noGrp="1"/>
          </p:cNvSpPr>
          <p:nvPr>
            <p:ph type="sldNum" sz="quarter" idx="12"/>
          </p:nvPr>
        </p:nvSpPr>
        <p:spPr/>
        <p:txBody>
          <a:bodyPr/>
          <a:lstStyle/>
          <a:p>
            <a:fld id="{11FB1790-E655-47BE-AF2A-2B12D84B14E0}" type="slidenum">
              <a:rPr lang="en-GB" smtClean="0"/>
              <a:t>‹#›</a:t>
            </a:fld>
            <a:endParaRPr lang="en-GB"/>
          </a:p>
        </p:txBody>
      </p:sp>
    </p:spTree>
    <p:extLst>
      <p:ext uri="{BB962C8B-B14F-4D97-AF65-F5344CB8AC3E}">
        <p14:creationId xmlns:p14="http://schemas.microsoft.com/office/powerpoint/2010/main" val="3623396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5627CD-F0AE-418C-B6C0-FF85C0F8A3F4}"/>
              </a:ext>
            </a:extLst>
          </p:cNvPr>
          <p:cNvSpPr>
            <a:spLocks noGrp="1"/>
          </p:cNvSpPr>
          <p:nvPr>
            <p:ph type="dt" sz="half" idx="10"/>
          </p:nvPr>
        </p:nvSpPr>
        <p:spPr/>
        <p:txBody>
          <a:bodyPr/>
          <a:lstStyle/>
          <a:p>
            <a:fld id="{9EA2FD5E-D5FC-446E-8535-9D331C877383}" type="datetimeFigureOut">
              <a:rPr lang="en-GB" smtClean="0"/>
              <a:t>30/03/2025</a:t>
            </a:fld>
            <a:endParaRPr lang="en-GB"/>
          </a:p>
        </p:txBody>
      </p:sp>
      <p:sp>
        <p:nvSpPr>
          <p:cNvPr id="3" name="Footer Placeholder 2">
            <a:extLst>
              <a:ext uri="{FF2B5EF4-FFF2-40B4-BE49-F238E27FC236}">
                <a16:creationId xmlns:a16="http://schemas.microsoft.com/office/drawing/2014/main" id="{FE263F67-51BF-4775-BD9D-76159F85F23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FBBC09B-04F7-4C0D-8BA0-35C1F9B1D5DC}"/>
              </a:ext>
            </a:extLst>
          </p:cNvPr>
          <p:cNvSpPr>
            <a:spLocks noGrp="1"/>
          </p:cNvSpPr>
          <p:nvPr>
            <p:ph type="sldNum" sz="quarter" idx="12"/>
          </p:nvPr>
        </p:nvSpPr>
        <p:spPr/>
        <p:txBody>
          <a:bodyPr/>
          <a:lstStyle/>
          <a:p>
            <a:fld id="{11FB1790-E655-47BE-AF2A-2B12D84B14E0}" type="slidenum">
              <a:rPr lang="en-GB" smtClean="0"/>
              <a:t>‹#›</a:t>
            </a:fld>
            <a:endParaRPr lang="en-GB"/>
          </a:p>
        </p:txBody>
      </p:sp>
    </p:spTree>
    <p:extLst>
      <p:ext uri="{BB962C8B-B14F-4D97-AF65-F5344CB8AC3E}">
        <p14:creationId xmlns:p14="http://schemas.microsoft.com/office/powerpoint/2010/main" val="1338456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62D414-4ADB-4A1D-9071-BA039B04B015}" type="datetimeFigureOut">
              <a:rPr lang="en-IN" smtClean="0"/>
              <a:t>30-03-2025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1598224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6983-5248-44BB-98E1-102785378F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8DCC2C8-4B6F-47E7-A509-3F6278EC6C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6FEC13-7EDE-4E49-8594-B03E97D37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FDD2B7-C917-45AC-9DCA-217B7BB8E6A7}"/>
              </a:ext>
            </a:extLst>
          </p:cNvPr>
          <p:cNvSpPr>
            <a:spLocks noGrp="1"/>
          </p:cNvSpPr>
          <p:nvPr>
            <p:ph type="dt" sz="half" idx="10"/>
          </p:nvPr>
        </p:nvSpPr>
        <p:spPr/>
        <p:txBody>
          <a:bodyPr/>
          <a:lstStyle/>
          <a:p>
            <a:fld id="{9EA2FD5E-D5FC-446E-8535-9D331C877383}" type="datetimeFigureOut">
              <a:rPr lang="en-GB" smtClean="0"/>
              <a:t>30/03/2025</a:t>
            </a:fld>
            <a:endParaRPr lang="en-GB"/>
          </a:p>
        </p:txBody>
      </p:sp>
      <p:sp>
        <p:nvSpPr>
          <p:cNvPr id="6" name="Footer Placeholder 5">
            <a:extLst>
              <a:ext uri="{FF2B5EF4-FFF2-40B4-BE49-F238E27FC236}">
                <a16:creationId xmlns:a16="http://schemas.microsoft.com/office/drawing/2014/main" id="{4FD87FD9-08EA-4A2E-A913-453704BA1F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4384A1-F759-44E4-9699-DC371AED0F01}"/>
              </a:ext>
            </a:extLst>
          </p:cNvPr>
          <p:cNvSpPr>
            <a:spLocks noGrp="1"/>
          </p:cNvSpPr>
          <p:nvPr>
            <p:ph type="sldNum" sz="quarter" idx="12"/>
          </p:nvPr>
        </p:nvSpPr>
        <p:spPr/>
        <p:txBody>
          <a:bodyPr/>
          <a:lstStyle/>
          <a:p>
            <a:fld id="{11FB1790-E655-47BE-AF2A-2B12D84B14E0}" type="slidenum">
              <a:rPr lang="en-GB" smtClean="0"/>
              <a:t>‹#›</a:t>
            </a:fld>
            <a:endParaRPr lang="en-GB"/>
          </a:p>
        </p:txBody>
      </p:sp>
    </p:spTree>
    <p:extLst>
      <p:ext uri="{BB962C8B-B14F-4D97-AF65-F5344CB8AC3E}">
        <p14:creationId xmlns:p14="http://schemas.microsoft.com/office/powerpoint/2010/main" val="2568642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45E34-54DF-4169-AB3A-6802669C0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B46115C-6B20-4145-AC36-4F0E7A1591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318395-E7EF-4D32-9219-9513D0A38B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0D72C6-2DEE-4020-A674-C508A93B229F}"/>
              </a:ext>
            </a:extLst>
          </p:cNvPr>
          <p:cNvSpPr>
            <a:spLocks noGrp="1"/>
          </p:cNvSpPr>
          <p:nvPr>
            <p:ph type="dt" sz="half" idx="10"/>
          </p:nvPr>
        </p:nvSpPr>
        <p:spPr/>
        <p:txBody>
          <a:bodyPr/>
          <a:lstStyle/>
          <a:p>
            <a:fld id="{9EA2FD5E-D5FC-446E-8535-9D331C877383}" type="datetimeFigureOut">
              <a:rPr lang="en-GB" smtClean="0"/>
              <a:t>30/03/2025</a:t>
            </a:fld>
            <a:endParaRPr lang="en-GB"/>
          </a:p>
        </p:txBody>
      </p:sp>
      <p:sp>
        <p:nvSpPr>
          <p:cNvPr id="6" name="Footer Placeholder 5">
            <a:extLst>
              <a:ext uri="{FF2B5EF4-FFF2-40B4-BE49-F238E27FC236}">
                <a16:creationId xmlns:a16="http://schemas.microsoft.com/office/drawing/2014/main" id="{C2313A0A-C276-425D-A695-EDA879666A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6DE8E2-E589-42D2-931F-F902F00F8228}"/>
              </a:ext>
            </a:extLst>
          </p:cNvPr>
          <p:cNvSpPr>
            <a:spLocks noGrp="1"/>
          </p:cNvSpPr>
          <p:nvPr>
            <p:ph type="sldNum" sz="quarter" idx="12"/>
          </p:nvPr>
        </p:nvSpPr>
        <p:spPr/>
        <p:txBody>
          <a:bodyPr/>
          <a:lstStyle/>
          <a:p>
            <a:fld id="{11FB1790-E655-47BE-AF2A-2B12D84B14E0}" type="slidenum">
              <a:rPr lang="en-GB" smtClean="0"/>
              <a:t>‹#›</a:t>
            </a:fld>
            <a:endParaRPr lang="en-GB"/>
          </a:p>
        </p:txBody>
      </p:sp>
    </p:spTree>
    <p:extLst>
      <p:ext uri="{BB962C8B-B14F-4D97-AF65-F5344CB8AC3E}">
        <p14:creationId xmlns:p14="http://schemas.microsoft.com/office/powerpoint/2010/main" val="629892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C951F-1176-4F15-A038-3612C43767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023DF2-4FF9-4C66-9CC7-26A13947CF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03ECE0-E103-4089-A7EC-780AF7E40AE9}"/>
              </a:ext>
            </a:extLst>
          </p:cNvPr>
          <p:cNvSpPr>
            <a:spLocks noGrp="1"/>
          </p:cNvSpPr>
          <p:nvPr>
            <p:ph type="dt" sz="half" idx="10"/>
          </p:nvPr>
        </p:nvSpPr>
        <p:spPr/>
        <p:txBody>
          <a:bodyPr/>
          <a:lstStyle/>
          <a:p>
            <a:fld id="{9EA2FD5E-D5FC-446E-8535-9D331C877383}" type="datetimeFigureOut">
              <a:rPr lang="en-GB" smtClean="0"/>
              <a:t>30/03/2025</a:t>
            </a:fld>
            <a:endParaRPr lang="en-GB"/>
          </a:p>
        </p:txBody>
      </p:sp>
      <p:sp>
        <p:nvSpPr>
          <p:cNvPr id="5" name="Footer Placeholder 4">
            <a:extLst>
              <a:ext uri="{FF2B5EF4-FFF2-40B4-BE49-F238E27FC236}">
                <a16:creationId xmlns:a16="http://schemas.microsoft.com/office/drawing/2014/main" id="{D04DFE3D-9C31-492E-A154-4F973689AD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6C3151-CA6A-45ED-8588-0215B207E987}"/>
              </a:ext>
            </a:extLst>
          </p:cNvPr>
          <p:cNvSpPr>
            <a:spLocks noGrp="1"/>
          </p:cNvSpPr>
          <p:nvPr>
            <p:ph type="sldNum" sz="quarter" idx="12"/>
          </p:nvPr>
        </p:nvSpPr>
        <p:spPr/>
        <p:txBody>
          <a:bodyPr/>
          <a:lstStyle/>
          <a:p>
            <a:fld id="{11FB1790-E655-47BE-AF2A-2B12D84B14E0}" type="slidenum">
              <a:rPr lang="en-GB" smtClean="0"/>
              <a:t>‹#›</a:t>
            </a:fld>
            <a:endParaRPr lang="en-GB"/>
          </a:p>
        </p:txBody>
      </p:sp>
    </p:spTree>
    <p:extLst>
      <p:ext uri="{BB962C8B-B14F-4D97-AF65-F5344CB8AC3E}">
        <p14:creationId xmlns:p14="http://schemas.microsoft.com/office/powerpoint/2010/main" val="4027287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72CBF0-63CD-45A7-AE02-2DBA1FD9D6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9592F1-3D68-4B6F-969B-BA69F81530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59E962-43E4-455B-B45F-817E60CB1F8A}"/>
              </a:ext>
            </a:extLst>
          </p:cNvPr>
          <p:cNvSpPr>
            <a:spLocks noGrp="1"/>
          </p:cNvSpPr>
          <p:nvPr>
            <p:ph type="dt" sz="half" idx="10"/>
          </p:nvPr>
        </p:nvSpPr>
        <p:spPr/>
        <p:txBody>
          <a:bodyPr/>
          <a:lstStyle/>
          <a:p>
            <a:fld id="{9EA2FD5E-D5FC-446E-8535-9D331C877383}" type="datetimeFigureOut">
              <a:rPr lang="en-GB" smtClean="0"/>
              <a:t>30/03/2025</a:t>
            </a:fld>
            <a:endParaRPr lang="en-GB"/>
          </a:p>
        </p:txBody>
      </p:sp>
      <p:sp>
        <p:nvSpPr>
          <p:cNvPr id="5" name="Footer Placeholder 4">
            <a:extLst>
              <a:ext uri="{FF2B5EF4-FFF2-40B4-BE49-F238E27FC236}">
                <a16:creationId xmlns:a16="http://schemas.microsoft.com/office/drawing/2014/main" id="{28819F36-469E-485C-8190-0E20201611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F38C03-AF47-49E2-BCF7-E70C56CA5453}"/>
              </a:ext>
            </a:extLst>
          </p:cNvPr>
          <p:cNvSpPr>
            <a:spLocks noGrp="1"/>
          </p:cNvSpPr>
          <p:nvPr>
            <p:ph type="sldNum" sz="quarter" idx="12"/>
          </p:nvPr>
        </p:nvSpPr>
        <p:spPr/>
        <p:txBody>
          <a:bodyPr/>
          <a:lstStyle/>
          <a:p>
            <a:fld id="{11FB1790-E655-47BE-AF2A-2B12D84B14E0}" type="slidenum">
              <a:rPr lang="en-GB" smtClean="0"/>
              <a:t>‹#›</a:t>
            </a:fld>
            <a:endParaRPr lang="en-GB"/>
          </a:p>
        </p:txBody>
      </p:sp>
    </p:spTree>
    <p:extLst>
      <p:ext uri="{BB962C8B-B14F-4D97-AF65-F5344CB8AC3E}">
        <p14:creationId xmlns:p14="http://schemas.microsoft.com/office/powerpoint/2010/main" val="4204192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516A-2C80-3AF0-D68E-36F3EE2834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1519605E-CC40-37CD-B3BC-ACDC2BDD06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354186D9-69C4-7828-CB73-DD3B3D1D30F0}"/>
              </a:ext>
            </a:extLst>
          </p:cNvPr>
          <p:cNvSpPr>
            <a:spLocks noGrp="1"/>
          </p:cNvSpPr>
          <p:nvPr>
            <p:ph type="dt" sz="half" idx="10"/>
          </p:nvPr>
        </p:nvSpPr>
        <p:spPr/>
        <p:txBody>
          <a:bodyPr/>
          <a:lstStyle/>
          <a:p>
            <a:fld id="{92A7BF00-EFFB-4B8E-A069-28B5C8B8334A}" type="datetimeFigureOut">
              <a:rPr lang="en-IN" smtClean="0"/>
              <a:t>30-03-2025</a:t>
            </a:fld>
            <a:endParaRPr lang="en-IN"/>
          </a:p>
        </p:txBody>
      </p:sp>
      <p:sp>
        <p:nvSpPr>
          <p:cNvPr id="5" name="Footer Placeholder 4">
            <a:extLst>
              <a:ext uri="{FF2B5EF4-FFF2-40B4-BE49-F238E27FC236}">
                <a16:creationId xmlns:a16="http://schemas.microsoft.com/office/drawing/2014/main" id="{B05AB495-37C0-D0D2-8BE8-D4E9145F46E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97C8187-C342-2E5E-647D-B636CDD1C25A}"/>
              </a:ext>
            </a:extLst>
          </p:cNvPr>
          <p:cNvSpPr>
            <a:spLocks noGrp="1"/>
          </p:cNvSpPr>
          <p:nvPr>
            <p:ph type="sldNum" sz="quarter" idx="12"/>
          </p:nvPr>
        </p:nvSpPr>
        <p:spPr/>
        <p:txBody>
          <a:bodyPr/>
          <a:lstStyle/>
          <a:p>
            <a:fld id="{BBC74B86-C9A8-4683-B447-9E0A91F04BA4}" type="slidenum">
              <a:rPr lang="en-IN" smtClean="0"/>
              <a:t>‹#›</a:t>
            </a:fld>
            <a:endParaRPr lang="en-IN"/>
          </a:p>
        </p:txBody>
      </p:sp>
    </p:spTree>
    <p:extLst>
      <p:ext uri="{BB962C8B-B14F-4D97-AF65-F5344CB8AC3E}">
        <p14:creationId xmlns:p14="http://schemas.microsoft.com/office/powerpoint/2010/main" val="3445799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05A56-43F3-76B7-6F20-9C1461B297E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43D46C2-67A4-167A-C853-D2C0DBE6C4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CF7687D-0DC7-F59F-A6C3-72A6A7CD2B2D}"/>
              </a:ext>
            </a:extLst>
          </p:cNvPr>
          <p:cNvSpPr>
            <a:spLocks noGrp="1"/>
          </p:cNvSpPr>
          <p:nvPr>
            <p:ph type="dt" sz="half" idx="10"/>
          </p:nvPr>
        </p:nvSpPr>
        <p:spPr/>
        <p:txBody>
          <a:bodyPr/>
          <a:lstStyle/>
          <a:p>
            <a:fld id="{92A7BF00-EFFB-4B8E-A069-28B5C8B8334A}" type="datetimeFigureOut">
              <a:rPr lang="en-IN" smtClean="0"/>
              <a:t>30-03-2025</a:t>
            </a:fld>
            <a:endParaRPr lang="en-IN"/>
          </a:p>
        </p:txBody>
      </p:sp>
      <p:sp>
        <p:nvSpPr>
          <p:cNvPr id="5" name="Footer Placeholder 4">
            <a:extLst>
              <a:ext uri="{FF2B5EF4-FFF2-40B4-BE49-F238E27FC236}">
                <a16:creationId xmlns:a16="http://schemas.microsoft.com/office/drawing/2014/main" id="{32547934-8A28-C996-EA15-47DF9D8A23F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C274058-96F6-F853-01A6-AAA2BE42D4EF}"/>
              </a:ext>
            </a:extLst>
          </p:cNvPr>
          <p:cNvSpPr>
            <a:spLocks noGrp="1"/>
          </p:cNvSpPr>
          <p:nvPr>
            <p:ph type="sldNum" sz="quarter" idx="12"/>
          </p:nvPr>
        </p:nvSpPr>
        <p:spPr/>
        <p:txBody>
          <a:bodyPr/>
          <a:lstStyle/>
          <a:p>
            <a:fld id="{BBC74B86-C9A8-4683-B447-9E0A91F04BA4}" type="slidenum">
              <a:rPr lang="en-IN" smtClean="0"/>
              <a:t>‹#›</a:t>
            </a:fld>
            <a:endParaRPr lang="en-IN"/>
          </a:p>
        </p:txBody>
      </p:sp>
    </p:spTree>
    <p:extLst>
      <p:ext uri="{BB962C8B-B14F-4D97-AF65-F5344CB8AC3E}">
        <p14:creationId xmlns:p14="http://schemas.microsoft.com/office/powerpoint/2010/main" val="4006393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6DA78-3EED-30A1-85CB-2CB32612A1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BB624800-6F02-7BFD-12FC-801C3EFFAA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CF1699-C1A9-36A2-7B6D-62CEB7BB73B5}"/>
              </a:ext>
            </a:extLst>
          </p:cNvPr>
          <p:cNvSpPr>
            <a:spLocks noGrp="1"/>
          </p:cNvSpPr>
          <p:nvPr>
            <p:ph type="dt" sz="half" idx="10"/>
          </p:nvPr>
        </p:nvSpPr>
        <p:spPr/>
        <p:txBody>
          <a:bodyPr/>
          <a:lstStyle/>
          <a:p>
            <a:fld id="{92A7BF00-EFFB-4B8E-A069-28B5C8B8334A}" type="datetimeFigureOut">
              <a:rPr lang="en-IN" smtClean="0"/>
              <a:t>30-03-2025</a:t>
            </a:fld>
            <a:endParaRPr lang="en-IN"/>
          </a:p>
        </p:txBody>
      </p:sp>
      <p:sp>
        <p:nvSpPr>
          <p:cNvPr id="5" name="Footer Placeholder 4">
            <a:extLst>
              <a:ext uri="{FF2B5EF4-FFF2-40B4-BE49-F238E27FC236}">
                <a16:creationId xmlns:a16="http://schemas.microsoft.com/office/drawing/2014/main" id="{F598CB8B-9A9E-4A53-BB45-59C0474CADA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3AADC63-92E4-D007-47A3-C56861794875}"/>
              </a:ext>
            </a:extLst>
          </p:cNvPr>
          <p:cNvSpPr>
            <a:spLocks noGrp="1"/>
          </p:cNvSpPr>
          <p:nvPr>
            <p:ph type="sldNum" sz="quarter" idx="12"/>
          </p:nvPr>
        </p:nvSpPr>
        <p:spPr/>
        <p:txBody>
          <a:bodyPr/>
          <a:lstStyle/>
          <a:p>
            <a:fld id="{BBC74B86-C9A8-4683-B447-9E0A91F04BA4}" type="slidenum">
              <a:rPr lang="en-IN" smtClean="0"/>
              <a:t>‹#›</a:t>
            </a:fld>
            <a:endParaRPr lang="en-IN"/>
          </a:p>
        </p:txBody>
      </p:sp>
    </p:spTree>
    <p:extLst>
      <p:ext uri="{BB962C8B-B14F-4D97-AF65-F5344CB8AC3E}">
        <p14:creationId xmlns:p14="http://schemas.microsoft.com/office/powerpoint/2010/main" val="1180463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D906-17CC-D860-C5B8-638FA5BB4C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301100E-BE8B-3F66-F633-24E892D8F6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23565E97-D514-D90F-3AE6-A28B32EE6B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B7CE8AA-4577-1884-3157-D341998A7B60}"/>
              </a:ext>
            </a:extLst>
          </p:cNvPr>
          <p:cNvSpPr>
            <a:spLocks noGrp="1"/>
          </p:cNvSpPr>
          <p:nvPr>
            <p:ph type="dt" sz="half" idx="10"/>
          </p:nvPr>
        </p:nvSpPr>
        <p:spPr/>
        <p:txBody>
          <a:bodyPr/>
          <a:lstStyle/>
          <a:p>
            <a:fld id="{92A7BF00-EFFB-4B8E-A069-28B5C8B8334A}" type="datetimeFigureOut">
              <a:rPr lang="en-IN" smtClean="0"/>
              <a:t>30-03-2025</a:t>
            </a:fld>
            <a:endParaRPr lang="en-IN"/>
          </a:p>
        </p:txBody>
      </p:sp>
      <p:sp>
        <p:nvSpPr>
          <p:cNvPr id="6" name="Footer Placeholder 5">
            <a:extLst>
              <a:ext uri="{FF2B5EF4-FFF2-40B4-BE49-F238E27FC236}">
                <a16:creationId xmlns:a16="http://schemas.microsoft.com/office/drawing/2014/main" id="{B2057803-F613-5B97-E432-B48CC380853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3DB16FC-50CE-ADEA-98BE-2B2EC219BFCB}"/>
              </a:ext>
            </a:extLst>
          </p:cNvPr>
          <p:cNvSpPr>
            <a:spLocks noGrp="1"/>
          </p:cNvSpPr>
          <p:nvPr>
            <p:ph type="sldNum" sz="quarter" idx="12"/>
          </p:nvPr>
        </p:nvSpPr>
        <p:spPr/>
        <p:txBody>
          <a:bodyPr/>
          <a:lstStyle/>
          <a:p>
            <a:fld id="{BBC74B86-C9A8-4683-B447-9E0A91F04BA4}" type="slidenum">
              <a:rPr lang="en-IN" smtClean="0"/>
              <a:t>‹#›</a:t>
            </a:fld>
            <a:endParaRPr lang="en-IN"/>
          </a:p>
        </p:txBody>
      </p:sp>
    </p:spTree>
    <p:extLst>
      <p:ext uri="{BB962C8B-B14F-4D97-AF65-F5344CB8AC3E}">
        <p14:creationId xmlns:p14="http://schemas.microsoft.com/office/powerpoint/2010/main" val="2913054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3AC1-96BA-CAA1-FA83-D2418EAD1DC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62AE4C9-2ED6-0859-7EC8-C859709007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42326B-B493-EF26-50E2-A4C4A6F32F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43E1D51-E0FF-FA4A-D57B-5AD6209A0F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6CB084-180C-338A-701E-7749A997CA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33E66068-6EFC-9F7D-FB14-DF66BC0BB539}"/>
              </a:ext>
            </a:extLst>
          </p:cNvPr>
          <p:cNvSpPr>
            <a:spLocks noGrp="1"/>
          </p:cNvSpPr>
          <p:nvPr>
            <p:ph type="dt" sz="half" idx="10"/>
          </p:nvPr>
        </p:nvSpPr>
        <p:spPr/>
        <p:txBody>
          <a:bodyPr/>
          <a:lstStyle/>
          <a:p>
            <a:fld id="{92A7BF00-EFFB-4B8E-A069-28B5C8B8334A}" type="datetimeFigureOut">
              <a:rPr lang="en-IN" smtClean="0"/>
              <a:t>30-03-2025</a:t>
            </a:fld>
            <a:endParaRPr lang="en-IN"/>
          </a:p>
        </p:txBody>
      </p:sp>
      <p:sp>
        <p:nvSpPr>
          <p:cNvPr id="8" name="Footer Placeholder 7">
            <a:extLst>
              <a:ext uri="{FF2B5EF4-FFF2-40B4-BE49-F238E27FC236}">
                <a16:creationId xmlns:a16="http://schemas.microsoft.com/office/drawing/2014/main" id="{6E26F012-2F9D-EB7E-8ED9-D61EA658988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B3F5435-0C00-A236-0700-CD188EF8CFD4}"/>
              </a:ext>
            </a:extLst>
          </p:cNvPr>
          <p:cNvSpPr>
            <a:spLocks noGrp="1"/>
          </p:cNvSpPr>
          <p:nvPr>
            <p:ph type="sldNum" sz="quarter" idx="12"/>
          </p:nvPr>
        </p:nvSpPr>
        <p:spPr/>
        <p:txBody>
          <a:bodyPr/>
          <a:lstStyle/>
          <a:p>
            <a:fld id="{BBC74B86-C9A8-4683-B447-9E0A91F04BA4}" type="slidenum">
              <a:rPr lang="en-IN" smtClean="0"/>
              <a:t>‹#›</a:t>
            </a:fld>
            <a:endParaRPr lang="en-IN"/>
          </a:p>
        </p:txBody>
      </p:sp>
    </p:spTree>
    <p:extLst>
      <p:ext uri="{BB962C8B-B14F-4D97-AF65-F5344CB8AC3E}">
        <p14:creationId xmlns:p14="http://schemas.microsoft.com/office/powerpoint/2010/main" val="1746927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7F7B2-A87E-C67A-87DC-8E3E43637AC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6E12B83A-657D-FA60-4659-C3189FB4F6AE}"/>
              </a:ext>
            </a:extLst>
          </p:cNvPr>
          <p:cNvSpPr>
            <a:spLocks noGrp="1"/>
          </p:cNvSpPr>
          <p:nvPr>
            <p:ph type="dt" sz="half" idx="10"/>
          </p:nvPr>
        </p:nvSpPr>
        <p:spPr/>
        <p:txBody>
          <a:bodyPr/>
          <a:lstStyle/>
          <a:p>
            <a:fld id="{92A7BF00-EFFB-4B8E-A069-28B5C8B8334A}" type="datetimeFigureOut">
              <a:rPr lang="en-IN" smtClean="0"/>
              <a:t>30-03-2025</a:t>
            </a:fld>
            <a:endParaRPr lang="en-IN"/>
          </a:p>
        </p:txBody>
      </p:sp>
      <p:sp>
        <p:nvSpPr>
          <p:cNvPr id="4" name="Footer Placeholder 3">
            <a:extLst>
              <a:ext uri="{FF2B5EF4-FFF2-40B4-BE49-F238E27FC236}">
                <a16:creationId xmlns:a16="http://schemas.microsoft.com/office/drawing/2014/main" id="{F31E2352-5698-F3B1-2B0B-1B271C3EFAC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B0105B38-7074-7987-0E96-B579FC5ED530}"/>
              </a:ext>
            </a:extLst>
          </p:cNvPr>
          <p:cNvSpPr>
            <a:spLocks noGrp="1"/>
          </p:cNvSpPr>
          <p:nvPr>
            <p:ph type="sldNum" sz="quarter" idx="12"/>
          </p:nvPr>
        </p:nvSpPr>
        <p:spPr/>
        <p:txBody>
          <a:bodyPr/>
          <a:lstStyle/>
          <a:p>
            <a:fld id="{BBC74B86-C9A8-4683-B447-9E0A91F04BA4}" type="slidenum">
              <a:rPr lang="en-IN" smtClean="0"/>
              <a:t>‹#›</a:t>
            </a:fld>
            <a:endParaRPr lang="en-IN"/>
          </a:p>
        </p:txBody>
      </p:sp>
    </p:spTree>
    <p:extLst>
      <p:ext uri="{BB962C8B-B14F-4D97-AF65-F5344CB8AC3E}">
        <p14:creationId xmlns:p14="http://schemas.microsoft.com/office/powerpoint/2010/main" val="932542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C262D414-4ADB-4A1D-9071-BA039B04B015}" type="datetimeFigureOut">
              <a:rPr lang="en-IN" smtClean="0"/>
              <a:t>30-03-2025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826064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680617-A5F3-E831-EF1B-D3C04ECC8855}"/>
              </a:ext>
            </a:extLst>
          </p:cNvPr>
          <p:cNvSpPr>
            <a:spLocks noGrp="1"/>
          </p:cNvSpPr>
          <p:nvPr>
            <p:ph type="dt" sz="half" idx="10"/>
          </p:nvPr>
        </p:nvSpPr>
        <p:spPr/>
        <p:txBody>
          <a:bodyPr/>
          <a:lstStyle/>
          <a:p>
            <a:fld id="{92A7BF00-EFFB-4B8E-A069-28B5C8B8334A}" type="datetimeFigureOut">
              <a:rPr lang="en-IN" smtClean="0"/>
              <a:t>30-03-2025</a:t>
            </a:fld>
            <a:endParaRPr lang="en-IN"/>
          </a:p>
        </p:txBody>
      </p:sp>
      <p:sp>
        <p:nvSpPr>
          <p:cNvPr id="3" name="Footer Placeholder 2">
            <a:extLst>
              <a:ext uri="{FF2B5EF4-FFF2-40B4-BE49-F238E27FC236}">
                <a16:creationId xmlns:a16="http://schemas.microsoft.com/office/drawing/2014/main" id="{94C21CC6-E900-1B7C-25CE-E90E833B526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5E4DC16A-B5AD-7726-5373-567A043DC1B6}"/>
              </a:ext>
            </a:extLst>
          </p:cNvPr>
          <p:cNvSpPr>
            <a:spLocks noGrp="1"/>
          </p:cNvSpPr>
          <p:nvPr>
            <p:ph type="sldNum" sz="quarter" idx="12"/>
          </p:nvPr>
        </p:nvSpPr>
        <p:spPr/>
        <p:txBody>
          <a:bodyPr/>
          <a:lstStyle/>
          <a:p>
            <a:fld id="{BBC74B86-C9A8-4683-B447-9E0A91F04BA4}" type="slidenum">
              <a:rPr lang="en-IN" smtClean="0"/>
              <a:t>‹#›</a:t>
            </a:fld>
            <a:endParaRPr lang="en-IN"/>
          </a:p>
        </p:txBody>
      </p:sp>
    </p:spTree>
    <p:extLst>
      <p:ext uri="{BB962C8B-B14F-4D97-AF65-F5344CB8AC3E}">
        <p14:creationId xmlns:p14="http://schemas.microsoft.com/office/powerpoint/2010/main" val="4063470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72865-73B7-AEE0-18D2-2173B7404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E1AE3D10-CEA1-915E-D952-E30D607AB1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0476901-7992-5DDA-F850-00B6DE6A7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6BBBAB-DE4E-B43B-2032-227708F3642E}"/>
              </a:ext>
            </a:extLst>
          </p:cNvPr>
          <p:cNvSpPr>
            <a:spLocks noGrp="1"/>
          </p:cNvSpPr>
          <p:nvPr>
            <p:ph type="dt" sz="half" idx="10"/>
          </p:nvPr>
        </p:nvSpPr>
        <p:spPr/>
        <p:txBody>
          <a:bodyPr/>
          <a:lstStyle/>
          <a:p>
            <a:fld id="{92A7BF00-EFFB-4B8E-A069-28B5C8B8334A}" type="datetimeFigureOut">
              <a:rPr lang="en-IN" smtClean="0"/>
              <a:t>30-03-2025</a:t>
            </a:fld>
            <a:endParaRPr lang="en-IN"/>
          </a:p>
        </p:txBody>
      </p:sp>
      <p:sp>
        <p:nvSpPr>
          <p:cNvPr id="6" name="Footer Placeholder 5">
            <a:extLst>
              <a:ext uri="{FF2B5EF4-FFF2-40B4-BE49-F238E27FC236}">
                <a16:creationId xmlns:a16="http://schemas.microsoft.com/office/drawing/2014/main" id="{44AA6EFF-3F70-9EC7-6395-910FA02E7C1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8AC34D8-FDC7-77FC-70A6-13B1D4B22D04}"/>
              </a:ext>
            </a:extLst>
          </p:cNvPr>
          <p:cNvSpPr>
            <a:spLocks noGrp="1"/>
          </p:cNvSpPr>
          <p:nvPr>
            <p:ph type="sldNum" sz="quarter" idx="12"/>
          </p:nvPr>
        </p:nvSpPr>
        <p:spPr/>
        <p:txBody>
          <a:bodyPr/>
          <a:lstStyle/>
          <a:p>
            <a:fld id="{BBC74B86-C9A8-4683-B447-9E0A91F04BA4}" type="slidenum">
              <a:rPr lang="en-IN" smtClean="0"/>
              <a:t>‹#›</a:t>
            </a:fld>
            <a:endParaRPr lang="en-IN"/>
          </a:p>
        </p:txBody>
      </p:sp>
    </p:spTree>
    <p:extLst>
      <p:ext uri="{BB962C8B-B14F-4D97-AF65-F5344CB8AC3E}">
        <p14:creationId xmlns:p14="http://schemas.microsoft.com/office/powerpoint/2010/main" val="734815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70F7A-04EC-F747-2E51-2953BD3D67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E66620C-4695-B0D4-CE02-DC6D45343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4B9D395A-8CB6-2ED0-C7A9-03FCBB5CA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A10307-1775-192E-0A32-3B6F54F4811A}"/>
              </a:ext>
            </a:extLst>
          </p:cNvPr>
          <p:cNvSpPr>
            <a:spLocks noGrp="1"/>
          </p:cNvSpPr>
          <p:nvPr>
            <p:ph type="dt" sz="half" idx="10"/>
          </p:nvPr>
        </p:nvSpPr>
        <p:spPr/>
        <p:txBody>
          <a:bodyPr/>
          <a:lstStyle/>
          <a:p>
            <a:fld id="{92A7BF00-EFFB-4B8E-A069-28B5C8B8334A}" type="datetimeFigureOut">
              <a:rPr lang="en-IN" smtClean="0"/>
              <a:t>30-03-2025</a:t>
            </a:fld>
            <a:endParaRPr lang="en-IN"/>
          </a:p>
        </p:txBody>
      </p:sp>
      <p:sp>
        <p:nvSpPr>
          <p:cNvPr id="6" name="Footer Placeholder 5">
            <a:extLst>
              <a:ext uri="{FF2B5EF4-FFF2-40B4-BE49-F238E27FC236}">
                <a16:creationId xmlns:a16="http://schemas.microsoft.com/office/drawing/2014/main" id="{BA42EDD7-7487-2BD8-783E-64E1581AD2A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2C48258-0E87-950A-90BE-B916E5EA9E19}"/>
              </a:ext>
            </a:extLst>
          </p:cNvPr>
          <p:cNvSpPr>
            <a:spLocks noGrp="1"/>
          </p:cNvSpPr>
          <p:nvPr>
            <p:ph type="sldNum" sz="quarter" idx="12"/>
          </p:nvPr>
        </p:nvSpPr>
        <p:spPr/>
        <p:txBody>
          <a:bodyPr/>
          <a:lstStyle/>
          <a:p>
            <a:fld id="{BBC74B86-C9A8-4683-B447-9E0A91F04BA4}" type="slidenum">
              <a:rPr lang="en-IN" smtClean="0"/>
              <a:t>‹#›</a:t>
            </a:fld>
            <a:endParaRPr lang="en-IN"/>
          </a:p>
        </p:txBody>
      </p:sp>
    </p:spTree>
    <p:extLst>
      <p:ext uri="{BB962C8B-B14F-4D97-AF65-F5344CB8AC3E}">
        <p14:creationId xmlns:p14="http://schemas.microsoft.com/office/powerpoint/2010/main" val="19918237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793FE-82BB-FF8B-7D31-5D0D9E01797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92B771E-184A-26BC-013F-DE44BF759F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0739783-A9A6-5468-1683-4CBC5F1E3E80}"/>
              </a:ext>
            </a:extLst>
          </p:cNvPr>
          <p:cNvSpPr>
            <a:spLocks noGrp="1"/>
          </p:cNvSpPr>
          <p:nvPr>
            <p:ph type="dt" sz="half" idx="10"/>
          </p:nvPr>
        </p:nvSpPr>
        <p:spPr/>
        <p:txBody>
          <a:bodyPr/>
          <a:lstStyle/>
          <a:p>
            <a:fld id="{92A7BF00-EFFB-4B8E-A069-28B5C8B8334A}" type="datetimeFigureOut">
              <a:rPr lang="en-IN" smtClean="0"/>
              <a:t>30-03-2025</a:t>
            </a:fld>
            <a:endParaRPr lang="en-IN"/>
          </a:p>
        </p:txBody>
      </p:sp>
      <p:sp>
        <p:nvSpPr>
          <p:cNvPr id="5" name="Footer Placeholder 4">
            <a:extLst>
              <a:ext uri="{FF2B5EF4-FFF2-40B4-BE49-F238E27FC236}">
                <a16:creationId xmlns:a16="http://schemas.microsoft.com/office/drawing/2014/main" id="{4E282974-6D66-3B40-7D7D-625F5FB82B1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88D9157-C022-D5EB-31F0-5E363AD2A3AE}"/>
              </a:ext>
            </a:extLst>
          </p:cNvPr>
          <p:cNvSpPr>
            <a:spLocks noGrp="1"/>
          </p:cNvSpPr>
          <p:nvPr>
            <p:ph type="sldNum" sz="quarter" idx="12"/>
          </p:nvPr>
        </p:nvSpPr>
        <p:spPr/>
        <p:txBody>
          <a:bodyPr/>
          <a:lstStyle/>
          <a:p>
            <a:fld id="{BBC74B86-C9A8-4683-B447-9E0A91F04BA4}" type="slidenum">
              <a:rPr lang="en-IN" smtClean="0"/>
              <a:t>‹#›</a:t>
            </a:fld>
            <a:endParaRPr lang="en-IN"/>
          </a:p>
        </p:txBody>
      </p:sp>
    </p:spTree>
    <p:extLst>
      <p:ext uri="{BB962C8B-B14F-4D97-AF65-F5344CB8AC3E}">
        <p14:creationId xmlns:p14="http://schemas.microsoft.com/office/powerpoint/2010/main" val="34053491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5082EF-BE71-0EA5-FD04-458D54896A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E351AFF-8306-8CE1-6577-4BC3CFDF29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B4C66D5-8ED0-3D5C-CEA5-3116320866CF}"/>
              </a:ext>
            </a:extLst>
          </p:cNvPr>
          <p:cNvSpPr>
            <a:spLocks noGrp="1"/>
          </p:cNvSpPr>
          <p:nvPr>
            <p:ph type="dt" sz="half" idx="10"/>
          </p:nvPr>
        </p:nvSpPr>
        <p:spPr/>
        <p:txBody>
          <a:bodyPr/>
          <a:lstStyle/>
          <a:p>
            <a:fld id="{92A7BF00-EFFB-4B8E-A069-28B5C8B8334A}" type="datetimeFigureOut">
              <a:rPr lang="en-IN" smtClean="0"/>
              <a:t>30-03-2025</a:t>
            </a:fld>
            <a:endParaRPr lang="en-IN"/>
          </a:p>
        </p:txBody>
      </p:sp>
      <p:sp>
        <p:nvSpPr>
          <p:cNvPr id="5" name="Footer Placeholder 4">
            <a:extLst>
              <a:ext uri="{FF2B5EF4-FFF2-40B4-BE49-F238E27FC236}">
                <a16:creationId xmlns:a16="http://schemas.microsoft.com/office/drawing/2014/main" id="{A7A9B92D-1037-C212-92EC-8FDF84DAA63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F2A7530-3F32-6707-4CAA-070CEC7968C0}"/>
              </a:ext>
            </a:extLst>
          </p:cNvPr>
          <p:cNvSpPr>
            <a:spLocks noGrp="1"/>
          </p:cNvSpPr>
          <p:nvPr>
            <p:ph type="sldNum" sz="quarter" idx="12"/>
          </p:nvPr>
        </p:nvSpPr>
        <p:spPr/>
        <p:txBody>
          <a:bodyPr/>
          <a:lstStyle/>
          <a:p>
            <a:fld id="{BBC74B86-C9A8-4683-B447-9E0A91F04BA4}" type="slidenum">
              <a:rPr lang="en-IN" smtClean="0"/>
              <a:t>‹#›</a:t>
            </a:fld>
            <a:endParaRPr lang="en-IN"/>
          </a:p>
        </p:txBody>
      </p:sp>
    </p:spTree>
    <p:extLst>
      <p:ext uri="{BB962C8B-B14F-4D97-AF65-F5344CB8AC3E}">
        <p14:creationId xmlns:p14="http://schemas.microsoft.com/office/powerpoint/2010/main" val="1917663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630E1C36-F03A-4F25-B236-01AE5B65503D}" type="datetime1">
              <a:rPr lang="en-IN" smtClean="0"/>
              <a:t>30-03-2025</a:t>
            </a:fld>
            <a:endParaRPr lang="en-IN"/>
          </a:p>
        </p:txBody>
      </p:sp>
      <p:sp>
        <p:nvSpPr>
          <p:cNvPr id="5" name="Footer Placeholder 4"/>
          <p:cNvSpPr>
            <a:spLocks noGrp="1"/>
          </p:cNvSpPr>
          <p:nvPr>
            <p:ph type="ftr" sz="quarter" idx="11"/>
          </p:nvPr>
        </p:nvSpPr>
        <p:spPr/>
        <p:txBody>
          <a:bodyPr/>
          <a:lstStyle/>
          <a:p>
            <a:r>
              <a:rPr lang="en-IN"/>
              <a:t>sdas</a:t>
            </a:r>
          </a:p>
        </p:txBody>
      </p:sp>
      <p:sp>
        <p:nvSpPr>
          <p:cNvPr id="6" name="Slide Number Placeholder 5"/>
          <p:cNvSpPr>
            <a:spLocks noGrp="1"/>
          </p:cNvSpPr>
          <p:nvPr>
            <p:ph type="sldNum" sz="quarter" idx="12"/>
          </p:nvPr>
        </p:nvSpPr>
        <p:spPr/>
        <p:txBody>
          <a:bodyPr/>
          <a:lstStyle/>
          <a:p>
            <a:fld id="{BDDA7951-117F-4A0D-BD8B-AFA015546FC6}" type="slidenum">
              <a:rPr lang="en-IN" smtClean="0"/>
              <a:t>‹#›</a:t>
            </a:fld>
            <a:endParaRPr lang="en-IN"/>
          </a:p>
        </p:txBody>
      </p:sp>
    </p:spTree>
    <p:extLst>
      <p:ext uri="{BB962C8B-B14F-4D97-AF65-F5344CB8AC3E}">
        <p14:creationId xmlns:p14="http://schemas.microsoft.com/office/powerpoint/2010/main" val="26040342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4D8991BF-F305-466C-937A-DF05F1BBB71F}" type="datetime1">
              <a:rPr lang="en-IN" smtClean="0"/>
              <a:t>30-03-2025</a:t>
            </a:fld>
            <a:endParaRPr lang="en-IN"/>
          </a:p>
        </p:txBody>
      </p:sp>
      <p:sp>
        <p:nvSpPr>
          <p:cNvPr id="5" name="Footer Placeholder 4"/>
          <p:cNvSpPr>
            <a:spLocks noGrp="1"/>
          </p:cNvSpPr>
          <p:nvPr>
            <p:ph type="ftr" sz="quarter" idx="11"/>
          </p:nvPr>
        </p:nvSpPr>
        <p:spPr/>
        <p:txBody>
          <a:bodyPr/>
          <a:lstStyle/>
          <a:p>
            <a:r>
              <a:rPr lang="en-IN"/>
              <a:t>sdas</a:t>
            </a:r>
          </a:p>
        </p:txBody>
      </p:sp>
      <p:sp>
        <p:nvSpPr>
          <p:cNvPr id="6" name="Slide Number Placeholder 5"/>
          <p:cNvSpPr>
            <a:spLocks noGrp="1"/>
          </p:cNvSpPr>
          <p:nvPr>
            <p:ph type="sldNum" sz="quarter" idx="12"/>
          </p:nvPr>
        </p:nvSpPr>
        <p:spPr/>
        <p:txBody>
          <a:bodyPr/>
          <a:lstStyle/>
          <a:p>
            <a:fld id="{BDDA7951-117F-4A0D-BD8B-AFA015546FC6}" type="slidenum">
              <a:rPr lang="en-IN" smtClean="0"/>
              <a:t>‹#›</a:t>
            </a:fld>
            <a:endParaRPr lang="en-IN"/>
          </a:p>
        </p:txBody>
      </p:sp>
    </p:spTree>
    <p:extLst>
      <p:ext uri="{BB962C8B-B14F-4D97-AF65-F5344CB8AC3E}">
        <p14:creationId xmlns:p14="http://schemas.microsoft.com/office/powerpoint/2010/main" val="6782018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68CAF1-BCB2-49C4-BF64-5547F6ED030F}" type="datetime1">
              <a:rPr lang="en-IN" smtClean="0"/>
              <a:t>30-03-2025</a:t>
            </a:fld>
            <a:endParaRPr lang="en-IN"/>
          </a:p>
        </p:txBody>
      </p:sp>
      <p:sp>
        <p:nvSpPr>
          <p:cNvPr id="5" name="Footer Placeholder 4"/>
          <p:cNvSpPr>
            <a:spLocks noGrp="1"/>
          </p:cNvSpPr>
          <p:nvPr>
            <p:ph type="ftr" sz="quarter" idx="11"/>
          </p:nvPr>
        </p:nvSpPr>
        <p:spPr/>
        <p:txBody>
          <a:bodyPr/>
          <a:lstStyle/>
          <a:p>
            <a:r>
              <a:rPr lang="en-IN"/>
              <a:t>sdas</a:t>
            </a:r>
          </a:p>
        </p:txBody>
      </p:sp>
      <p:sp>
        <p:nvSpPr>
          <p:cNvPr id="6" name="Slide Number Placeholder 5"/>
          <p:cNvSpPr>
            <a:spLocks noGrp="1"/>
          </p:cNvSpPr>
          <p:nvPr>
            <p:ph type="sldNum" sz="quarter" idx="12"/>
          </p:nvPr>
        </p:nvSpPr>
        <p:spPr/>
        <p:txBody>
          <a:bodyPr/>
          <a:lstStyle/>
          <a:p>
            <a:fld id="{BDDA7951-117F-4A0D-BD8B-AFA015546FC6}" type="slidenum">
              <a:rPr lang="en-IN" smtClean="0"/>
              <a:t>‹#›</a:t>
            </a:fld>
            <a:endParaRPr lang="en-IN"/>
          </a:p>
        </p:txBody>
      </p:sp>
    </p:spTree>
    <p:extLst>
      <p:ext uri="{BB962C8B-B14F-4D97-AF65-F5344CB8AC3E}">
        <p14:creationId xmlns:p14="http://schemas.microsoft.com/office/powerpoint/2010/main" val="1435284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7E52DF42-114B-440D-9DD7-C8A8EFC818DC}" type="datetime1">
              <a:rPr lang="en-IN" smtClean="0"/>
              <a:t>30-03-2025</a:t>
            </a:fld>
            <a:endParaRPr lang="en-IN"/>
          </a:p>
        </p:txBody>
      </p:sp>
      <p:sp>
        <p:nvSpPr>
          <p:cNvPr id="6" name="Footer Placeholder 5"/>
          <p:cNvSpPr>
            <a:spLocks noGrp="1"/>
          </p:cNvSpPr>
          <p:nvPr>
            <p:ph type="ftr" sz="quarter" idx="11"/>
          </p:nvPr>
        </p:nvSpPr>
        <p:spPr/>
        <p:txBody>
          <a:bodyPr/>
          <a:lstStyle/>
          <a:p>
            <a:r>
              <a:rPr lang="en-IN"/>
              <a:t>sdas</a:t>
            </a:r>
          </a:p>
        </p:txBody>
      </p:sp>
      <p:sp>
        <p:nvSpPr>
          <p:cNvPr id="7" name="Slide Number Placeholder 6"/>
          <p:cNvSpPr>
            <a:spLocks noGrp="1"/>
          </p:cNvSpPr>
          <p:nvPr>
            <p:ph type="sldNum" sz="quarter" idx="12"/>
          </p:nvPr>
        </p:nvSpPr>
        <p:spPr/>
        <p:txBody>
          <a:bodyPr/>
          <a:lstStyle/>
          <a:p>
            <a:fld id="{BDDA7951-117F-4A0D-BD8B-AFA015546FC6}" type="slidenum">
              <a:rPr lang="en-IN" smtClean="0"/>
              <a:t>‹#›</a:t>
            </a:fld>
            <a:endParaRPr lang="en-IN"/>
          </a:p>
        </p:txBody>
      </p:sp>
    </p:spTree>
    <p:extLst>
      <p:ext uri="{BB962C8B-B14F-4D97-AF65-F5344CB8AC3E}">
        <p14:creationId xmlns:p14="http://schemas.microsoft.com/office/powerpoint/2010/main" val="14291981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433BC200-016A-46B4-96DE-5D15588A4AC0}" type="datetime1">
              <a:rPr lang="en-IN" smtClean="0"/>
              <a:t>30-03-2025</a:t>
            </a:fld>
            <a:endParaRPr lang="en-IN"/>
          </a:p>
        </p:txBody>
      </p:sp>
      <p:sp>
        <p:nvSpPr>
          <p:cNvPr id="8" name="Footer Placeholder 7"/>
          <p:cNvSpPr>
            <a:spLocks noGrp="1"/>
          </p:cNvSpPr>
          <p:nvPr>
            <p:ph type="ftr" sz="quarter" idx="11"/>
          </p:nvPr>
        </p:nvSpPr>
        <p:spPr/>
        <p:txBody>
          <a:bodyPr/>
          <a:lstStyle/>
          <a:p>
            <a:r>
              <a:rPr lang="en-IN"/>
              <a:t>sdas</a:t>
            </a:r>
          </a:p>
        </p:txBody>
      </p:sp>
      <p:sp>
        <p:nvSpPr>
          <p:cNvPr id="9" name="Slide Number Placeholder 8"/>
          <p:cNvSpPr>
            <a:spLocks noGrp="1"/>
          </p:cNvSpPr>
          <p:nvPr>
            <p:ph type="sldNum" sz="quarter" idx="12"/>
          </p:nvPr>
        </p:nvSpPr>
        <p:spPr/>
        <p:txBody>
          <a:bodyPr/>
          <a:lstStyle/>
          <a:p>
            <a:fld id="{BDDA7951-117F-4A0D-BD8B-AFA015546FC6}" type="slidenum">
              <a:rPr lang="en-IN" smtClean="0"/>
              <a:t>‹#›</a:t>
            </a:fld>
            <a:endParaRPr lang="en-IN"/>
          </a:p>
        </p:txBody>
      </p:sp>
    </p:spTree>
    <p:extLst>
      <p:ext uri="{BB962C8B-B14F-4D97-AF65-F5344CB8AC3E}">
        <p14:creationId xmlns:p14="http://schemas.microsoft.com/office/powerpoint/2010/main" val="403659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C262D414-4ADB-4A1D-9071-BA039B04B015}" type="datetimeFigureOut">
              <a:rPr lang="en-IN" smtClean="0"/>
              <a:t>30-03-2025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18430886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53D08860-5987-4053-85E6-DFA46A58589E}" type="datetime1">
              <a:rPr lang="en-IN" smtClean="0"/>
              <a:t>30-03-2025</a:t>
            </a:fld>
            <a:endParaRPr lang="en-IN"/>
          </a:p>
        </p:txBody>
      </p:sp>
      <p:sp>
        <p:nvSpPr>
          <p:cNvPr id="4" name="Footer Placeholder 3"/>
          <p:cNvSpPr>
            <a:spLocks noGrp="1"/>
          </p:cNvSpPr>
          <p:nvPr>
            <p:ph type="ftr" sz="quarter" idx="11"/>
          </p:nvPr>
        </p:nvSpPr>
        <p:spPr/>
        <p:txBody>
          <a:bodyPr/>
          <a:lstStyle/>
          <a:p>
            <a:r>
              <a:rPr lang="en-IN"/>
              <a:t>sdas</a:t>
            </a:r>
          </a:p>
        </p:txBody>
      </p:sp>
      <p:sp>
        <p:nvSpPr>
          <p:cNvPr id="5" name="Slide Number Placeholder 4"/>
          <p:cNvSpPr>
            <a:spLocks noGrp="1"/>
          </p:cNvSpPr>
          <p:nvPr>
            <p:ph type="sldNum" sz="quarter" idx="12"/>
          </p:nvPr>
        </p:nvSpPr>
        <p:spPr/>
        <p:txBody>
          <a:bodyPr/>
          <a:lstStyle/>
          <a:p>
            <a:fld id="{BDDA7951-117F-4A0D-BD8B-AFA015546FC6}" type="slidenum">
              <a:rPr lang="en-IN" smtClean="0"/>
              <a:t>‹#›</a:t>
            </a:fld>
            <a:endParaRPr lang="en-IN"/>
          </a:p>
        </p:txBody>
      </p:sp>
    </p:spTree>
    <p:extLst>
      <p:ext uri="{BB962C8B-B14F-4D97-AF65-F5344CB8AC3E}">
        <p14:creationId xmlns:p14="http://schemas.microsoft.com/office/powerpoint/2010/main" val="22387190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6BD1AE-47A1-4F79-A09F-3EAD975F931F}" type="datetime1">
              <a:rPr lang="en-IN" smtClean="0"/>
              <a:t>30-03-2025</a:t>
            </a:fld>
            <a:endParaRPr lang="en-IN"/>
          </a:p>
        </p:txBody>
      </p:sp>
      <p:sp>
        <p:nvSpPr>
          <p:cNvPr id="3" name="Footer Placeholder 2"/>
          <p:cNvSpPr>
            <a:spLocks noGrp="1"/>
          </p:cNvSpPr>
          <p:nvPr>
            <p:ph type="ftr" sz="quarter" idx="11"/>
          </p:nvPr>
        </p:nvSpPr>
        <p:spPr/>
        <p:txBody>
          <a:bodyPr/>
          <a:lstStyle/>
          <a:p>
            <a:r>
              <a:rPr lang="en-IN"/>
              <a:t>sdas</a:t>
            </a:r>
          </a:p>
        </p:txBody>
      </p:sp>
      <p:sp>
        <p:nvSpPr>
          <p:cNvPr id="4" name="Slide Number Placeholder 3"/>
          <p:cNvSpPr>
            <a:spLocks noGrp="1"/>
          </p:cNvSpPr>
          <p:nvPr>
            <p:ph type="sldNum" sz="quarter" idx="12"/>
          </p:nvPr>
        </p:nvSpPr>
        <p:spPr/>
        <p:txBody>
          <a:bodyPr/>
          <a:lstStyle/>
          <a:p>
            <a:fld id="{BDDA7951-117F-4A0D-BD8B-AFA015546FC6}" type="slidenum">
              <a:rPr lang="en-IN" smtClean="0"/>
              <a:t>‹#›</a:t>
            </a:fld>
            <a:endParaRPr lang="en-IN"/>
          </a:p>
        </p:txBody>
      </p:sp>
    </p:spTree>
    <p:extLst>
      <p:ext uri="{BB962C8B-B14F-4D97-AF65-F5344CB8AC3E}">
        <p14:creationId xmlns:p14="http://schemas.microsoft.com/office/powerpoint/2010/main" val="11861742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B66F3F-B3CF-4C53-A0CB-D062B6600A53}" type="datetime1">
              <a:rPr lang="en-IN" smtClean="0"/>
              <a:t>30-03-2025</a:t>
            </a:fld>
            <a:endParaRPr lang="en-IN"/>
          </a:p>
        </p:txBody>
      </p:sp>
      <p:sp>
        <p:nvSpPr>
          <p:cNvPr id="6" name="Footer Placeholder 5"/>
          <p:cNvSpPr>
            <a:spLocks noGrp="1"/>
          </p:cNvSpPr>
          <p:nvPr>
            <p:ph type="ftr" sz="quarter" idx="11"/>
          </p:nvPr>
        </p:nvSpPr>
        <p:spPr/>
        <p:txBody>
          <a:bodyPr/>
          <a:lstStyle/>
          <a:p>
            <a:r>
              <a:rPr lang="en-IN"/>
              <a:t>sdas</a:t>
            </a:r>
          </a:p>
        </p:txBody>
      </p:sp>
      <p:sp>
        <p:nvSpPr>
          <p:cNvPr id="7" name="Slide Number Placeholder 6"/>
          <p:cNvSpPr>
            <a:spLocks noGrp="1"/>
          </p:cNvSpPr>
          <p:nvPr>
            <p:ph type="sldNum" sz="quarter" idx="12"/>
          </p:nvPr>
        </p:nvSpPr>
        <p:spPr/>
        <p:txBody>
          <a:bodyPr/>
          <a:lstStyle/>
          <a:p>
            <a:fld id="{BDDA7951-117F-4A0D-BD8B-AFA015546FC6}" type="slidenum">
              <a:rPr lang="en-IN" smtClean="0"/>
              <a:t>‹#›</a:t>
            </a:fld>
            <a:endParaRPr lang="en-IN"/>
          </a:p>
        </p:txBody>
      </p:sp>
    </p:spTree>
    <p:extLst>
      <p:ext uri="{BB962C8B-B14F-4D97-AF65-F5344CB8AC3E}">
        <p14:creationId xmlns:p14="http://schemas.microsoft.com/office/powerpoint/2010/main" val="1745642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3D0DBC-BE5A-4CB4-AEAD-748E6A68359C}" type="datetime1">
              <a:rPr lang="en-IN" smtClean="0"/>
              <a:t>30-03-2025</a:t>
            </a:fld>
            <a:endParaRPr lang="en-IN"/>
          </a:p>
        </p:txBody>
      </p:sp>
      <p:sp>
        <p:nvSpPr>
          <p:cNvPr id="6" name="Footer Placeholder 5"/>
          <p:cNvSpPr>
            <a:spLocks noGrp="1"/>
          </p:cNvSpPr>
          <p:nvPr>
            <p:ph type="ftr" sz="quarter" idx="11"/>
          </p:nvPr>
        </p:nvSpPr>
        <p:spPr/>
        <p:txBody>
          <a:bodyPr/>
          <a:lstStyle/>
          <a:p>
            <a:r>
              <a:rPr lang="en-IN"/>
              <a:t>sdas</a:t>
            </a:r>
          </a:p>
        </p:txBody>
      </p:sp>
      <p:sp>
        <p:nvSpPr>
          <p:cNvPr id="7" name="Slide Number Placeholder 6"/>
          <p:cNvSpPr>
            <a:spLocks noGrp="1"/>
          </p:cNvSpPr>
          <p:nvPr>
            <p:ph type="sldNum" sz="quarter" idx="12"/>
          </p:nvPr>
        </p:nvSpPr>
        <p:spPr/>
        <p:txBody>
          <a:bodyPr/>
          <a:lstStyle/>
          <a:p>
            <a:fld id="{BDDA7951-117F-4A0D-BD8B-AFA015546FC6}" type="slidenum">
              <a:rPr lang="en-IN" smtClean="0"/>
              <a:t>‹#›</a:t>
            </a:fld>
            <a:endParaRPr lang="en-IN"/>
          </a:p>
        </p:txBody>
      </p:sp>
    </p:spTree>
    <p:extLst>
      <p:ext uri="{BB962C8B-B14F-4D97-AF65-F5344CB8AC3E}">
        <p14:creationId xmlns:p14="http://schemas.microsoft.com/office/powerpoint/2010/main" val="20637582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97DB3E0F-989F-4CFA-AD43-686B77EA0823}" type="datetime1">
              <a:rPr lang="en-IN" smtClean="0"/>
              <a:t>30-03-2025</a:t>
            </a:fld>
            <a:endParaRPr lang="en-IN"/>
          </a:p>
        </p:txBody>
      </p:sp>
      <p:sp>
        <p:nvSpPr>
          <p:cNvPr id="5" name="Footer Placeholder 4"/>
          <p:cNvSpPr>
            <a:spLocks noGrp="1"/>
          </p:cNvSpPr>
          <p:nvPr>
            <p:ph type="ftr" sz="quarter" idx="11"/>
          </p:nvPr>
        </p:nvSpPr>
        <p:spPr/>
        <p:txBody>
          <a:bodyPr/>
          <a:lstStyle/>
          <a:p>
            <a:r>
              <a:rPr lang="en-IN"/>
              <a:t>sdas</a:t>
            </a:r>
          </a:p>
        </p:txBody>
      </p:sp>
      <p:sp>
        <p:nvSpPr>
          <p:cNvPr id="6" name="Slide Number Placeholder 5"/>
          <p:cNvSpPr>
            <a:spLocks noGrp="1"/>
          </p:cNvSpPr>
          <p:nvPr>
            <p:ph type="sldNum" sz="quarter" idx="12"/>
          </p:nvPr>
        </p:nvSpPr>
        <p:spPr/>
        <p:txBody>
          <a:bodyPr/>
          <a:lstStyle/>
          <a:p>
            <a:fld id="{BDDA7951-117F-4A0D-BD8B-AFA015546FC6}" type="slidenum">
              <a:rPr lang="en-IN" smtClean="0"/>
              <a:t>‹#›</a:t>
            </a:fld>
            <a:endParaRPr lang="en-IN"/>
          </a:p>
        </p:txBody>
      </p:sp>
    </p:spTree>
    <p:extLst>
      <p:ext uri="{BB962C8B-B14F-4D97-AF65-F5344CB8AC3E}">
        <p14:creationId xmlns:p14="http://schemas.microsoft.com/office/powerpoint/2010/main" val="34285242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3DC16097-EB00-451F-9120-91D8F31014DB}" type="datetime1">
              <a:rPr lang="en-IN" smtClean="0"/>
              <a:t>30-03-2025</a:t>
            </a:fld>
            <a:endParaRPr lang="en-IN"/>
          </a:p>
        </p:txBody>
      </p:sp>
      <p:sp>
        <p:nvSpPr>
          <p:cNvPr id="5" name="Footer Placeholder 4"/>
          <p:cNvSpPr>
            <a:spLocks noGrp="1"/>
          </p:cNvSpPr>
          <p:nvPr>
            <p:ph type="ftr" sz="quarter" idx="11"/>
          </p:nvPr>
        </p:nvSpPr>
        <p:spPr/>
        <p:txBody>
          <a:bodyPr/>
          <a:lstStyle/>
          <a:p>
            <a:r>
              <a:rPr lang="en-IN"/>
              <a:t>sdas</a:t>
            </a:r>
          </a:p>
        </p:txBody>
      </p:sp>
      <p:sp>
        <p:nvSpPr>
          <p:cNvPr id="6" name="Slide Number Placeholder 5"/>
          <p:cNvSpPr>
            <a:spLocks noGrp="1"/>
          </p:cNvSpPr>
          <p:nvPr>
            <p:ph type="sldNum" sz="quarter" idx="12"/>
          </p:nvPr>
        </p:nvSpPr>
        <p:spPr/>
        <p:txBody>
          <a:bodyPr/>
          <a:lstStyle/>
          <a:p>
            <a:fld id="{BDDA7951-117F-4A0D-BD8B-AFA015546FC6}" type="slidenum">
              <a:rPr lang="en-IN" smtClean="0"/>
              <a:t>‹#›</a:t>
            </a:fld>
            <a:endParaRPr lang="en-IN"/>
          </a:p>
        </p:txBody>
      </p:sp>
    </p:spTree>
    <p:extLst>
      <p:ext uri="{BB962C8B-B14F-4D97-AF65-F5344CB8AC3E}">
        <p14:creationId xmlns:p14="http://schemas.microsoft.com/office/powerpoint/2010/main" val="212102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C262D414-4ADB-4A1D-9071-BA039B04B015}" type="datetimeFigureOut">
              <a:rPr lang="en-IN" smtClean="0"/>
              <a:t>30-03-2025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112508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62D414-4ADB-4A1D-9071-BA039B04B015}" type="datetimeFigureOut">
              <a:rPr lang="en-IN" smtClean="0"/>
              <a:t>30-03-2025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2854485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62D414-4ADB-4A1D-9071-BA039B04B015}" type="datetimeFigureOut">
              <a:rPr lang="en-IN" smtClean="0"/>
              <a:t>30-03-2025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4157926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62D414-4ADB-4A1D-9071-BA039B04B015}" type="datetimeFigureOut">
              <a:rPr lang="en-IN" smtClean="0"/>
              <a:t>30-03-2025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A45063E-6B2B-4B32-AB16-1E6E9F2C3F76}" type="slidenum">
              <a:rPr lang="en-IN" smtClean="0"/>
              <a:t>‹#›</a:t>
            </a:fld>
            <a:endParaRPr lang="en-IN"/>
          </a:p>
        </p:txBody>
      </p:sp>
    </p:spTree>
    <p:extLst>
      <p:ext uri="{BB962C8B-B14F-4D97-AF65-F5344CB8AC3E}">
        <p14:creationId xmlns:p14="http://schemas.microsoft.com/office/powerpoint/2010/main" val="1614598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2D414-4ADB-4A1D-9071-BA039B04B015}" type="datetimeFigureOut">
              <a:rPr lang="en-IN" smtClean="0"/>
              <a:t>30-03-2025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5063E-6B2B-4B32-AB16-1E6E9F2C3F76}" type="slidenum">
              <a:rPr lang="en-IN" smtClean="0"/>
              <a:t>‹#›</a:t>
            </a:fld>
            <a:endParaRPr lang="en-IN"/>
          </a:p>
        </p:txBody>
      </p:sp>
    </p:spTree>
    <p:extLst>
      <p:ext uri="{BB962C8B-B14F-4D97-AF65-F5344CB8AC3E}">
        <p14:creationId xmlns:p14="http://schemas.microsoft.com/office/powerpoint/2010/main" val="4217942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AF3EDF-A39F-4CFE-904E-0D365CD1D84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D6592C9-D260-4354-94DD-A5D5098372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0E7666-4182-4292-9B43-84E241DE6E8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EBF178B-0C11-49EC-9B51-040AC0C03AD6}" type="datetimeFigureOut">
              <a:rPr lang="en-IN" smtClean="0"/>
              <a:t>30-03-2025</a:t>
            </a:fld>
            <a:endParaRPr lang="en-IN"/>
          </a:p>
        </p:txBody>
      </p:sp>
      <p:sp>
        <p:nvSpPr>
          <p:cNvPr id="5" name="Footer Placeholder 4">
            <a:extLst>
              <a:ext uri="{FF2B5EF4-FFF2-40B4-BE49-F238E27FC236}">
                <a16:creationId xmlns:a16="http://schemas.microsoft.com/office/drawing/2014/main" id="{95CA16DB-5D49-4C95-B25B-695B2C812E1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55C7769F-DB47-4CE3-9190-EBB07E998BD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15A177-CB07-4FE5-B32E-828CA83E0277}" type="slidenum">
              <a:rPr lang="en-IN" smtClean="0"/>
              <a:t>‹#›</a:t>
            </a:fld>
            <a:endParaRPr lang="en-IN"/>
          </a:p>
        </p:txBody>
      </p:sp>
    </p:spTree>
    <p:extLst>
      <p:ext uri="{BB962C8B-B14F-4D97-AF65-F5344CB8AC3E}">
        <p14:creationId xmlns:p14="http://schemas.microsoft.com/office/powerpoint/2010/main" val="10454919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7F1AE7-82A8-4A4C-BB47-7BDB9A18B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3AA284-4524-4852-AE51-C36C273B7E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72D5D6-5D45-4CBF-B479-234A0CE9FA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2FD5E-D5FC-446E-8535-9D331C877383}" type="datetimeFigureOut">
              <a:rPr lang="en-GB" smtClean="0"/>
              <a:t>30/03/2025</a:t>
            </a:fld>
            <a:endParaRPr lang="en-GB"/>
          </a:p>
        </p:txBody>
      </p:sp>
      <p:sp>
        <p:nvSpPr>
          <p:cNvPr id="5" name="Footer Placeholder 4">
            <a:extLst>
              <a:ext uri="{FF2B5EF4-FFF2-40B4-BE49-F238E27FC236}">
                <a16:creationId xmlns:a16="http://schemas.microsoft.com/office/drawing/2014/main" id="{A624BAF5-0CA0-4A9C-A139-B75DB62979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4C4C423-58C1-43B5-A409-C952F8F31E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B1790-E655-47BE-AF2A-2B12D84B14E0}" type="slidenum">
              <a:rPr lang="en-GB" smtClean="0"/>
              <a:t>‹#›</a:t>
            </a:fld>
            <a:endParaRPr lang="en-GB"/>
          </a:p>
        </p:txBody>
      </p:sp>
    </p:spTree>
    <p:extLst>
      <p:ext uri="{BB962C8B-B14F-4D97-AF65-F5344CB8AC3E}">
        <p14:creationId xmlns:p14="http://schemas.microsoft.com/office/powerpoint/2010/main" val="36450258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1AA231-5712-2478-E0C3-CA53FF6931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1B2E87A-CA09-300C-0348-A158C8B234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80798BF-5900-1F5D-4904-4A53C4D977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7BF00-EFFB-4B8E-A069-28B5C8B8334A}" type="datetimeFigureOut">
              <a:rPr lang="en-IN" smtClean="0"/>
              <a:t>30-03-2025</a:t>
            </a:fld>
            <a:endParaRPr lang="en-IN"/>
          </a:p>
        </p:txBody>
      </p:sp>
      <p:sp>
        <p:nvSpPr>
          <p:cNvPr id="5" name="Footer Placeholder 4">
            <a:extLst>
              <a:ext uri="{FF2B5EF4-FFF2-40B4-BE49-F238E27FC236}">
                <a16:creationId xmlns:a16="http://schemas.microsoft.com/office/drawing/2014/main" id="{94D11B73-B221-FD37-A8E8-CAFF59D18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7952A67F-5C8E-0F6D-021E-1694A8F829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74B86-C9A8-4683-B447-9E0A91F04BA4}" type="slidenum">
              <a:rPr lang="en-IN" smtClean="0"/>
              <a:t>‹#›</a:t>
            </a:fld>
            <a:endParaRPr lang="en-IN"/>
          </a:p>
        </p:txBody>
      </p:sp>
    </p:spTree>
    <p:extLst>
      <p:ext uri="{BB962C8B-B14F-4D97-AF65-F5344CB8AC3E}">
        <p14:creationId xmlns:p14="http://schemas.microsoft.com/office/powerpoint/2010/main" val="287828948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8115D1-41A9-4268-A283-AF736CAF05BB}" type="datetime1">
              <a:rPr lang="en-IN" smtClean="0"/>
              <a:t>30-03-2025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a:t>sdas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DA7951-117F-4A0D-BD8B-AFA015546FC6}" type="slidenum">
              <a:rPr lang="en-IN" smtClean="0"/>
              <a:t>‹#›</a:t>
            </a:fld>
            <a:endParaRPr lang="en-IN"/>
          </a:p>
        </p:txBody>
      </p:sp>
    </p:spTree>
    <p:extLst>
      <p:ext uri="{BB962C8B-B14F-4D97-AF65-F5344CB8AC3E}">
        <p14:creationId xmlns:p14="http://schemas.microsoft.com/office/powerpoint/2010/main" val="133855192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prl.res.in/~rpsingh/QSTProgra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190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45.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10.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340.png"/><Relationship Id="rId4" Type="http://schemas.openxmlformats.org/officeDocument/2006/relationships/image" Target="../media/image3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190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031" y="371488"/>
            <a:ext cx="11551137" cy="500926"/>
          </a:xfrm>
        </p:spPr>
        <p:txBody>
          <a:bodyPr>
            <a:noAutofit/>
          </a:bodyPr>
          <a:lstStyle/>
          <a:p>
            <a:pPr algn="ctr">
              <a:lnSpc>
                <a:spcPct val="107000"/>
              </a:lnSpc>
              <a:spcAft>
                <a:spcPts val="800"/>
              </a:spcAft>
            </a:pPr>
            <a:r>
              <a:rPr lang="en-IN" sz="3000" b="1" dirty="0">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rPr>
              <a:t>Experiments in Quantum Communication</a:t>
            </a:r>
            <a:endParaRPr lang="en-IN" sz="3000" dirty="0">
              <a:solidFill>
                <a:srgbClr val="3333C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9D6BEAB-E95C-47DF-930E-C5F2815ED76B}"/>
              </a:ext>
            </a:extLst>
          </p:cNvPr>
          <p:cNvSpPr txBox="1"/>
          <p:nvPr/>
        </p:nvSpPr>
        <p:spPr>
          <a:xfrm>
            <a:off x="217722" y="1550542"/>
            <a:ext cx="117565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black"/>
                </a:solidFill>
                <a:effectLst/>
                <a:uLnTx/>
                <a:uFillTx/>
                <a:latin typeface="Calibri" panose="020F0502020204030204"/>
                <a:ea typeface="+mn-ea"/>
                <a:cs typeface="+mn-cs"/>
              </a:rPr>
              <a:t>Ayan Biswas, Anindya Banerjee, Rupesh Kumar,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black"/>
                </a:solidFill>
                <a:effectLst/>
                <a:uLnTx/>
                <a:uFillTx/>
                <a:latin typeface="Calibri" panose="020F0502020204030204"/>
                <a:ea typeface="+mn-ea"/>
                <a:cs typeface="+mn-cs"/>
              </a:rPr>
              <a:t> Pooja </a:t>
            </a:r>
            <a:r>
              <a:rPr kumimoji="0" lang="en-IN" sz="2400" b="1" i="0" u="none" strike="noStrike" kern="1200" cap="none" spc="0" normalizeH="0" baseline="0" noProof="0" dirty="0" err="1">
                <a:ln>
                  <a:noFill/>
                </a:ln>
                <a:solidFill>
                  <a:prstClr val="black"/>
                </a:solidFill>
                <a:effectLst/>
                <a:uLnTx/>
                <a:uFillTx/>
                <a:latin typeface="Calibri" panose="020F0502020204030204"/>
                <a:ea typeface="+mn-ea"/>
                <a:cs typeface="+mn-cs"/>
              </a:rPr>
              <a:t>Chandravanshi</a:t>
            </a:r>
            <a:r>
              <a:rPr kumimoji="0" lang="en-IN" sz="2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pt-BR" sz="2400" b="1" i="0" u="none" strike="noStrike" kern="1200" cap="none" spc="0" normalizeH="0" baseline="0" noProof="0" dirty="0">
                <a:ln>
                  <a:noFill/>
                </a:ln>
                <a:solidFill>
                  <a:prstClr val="black"/>
                </a:solidFill>
                <a:effectLst/>
                <a:uLnTx/>
                <a:uFillTx/>
                <a:latin typeface="Calibri" panose="020F0502020204030204"/>
                <a:ea typeface="+mn-ea"/>
                <a:cs typeface="+mn-cs"/>
              </a:rPr>
              <a:t> M.V. Jabir, Nijil Lal, Ali Anwar, Sarika Mishra,</a:t>
            </a:r>
            <a:r>
              <a:rPr kumimoji="0" lang="en-IN" sz="2400" b="1" i="0" u="none" strike="noStrike" kern="1200" cap="none" spc="0" normalizeH="0" baseline="0" noProof="0" dirty="0">
                <a:ln>
                  <a:noFill/>
                </a:ln>
                <a:solidFill>
                  <a:prstClr val="black"/>
                </a:solidFill>
                <a:effectLst/>
                <a:uLnTx/>
                <a:uFillTx/>
                <a:latin typeface="Calibri" panose="020F0502020204030204"/>
                <a:ea typeface="+mn-ea"/>
                <a:cs typeface="+mn-cs"/>
              </a:rPr>
              <a:t> Anju Rani, Tanya Sharma, </a:t>
            </a:r>
            <a:r>
              <a:rPr kumimoji="0" lang="en-IN" sz="2400" b="1" i="0" u="none" strike="noStrike" kern="1200" cap="none" spc="0" normalizeH="0" baseline="0" noProof="0" dirty="0" err="1">
                <a:ln>
                  <a:noFill/>
                </a:ln>
                <a:solidFill>
                  <a:prstClr val="black"/>
                </a:solidFill>
                <a:effectLst/>
                <a:uLnTx/>
                <a:uFillTx/>
                <a:latin typeface="Calibri" panose="020F0502020204030204"/>
                <a:ea typeface="+mn-ea"/>
                <a:cs typeface="+mn-cs"/>
              </a:rPr>
              <a:t>Vardaan</a:t>
            </a:r>
            <a:r>
              <a:rPr kumimoji="0" lang="en-IN"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N" sz="2400" b="1" i="0" u="none" strike="noStrike" kern="1200" cap="none" spc="0" normalizeH="0" baseline="0" noProof="0" dirty="0" err="1">
                <a:ln>
                  <a:noFill/>
                </a:ln>
                <a:solidFill>
                  <a:prstClr val="black"/>
                </a:solidFill>
                <a:effectLst/>
                <a:uLnTx/>
                <a:uFillTx/>
                <a:latin typeface="Calibri" panose="020F0502020204030204"/>
                <a:ea typeface="+mn-ea"/>
                <a:cs typeface="+mn-cs"/>
              </a:rPr>
              <a:t>Mongia</a:t>
            </a:r>
            <a:r>
              <a:rPr kumimoji="0" lang="en-IN" sz="2400" b="1" i="0" u="none" strike="noStrike" kern="1200" cap="none" spc="0" normalizeH="0" baseline="0" noProof="0" dirty="0">
                <a:ln>
                  <a:noFill/>
                </a:ln>
                <a:solidFill>
                  <a:prstClr val="black"/>
                </a:solidFill>
                <a:effectLst/>
                <a:uLnTx/>
                <a:uFillTx/>
                <a:latin typeface="Calibri" panose="020F0502020204030204"/>
                <a:ea typeface="+mn-ea"/>
                <a:cs typeface="+mn-cs"/>
              </a:rPr>
              <a:t>, Sandeep Singh, Jayanth, G.K. Samanta, Shashi Prabhakar, </a:t>
            </a:r>
            <a:r>
              <a:rPr kumimoji="0" lang="en-IN" sz="2400" b="1" i="0" u="none" strike="noStrike" kern="1200" cap="none" spc="0" normalizeH="0" baseline="0" noProof="0" dirty="0">
                <a:ln>
                  <a:noFill/>
                </a:ln>
                <a:solidFill>
                  <a:srgbClr val="3333CC"/>
                </a:solidFill>
                <a:effectLst/>
                <a:uLnTx/>
                <a:uFillTx/>
                <a:latin typeface="Calibri" panose="020F0502020204030204"/>
                <a:ea typeface="+mn-ea"/>
                <a:cs typeface="+mn-cs"/>
              </a:rPr>
              <a:t>R. P. </a:t>
            </a:r>
          </a:p>
        </p:txBody>
      </p:sp>
      <p:sp>
        <p:nvSpPr>
          <p:cNvPr id="3" name="TextBox 2">
            <a:extLst>
              <a:ext uri="{FF2B5EF4-FFF2-40B4-BE49-F238E27FC236}">
                <a16:creationId xmlns:a16="http://schemas.microsoft.com/office/drawing/2014/main" id="{65F3B1EB-2CA6-41D5-A30A-2D10C18D075B}"/>
              </a:ext>
            </a:extLst>
          </p:cNvPr>
          <p:cNvSpPr txBox="1"/>
          <p:nvPr/>
        </p:nvSpPr>
        <p:spPr>
          <a:xfrm>
            <a:off x="2254180" y="3723198"/>
            <a:ext cx="7176836" cy="1384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srgbClr val="3333CC"/>
                </a:solidFill>
                <a:effectLst/>
                <a:uLnTx/>
                <a:uFillTx/>
                <a:latin typeface="Calibri" panose="020F0502020204030204"/>
                <a:ea typeface="+mn-ea"/>
                <a:cs typeface="+mn-cs"/>
                <a:hlinkClick r:id="rId2"/>
              </a:rPr>
              <a:t>Quantum Science &amp; Technology Program</a:t>
            </a:r>
            <a:endParaRPr kumimoji="0" lang="en-IN" sz="2800" b="0" i="0" u="none" strike="noStrike" kern="1200" cap="none" spc="0" normalizeH="0" baseline="0" noProof="0" dirty="0">
              <a:ln>
                <a:noFill/>
              </a:ln>
              <a:solidFill>
                <a:srgbClr val="3333C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srgbClr val="3333CC"/>
                </a:solidFill>
                <a:effectLst/>
                <a:uLnTx/>
                <a:uFillTx/>
                <a:latin typeface="Calibri" panose="020F0502020204030204"/>
                <a:ea typeface="+mn-ea"/>
                <a:cs typeface="+mn-cs"/>
              </a:rPr>
              <a:t>Atomic, Molecular and Optical Physics Division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srgbClr val="3333CC"/>
                </a:solidFill>
                <a:effectLst/>
                <a:uLnTx/>
                <a:uFillTx/>
                <a:latin typeface="Calibri" panose="020F0502020204030204"/>
                <a:ea typeface="+mn-ea"/>
                <a:cs typeface="+mn-cs"/>
              </a:rPr>
              <a:t>Physical Research Laboratory (PRL), Ahmedabad</a:t>
            </a:r>
          </a:p>
        </p:txBody>
      </p:sp>
    </p:spTree>
    <p:extLst>
      <p:ext uri="{BB962C8B-B14F-4D97-AF65-F5344CB8AC3E}">
        <p14:creationId xmlns:p14="http://schemas.microsoft.com/office/powerpoint/2010/main" val="2585520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72FF1E-BE7E-B1DF-DA20-8E99CAC5D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80" y="3538376"/>
            <a:ext cx="4302095" cy="3337569"/>
          </a:xfrm>
          <a:prstGeom prst="rect">
            <a:avLst/>
          </a:prstGeom>
        </p:spPr>
      </p:pic>
      <p:pic>
        <p:nvPicPr>
          <p:cNvPr id="7" name="Picture 6">
            <a:extLst>
              <a:ext uri="{FF2B5EF4-FFF2-40B4-BE49-F238E27FC236}">
                <a16:creationId xmlns:a16="http://schemas.microsoft.com/office/drawing/2014/main" id="{0BA344EF-8659-F768-5C95-6210D6DFE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0672" y="3393506"/>
            <a:ext cx="4437174" cy="3482439"/>
          </a:xfrm>
          <a:prstGeom prst="rect">
            <a:avLst/>
          </a:prstGeom>
        </p:spPr>
      </p:pic>
      <p:pic>
        <p:nvPicPr>
          <p:cNvPr id="9" name="Picture 8">
            <a:extLst>
              <a:ext uri="{FF2B5EF4-FFF2-40B4-BE49-F238E27FC236}">
                <a16:creationId xmlns:a16="http://schemas.microsoft.com/office/drawing/2014/main" id="{CE541183-94A0-3F6E-8190-E86BA35C1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7854" y="55657"/>
            <a:ext cx="4282811" cy="3337849"/>
          </a:xfrm>
          <a:prstGeom prst="rect">
            <a:avLst/>
          </a:prstGeom>
        </p:spPr>
      </p:pic>
      <p:sp>
        <p:nvSpPr>
          <p:cNvPr id="10" name="TextBox 9">
            <a:extLst>
              <a:ext uri="{FF2B5EF4-FFF2-40B4-BE49-F238E27FC236}">
                <a16:creationId xmlns:a16="http://schemas.microsoft.com/office/drawing/2014/main" id="{7399A73A-6374-2196-EE90-428ABABF2B03}"/>
              </a:ext>
            </a:extLst>
          </p:cNvPr>
          <p:cNvSpPr txBox="1"/>
          <p:nvPr/>
        </p:nvSpPr>
        <p:spPr>
          <a:xfrm>
            <a:off x="302662" y="2305"/>
            <a:ext cx="4815036" cy="461665"/>
          </a:xfrm>
          <a:prstGeom prst="rect">
            <a:avLst/>
          </a:prstGeom>
          <a:noFill/>
        </p:spPr>
        <p:txBody>
          <a:bodyPr wrap="none" rtlCol="0">
            <a:spAutoFit/>
          </a:bodyPr>
          <a:lstStyle/>
          <a:p>
            <a:r>
              <a:rPr lang="en-IN" sz="2400" b="1" dirty="0">
                <a:solidFill>
                  <a:srgbClr val="3333CC"/>
                </a:solidFill>
              </a:rPr>
              <a:t>Experimental and theoretical results</a:t>
            </a:r>
          </a:p>
        </p:txBody>
      </p:sp>
      <p:pic>
        <p:nvPicPr>
          <p:cNvPr id="12" name="Picture 11">
            <a:extLst>
              <a:ext uri="{FF2B5EF4-FFF2-40B4-BE49-F238E27FC236}">
                <a16:creationId xmlns:a16="http://schemas.microsoft.com/office/drawing/2014/main" id="{27195878-C70B-5D20-67EC-9B11EA0577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304" y="463970"/>
            <a:ext cx="4113648" cy="3171463"/>
          </a:xfrm>
          <a:prstGeom prst="rect">
            <a:avLst/>
          </a:prstGeom>
        </p:spPr>
      </p:pic>
      <p:pic>
        <p:nvPicPr>
          <p:cNvPr id="14" name="Picture 13">
            <a:extLst>
              <a:ext uri="{FF2B5EF4-FFF2-40B4-BE49-F238E27FC236}">
                <a16:creationId xmlns:a16="http://schemas.microsoft.com/office/drawing/2014/main" id="{D3A1B3C5-F25A-2C9B-6F92-0117B694A0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5208" y="2041205"/>
            <a:ext cx="3322646" cy="2626219"/>
          </a:xfrm>
          <a:prstGeom prst="rect">
            <a:avLst/>
          </a:prstGeom>
        </p:spPr>
      </p:pic>
      <p:sp>
        <p:nvSpPr>
          <p:cNvPr id="16" name="TextBox 15">
            <a:extLst>
              <a:ext uri="{FF2B5EF4-FFF2-40B4-BE49-F238E27FC236}">
                <a16:creationId xmlns:a16="http://schemas.microsoft.com/office/drawing/2014/main" id="{B84B536B-98A0-C7DA-5C9B-F09362DD7B5D}"/>
              </a:ext>
            </a:extLst>
          </p:cNvPr>
          <p:cNvSpPr txBox="1"/>
          <p:nvPr/>
        </p:nvSpPr>
        <p:spPr>
          <a:xfrm>
            <a:off x="4538670" y="5044330"/>
            <a:ext cx="3052002" cy="1200329"/>
          </a:xfrm>
          <a:prstGeom prst="rect">
            <a:avLst/>
          </a:prstGeom>
          <a:noFill/>
        </p:spPr>
        <p:txBody>
          <a:bodyPr wrap="square">
            <a:spAutoFit/>
          </a:bodyPr>
          <a:lstStyle/>
          <a:p>
            <a:r>
              <a:rPr lang="en-US" b="1" dirty="0">
                <a:solidFill>
                  <a:srgbClr val="3333CC"/>
                </a:solidFill>
              </a:rPr>
              <a:t>We use SDP technique to find </a:t>
            </a:r>
          </a:p>
          <a:p>
            <a:r>
              <a:rPr lang="en-US" b="1" dirty="0">
                <a:solidFill>
                  <a:srgbClr val="3333CC"/>
                </a:solidFill>
              </a:rPr>
              <a:t>The bounds on the yields and </a:t>
            </a:r>
          </a:p>
          <a:p>
            <a:r>
              <a:rPr lang="en-US" b="1" dirty="0">
                <a:solidFill>
                  <a:srgbClr val="3333CC"/>
                </a:solidFill>
              </a:rPr>
              <a:t>errors to compute the bounds </a:t>
            </a:r>
          </a:p>
          <a:p>
            <a:r>
              <a:rPr lang="en-US" b="1" dirty="0">
                <a:solidFill>
                  <a:srgbClr val="3333CC"/>
                </a:solidFill>
              </a:rPr>
              <a:t>on key rates</a:t>
            </a:r>
            <a:endParaRPr lang="en-IN" b="1" dirty="0">
              <a:solidFill>
                <a:srgbClr val="3333CC"/>
              </a:solidFill>
            </a:endParaRPr>
          </a:p>
        </p:txBody>
      </p:sp>
    </p:spTree>
    <p:extLst>
      <p:ext uri="{BB962C8B-B14F-4D97-AF65-F5344CB8AC3E}">
        <p14:creationId xmlns:p14="http://schemas.microsoft.com/office/powerpoint/2010/main" val="3015301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07BC34-0B4D-18F4-F2F8-1B12AAFEE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8810" y="601134"/>
            <a:ext cx="3781953" cy="2105319"/>
          </a:xfrm>
          <a:prstGeom prst="rect">
            <a:avLst/>
          </a:prstGeom>
        </p:spPr>
      </p:pic>
      <p:pic>
        <p:nvPicPr>
          <p:cNvPr id="11" name="Picture 10">
            <a:extLst>
              <a:ext uri="{FF2B5EF4-FFF2-40B4-BE49-F238E27FC236}">
                <a16:creationId xmlns:a16="http://schemas.microsoft.com/office/drawing/2014/main" id="{16A01DE4-2724-B026-20CE-3D83E2428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288" y="2992700"/>
            <a:ext cx="4010585" cy="2772162"/>
          </a:xfrm>
          <a:prstGeom prst="rect">
            <a:avLst/>
          </a:prstGeom>
        </p:spPr>
      </p:pic>
      <p:pic>
        <p:nvPicPr>
          <p:cNvPr id="13" name="Picture 12">
            <a:extLst>
              <a:ext uri="{FF2B5EF4-FFF2-40B4-BE49-F238E27FC236}">
                <a16:creationId xmlns:a16="http://schemas.microsoft.com/office/drawing/2014/main" id="{E5C75983-56AD-F463-039D-7A21478BE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857" y="2908164"/>
            <a:ext cx="3591426" cy="3734321"/>
          </a:xfrm>
          <a:prstGeom prst="rect">
            <a:avLst/>
          </a:prstGeom>
        </p:spPr>
      </p:pic>
      <p:sp>
        <p:nvSpPr>
          <p:cNvPr id="14" name="TextBox 13">
            <a:extLst>
              <a:ext uri="{FF2B5EF4-FFF2-40B4-BE49-F238E27FC236}">
                <a16:creationId xmlns:a16="http://schemas.microsoft.com/office/drawing/2014/main" id="{8D80A7B1-EFDB-6C8F-A6A0-FC20599C40FF}"/>
              </a:ext>
            </a:extLst>
          </p:cNvPr>
          <p:cNvSpPr txBox="1"/>
          <p:nvPr/>
        </p:nvSpPr>
        <p:spPr>
          <a:xfrm>
            <a:off x="389614" y="139469"/>
            <a:ext cx="3635611" cy="461665"/>
          </a:xfrm>
          <a:prstGeom prst="rect">
            <a:avLst/>
          </a:prstGeom>
          <a:noFill/>
        </p:spPr>
        <p:txBody>
          <a:bodyPr wrap="none" rtlCol="0">
            <a:spAutoFit/>
          </a:bodyPr>
          <a:lstStyle/>
          <a:p>
            <a:r>
              <a:rPr lang="en-IN" sz="2400" b="1" dirty="0">
                <a:solidFill>
                  <a:srgbClr val="3333CC"/>
                </a:solidFill>
              </a:rPr>
              <a:t>Key rates and Optimisation</a:t>
            </a:r>
          </a:p>
        </p:txBody>
      </p:sp>
      <p:pic>
        <p:nvPicPr>
          <p:cNvPr id="16" name="Picture 15">
            <a:extLst>
              <a:ext uri="{FF2B5EF4-FFF2-40B4-BE49-F238E27FC236}">
                <a16:creationId xmlns:a16="http://schemas.microsoft.com/office/drawing/2014/main" id="{512DE80E-0FF7-B18F-3712-3F196C986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508" y="754564"/>
            <a:ext cx="3277057" cy="1190791"/>
          </a:xfrm>
          <a:prstGeom prst="rect">
            <a:avLst/>
          </a:prstGeom>
        </p:spPr>
      </p:pic>
      <p:pic>
        <p:nvPicPr>
          <p:cNvPr id="18" name="Picture 17">
            <a:extLst>
              <a:ext uri="{FF2B5EF4-FFF2-40B4-BE49-F238E27FC236}">
                <a16:creationId xmlns:a16="http://schemas.microsoft.com/office/drawing/2014/main" id="{341D9DCB-7912-11D1-901A-C842680028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526" y="2173711"/>
            <a:ext cx="6649378" cy="590632"/>
          </a:xfrm>
          <a:prstGeom prst="rect">
            <a:avLst/>
          </a:prstGeom>
        </p:spPr>
      </p:pic>
    </p:spTree>
    <p:extLst>
      <p:ext uri="{BB962C8B-B14F-4D97-AF65-F5344CB8AC3E}">
        <p14:creationId xmlns:p14="http://schemas.microsoft.com/office/powerpoint/2010/main" val="2800916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A072DF-6C63-4CD0-8038-DC17B94518D5}"/>
              </a:ext>
            </a:extLst>
          </p:cNvPr>
          <p:cNvPicPr>
            <a:picLocks noChangeAspect="1"/>
          </p:cNvPicPr>
          <p:nvPr/>
        </p:nvPicPr>
        <p:blipFill>
          <a:blip r:embed="rId2"/>
          <a:stretch>
            <a:fillRect/>
          </a:stretch>
        </p:blipFill>
        <p:spPr>
          <a:xfrm>
            <a:off x="310101" y="1868139"/>
            <a:ext cx="11571798" cy="4924935"/>
          </a:xfrm>
          <a:prstGeom prst="rect">
            <a:avLst/>
          </a:prstGeom>
        </p:spPr>
      </p:pic>
      <p:sp>
        <p:nvSpPr>
          <p:cNvPr id="5" name="Rounded Rectangle 78">
            <a:extLst>
              <a:ext uri="{FF2B5EF4-FFF2-40B4-BE49-F238E27FC236}">
                <a16:creationId xmlns:a16="http://schemas.microsoft.com/office/drawing/2014/main" id="{7B28ED04-A0F6-6151-DAC9-0F3B48102ADA}"/>
              </a:ext>
            </a:extLst>
          </p:cNvPr>
          <p:cNvSpPr/>
          <p:nvPr/>
        </p:nvSpPr>
        <p:spPr>
          <a:xfrm>
            <a:off x="78468" y="64926"/>
            <a:ext cx="4726490" cy="689133"/>
          </a:xfrm>
          <a:prstGeom prst="roundRect">
            <a:avLst>
              <a:gd name="adj" fmla="val 6415"/>
            </a:avLst>
          </a:prstGeom>
          <a:solidFill>
            <a:schemeClr val="accent5">
              <a:lumMod val="40000"/>
              <a:lumOff val="60000"/>
            </a:schemeClr>
          </a:solidFill>
          <a:ln>
            <a:noFill/>
          </a:ln>
          <a:effectLst>
            <a:glow rad="63500">
              <a:schemeClr val="accent5">
                <a:lumMod val="60000"/>
                <a:lumOff val="40000"/>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Entanglement distribution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 200 meters</a:t>
            </a:r>
          </a:p>
        </p:txBody>
      </p:sp>
      <p:pic>
        <p:nvPicPr>
          <p:cNvPr id="4" name="Picture 3">
            <a:extLst>
              <a:ext uri="{FF2B5EF4-FFF2-40B4-BE49-F238E27FC236}">
                <a16:creationId xmlns:a16="http://schemas.microsoft.com/office/drawing/2014/main" id="{DCF9B527-44F9-7FB5-DBD2-D2412DBC2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3882" y="0"/>
            <a:ext cx="2871746" cy="2087936"/>
          </a:xfrm>
          <a:prstGeom prst="rect">
            <a:avLst/>
          </a:prstGeom>
        </p:spPr>
      </p:pic>
    </p:spTree>
    <p:extLst>
      <p:ext uri="{BB962C8B-B14F-4D97-AF65-F5344CB8AC3E}">
        <p14:creationId xmlns:p14="http://schemas.microsoft.com/office/powerpoint/2010/main" val="3848149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4443" y="815110"/>
            <a:ext cx="54233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Correlation of polarization states between Alice and Bob</a:t>
            </a:r>
          </a:p>
        </p:txBody>
      </p:sp>
      <p:sp>
        <p:nvSpPr>
          <p:cNvPr id="5" name="TextBox 4"/>
          <p:cNvSpPr txBox="1"/>
          <p:nvPr/>
        </p:nvSpPr>
        <p:spPr>
          <a:xfrm>
            <a:off x="7882477" y="1357157"/>
            <a:ext cx="247856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Coincidence window = 1 ns</a:t>
            </a:r>
          </a:p>
        </p:txBody>
      </p:sp>
      <p:graphicFrame>
        <p:nvGraphicFramePr>
          <p:cNvPr id="7" name="Table 6"/>
          <p:cNvGraphicFramePr>
            <a:graphicFrameLocks noGrp="1"/>
          </p:cNvGraphicFramePr>
          <p:nvPr/>
        </p:nvGraphicFramePr>
        <p:xfrm>
          <a:off x="6242759" y="5741886"/>
          <a:ext cx="5434968" cy="741680"/>
        </p:xfrm>
        <a:graphic>
          <a:graphicData uri="http://schemas.openxmlformats.org/drawingml/2006/table">
            <a:tbl>
              <a:tblPr firstRow="1" bandRow="1">
                <a:tableStyleId>{5C22544A-7EE6-4342-B048-85BDC9FD1C3A}</a:tableStyleId>
              </a:tblPr>
              <a:tblGrid>
                <a:gridCol w="1202602">
                  <a:extLst>
                    <a:ext uri="{9D8B030D-6E8A-4147-A177-3AD203B41FA5}">
                      <a16:colId xmlns:a16="http://schemas.microsoft.com/office/drawing/2014/main" val="1813458048"/>
                    </a:ext>
                  </a:extLst>
                </a:gridCol>
                <a:gridCol w="1423852">
                  <a:extLst>
                    <a:ext uri="{9D8B030D-6E8A-4147-A177-3AD203B41FA5}">
                      <a16:colId xmlns:a16="http://schemas.microsoft.com/office/drawing/2014/main" val="2841076333"/>
                    </a:ext>
                  </a:extLst>
                </a:gridCol>
                <a:gridCol w="1384663">
                  <a:extLst>
                    <a:ext uri="{9D8B030D-6E8A-4147-A177-3AD203B41FA5}">
                      <a16:colId xmlns:a16="http://schemas.microsoft.com/office/drawing/2014/main" val="2543295434"/>
                    </a:ext>
                  </a:extLst>
                </a:gridCol>
                <a:gridCol w="1423851">
                  <a:extLst>
                    <a:ext uri="{9D8B030D-6E8A-4147-A177-3AD203B41FA5}">
                      <a16:colId xmlns:a16="http://schemas.microsoft.com/office/drawing/2014/main" val="1855623140"/>
                    </a:ext>
                  </a:extLst>
                </a:gridCol>
              </a:tblGrid>
              <a:tr h="370840">
                <a:tc>
                  <a:txBody>
                    <a:bodyPr/>
                    <a:lstStyle/>
                    <a:p>
                      <a:pPr algn="ctr"/>
                      <a:r>
                        <a:rPr lang="en-IN" dirty="0"/>
                        <a:t>H</a:t>
                      </a:r>
                    </a:p>
                  </a:txBody>
                  <a:tcPr/>
                </a:tc>
                <a:tc>
                  <a:txBody>
                    <a:bodyPr/>
                    <a:lstStyle/>
                    <a:p>
                      <a:pPr algn="ctr"/>
                      <a:r>
                        <a:rPr lang="en-IN" dirty="0"/>
                        <a:t>V</a:t>
                      </a:r>
                    </a:p>
                  </a:txBody>
                  <a:tcPr/>
                </a:tc>
                <a:tc>
                  <a:txBody>
                    <a:bodyPr/>
                    <a:lstStyle/>
                    <a:p>
                      <a:pPr algn="ctr"/>
                      <a:r>
                        <a:rPr lang="en-IN" dirty="0"/>
                        <a:t>D</a:t>
                      </a:r>
                    </a:p>
                  </a:txBody>
                  <a:tcPr/>
                </a:tc>
                <a:tc>
                  <a:txBody>
                    <a:bodyPr/>
                    <a:lstStyle/>
                    <a:p>
                      <a:pPr algn="ctr"/>
                      <a:r>
                        <a:rPr lang="en-IN" dirty="0"/>
                        <a:t>A</a:t>
                      </a:r>
                    </a:p>
                  </a:txBody>
                  <a:tcPr/>
                </a:tc>
                <a:extLst>
                  <a:ext uri="{0D108BD9-81ED-4DB2-BD59-A6C34878D82A}">
                    <a16:rowId xmlns:a16="http://schemas.microsoft.com/office/drawing/2014/main" val="3306305021"/>
                  </a:ext>
                </a:extLst>
              </a:tr>
              <a:tr h="370840">
                <a:tc>
                  <a:txBody>
                    <a:bodyPr/>
                    <a:lstStyle/>
                    <a:p>
                      <a:pPr algn="ctr"/>
                      <a:r>
                        <a:rPr lang="en-IN" dirty="0"/>
                        <a:t>94.2%</a:t>
                      </a:r>
                    </a:p>
                  </a:txBody>
                  <a:tcPr/>
                </a:tc>
                <a:tc>
                  <a:txBody>
                    <a:bodyPr/>
                    <a:lstStyle/>
                    <a:p>
                      <a:pPr algn="ctr"/>
                      <a:r>
                        <a:rPr lang="en-IN" dirty="0"/>
                        <a:t>93.66%</a:t>
                      </a:r>
                    </a:p>
                  </a:txBody>
                  <a:tcPr/>
                </a:tc>
                <a:tc>
                  <a:txBody>
                    <a:bodyPr/>
                    <a:lstStyle/>
                    <a:p>
                      <a:pPr algn="ctr"/>
                      <a:r>
                        <a:rPr lang="en-IN" dirty="0"/>
                        <a:t>83.33%</a:t>
                      </a:r>
                    </a:p>
                  </a:txBody>
                  <a:tcPr/>
                </a:tc>
                <a:tc>
                  <a:txBody>
                    <a:bodyPr/>
                    <a:lstStyle/>
                    <a:p>
                      <a:pPr algn="ctr"/>
                      <a:r>
                        <a:rPr lang="en-IN" dirty="0"/>
                        <a:t>87.53%</a:t>
                      </a:r>
                    </a:p>
                  </a:txBody>
                  <a:tcPr/>
                </a:tc>
                <a:extLst>
                  <a:ext uri="{0D108BD9-81ED-4DB2-BD59-A6C34878D82A}">
                    <a16:rowId xmlns:a16="http://schemas.microsoft.com/office/drawing/2014/main" val="4180125063"/>
                  </a:ext>
                </a:extLst>
              </a:tr>
            </a:tbl>
          </a:graphicData>
        </a:graphic>
      </p:graphicFrame>
      <p:sp>
        <p:nvSpPr>
          <p:cNvPr id="8" name="TextBox 7"/>
          <p:cNvSpPr txBox="1"/>
          <p:nvPr/>
        </p:nvSpPr>
        <p:spPr>
          <a:xfrm>
            <a:off x="8027740" y="2966103"/>
            <a:ext cx="2223686" cy="8002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Bell’s Parameter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S=2.54 ± 0.06</a:t>
            </a:r>
          </a:p>
        </p:txBody>
      </p:sp>
      <p:sp>
        <p:nvSpPr>
          <p:cNvPr id="9" name="TextBox 8"/>
          <p:cNvSpPr txBox="1"/>
          <p:nvPr/>
        </p:nvSpPr>
        <p:spPr>
          <a:xfrm>
            <a:off x="7757248" y="5037176"/>
            <a:ext cx="226978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Polarization Visibility </a:t>
            </a:r>
          </a:p>
        </p:txBody>
      </p:sp>
      <p:grpSp>
        <p:nvGrpSpPr>
          <p:cNvPr id="19" name="Group 18"/>
          <p:cNvGrpSpPr/>
          <p:nvPr/>
        </p:nvGrpSpPr>
        <p:grpSpPr>
          <a:xfrm>
            <a:off x="398339" y="97439"/>
            <a:ext cx="6950343" cy="705395"/>
            <a:chOff x="142785" y="248194"/>
            <a:chExt cx="8622389" cy="705395"/>
          </a:xfrm>
        </p:grpSpPr>
        <p:sp>
          <p:nvSpPr>
            <p:cNvPr id="20" name="Rounded Rectangle 19"/>
            <p:cNvSpPr/>
            <p:nvPr/>
          </p:nvSpPr>
          <p:spPr>
            <a:xfrm>
              <a:off x="142785" y="248194"/>
              <a:ext cx="8622389" cy="70539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85336" y="355778"/>
              <a:ext cx="699101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Entanglement Distribution over 200 meters</a:t>
              </a:r>
            </a:p>
          </p:txBody>
        </p:sp>
      </p:grpSp>
      <p:pic>
        <p:nvPicPr>
          <p:cNvPr id="24" name="Picture 23">
            <a:extLst>
              <a:ext uri="{FF2B5EF4-FFF2-40B4-BE49-F238E27FC236}">
                <a16:creationId xmlns:a16="http://schemas.microsoft.com/office/drawing/2014/main" id="{B5D25503-803E-A124-8577-181486F2A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7" y="1143450"/>
            <a:ext cx="6400800" cy="4518660"/>
          </a:xfrm>
          <a:prstGeom prst="rect">
            <a:avLst/>
          </a:prstGeom>
        </p:spPr>
      </p:pic>
    </p:spTree>
    <p:extLst>
      <p:ext uri="{BB962C8B-B14F-4D97-AF65-F5344CB8AC3E}">
        <p14:creationId xmlns:p14="http://schemas.microsoft.com/office/powerpoint/2010/main" val="1382108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CFB6A-08A9-DDAA-5E21-417E02D19E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7742F4-AB61-674A-DDDE-BC2DFBF47FFA}"/>
              </a:ext>
            </a:extLst>
          </p:cNvPr>
          <p:cNvSpPr txBox="1">
            <a:spLocks/>
          </p:cNvSpPr>
          <p:nvPr/>
        </p:nvSpPr>
        <p:spPr>
          <a:xfrm>
            <a:off x="838200" y="19679"/>
            <a:ext cx="10515600" cy="7386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4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Parameter Estimation for BBM92 Protocol</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5866331-FEDC-5FD3-73AA-B122237D8805}"/>
                  </a:ext>
                </a:extLst>
              </p:cNvPr>
              <p:cNvSpPr txBox="1"/>
              <p:nvPr/>
            </p:nvSpPr>
            <p:spPr>
              <a:xfrm>
                <a:off x="1463040" y="1010721"/>
                <a:ext cx="87315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Channel Transmissivity </a:t>
                </a:r>
                <a14:m>
                  <m:oMath xmlns:m="http://schemas.openxmlformats.org/officeDocument/2006/math">
                    <m:d>
                      <m:dPr>
                        <m:ctrlP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sSub>
                          <m:sSubPr>
                            <m:ctrlP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𝜂</m:t>
                            </m:r>
                          </m:e>
                          <m:sub>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𝐶h</m:t>
                            </m:r>
                          </m:sub>
                        </m:sSub>
                      </m:e>
                    </m:d>
                  </m:oMath>
                </a14:m>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0.70</a:t>
                </a: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Overall Detector Efficiency</a:t>
                </a:r>
                <a14:m>
                  <m:oMath xmlns:m="http://schemas.openxmlformats.org/officeDocument/2006/math">
                    <m:d>
                      <m:dPr>
                        <m:ctrlPr>
                          <a:rPr kumimoji="0" lang="en-IN" sz="1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sSub>
                          <m:sSubPr>
                            <m:ctrlPr>
                              <a:rPr kumimoji="0" lang="en-IN" sz="1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I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𝜂</m:t>
                            </m:r>
                          </m:e>
                          <m:sub>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𝑑𝑒𝑡</m:t>
                            </m:r>
                          </m:sub>
                        </m:sSub>
                      </m:e>
                    </m:d>
                  </m:oMath>
                </a14:m>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0.4 </a:t>
                </a: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3" name="TextBox 2"/>
              <p:cNvSpPr txBox="1">
                <a:spLocks noRot="1" noChangeAspect="1" noMove="1" noResize="1" noEditPoints="1" noAdjustHandles="1" noChangeArrowheads="1" noChangeShapeType="1" noTextEdit="1"/>
              </p:cNvSpPr>
              <p:nvPr/>
            </p:nvSpPr>
            <p:spPr>
              <a:xfrm>
                <a:off x="1463040" y="1010721"/>
                <a:ext cx="8731509" cy="369332"/>
              </a:xfrm>
              <a:prstGeom prst="rect">
                <a:avLst/>
              </a:prstGeom>
              <a:blipFill>
                <a:blip r:embed="rId2"/>
                <a:stretch>
                  <a:fillRect t="-10000" r="-628" b="-26667"/>
                </a:stretch>
              </a:blipFill>
            </p:spPr>
            <p:txBody>
              <a:bodyPr/>
              <a:lstStyle/>
              <a:p>
                <a:r>
                  <a:rPr lang="en-IN">
                    <a:noFill/>
                  </a:rPr>
                  <a:t> </a:t>
                </a:r>
              </a:p>
            </p:txBody>
          </p:sp>
        </mc:Fallback>
      </mc:AlternateContent>
      <p:graphicFrame>
        <p:nvGraphicFramePr>
          <p:cNvPr id="4" name="Table 3">
            <a:extLst>
              <a:ext uri="{FF2B5EF4-FFF2-40B4-BE49-F238E27FC236}">
                <a16:creationId xmlns:a16="http://schemas.microsoft.com/office/drawing/2014/main" id="{910ABD4B-3EB1-11D2-8B93-EA1F26973C6F}"/>
              </a:ext>
            </a:extLst>
          </p:cNvPr>
          <p:cNvGraphicFramePr>
            <a:graphicFrameLocks noGrp="1"/>
          </p:cNvGraphicFramePr>
          <p:nvPr/>
        </p:nvGraphicFramePr>
        <p:xfrm>
          <a:off x="1974700" y="2196183"/>
          <a:ext cx="8219849" cy="3320910"/>
        </p:xfrm>
        <a:graphic>
          <a:graphicData uri="http://schemas.openxmlformats.org/drawingml/2006/table">
            <a:tbl>
              <a:tblPr firstRow="1" firstCol="1" bandRow="1">
                <a:tableStyleId>{5C22544A-7EE6-4342-B048-85BDC9FD1C3A}</a:tableStyleId>
              </a:tblPr>
              <a:tblGrid>
                <a:gridCol w="1291463">
                  <a:extLst>
                    <a:ext uri="{9D8B030D-6E8A-4147-A177-3AD203B41FA5}">
                      <a16:colId xmlns:a16="http://schemas.microsoft.com/office/drawing/2014/main" val="3748309528"/>
                    </a:ext>
                  </a:extLst>
                </a:gridCol>
                <a:gridCol w="1658534">
                  <a:extLst>
                    <a:ext uri="{9D8B030D-6E8A-4147-A177-3AD203B41FA5}">
                      <a16:colId xmlns:a16="http://schemas.microsoft.com/office/drawing/2014/main" val="3377106826"/>
                    </a:ext>
                  </a:extLst>
                </a:gridCol>
                <a:gridCol w="1789612">
                  <a:extLst>
                    <a:ext uri="{9D8B030D-6E8A-4147-A177-3AD203B41FA5}">
                      <a16:colId xmlns:a16="http://schemas.microsoft.com/office/drawing/2014/main" val="3832121924"/>
                    </a:ext>
                  </a:extLst>
                </a:gridCol>
                <a:gridCol w="1638517">
                  <a:extLst>
                    <a:ext uri="{9D8B030D-6E8A-4147-A177-3AD203B41FA5}">
                      <a16:colId xmlns:a16="http://schemas.microsoft.com/office/drawing/2014/main" val="190413763"/>
                    </a:ext>
                  </a:extLst>
                </a:gridCol>
                <a:gridCol w="1841723">
                  <a:extLst>
                    <a:ext uri="{9D8B030D-6E8A-4147-A177-3AD203B41FA5}">
                      <a16:colId xmlns:a16="http://schemas.microsoft.com/office/drawing/2014/main" val="834888023"/>
                    </a:ext>
                  </a:extLst>
                </a:gridCol>
              </a:tblGrid>
              <a:tr h="808274">
                <a:tc>
                  <a:txBody>
                    <a:bodyPr/>
                    <a:lstStyle/>
                    <a:p>
                      <a:pPr algn="ctr">
                        <a:lnSpc>
                          <a:spcPct val="150000"/>
                        </a:lnSpc>
                        <a:spcAft>
                          <a:spcPts val="0"/>
                        </a:spcAft>
                      </a:pPr>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200000"/>
                        </a:lnSpc>
                      </a:pPr>
                      <a:r>
                        <a:rPr lang="en-IN" sz="2000" dirty="0"/>
                        <a:t>H</a:t>
                      </a:r>
                      <a:endParaRPr lang="en-IN" sz="2000" dirty="0">
                        <a:latin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n-IN" sz="2000" dirty="0"/>
                        <a:t>V</a:t>
                      </a:r>
                      <a:endParaRPr lang="en-IN" sz="2000" dirty="0">
                        <a:latin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n-IN" sz="2000" dirty="0"/>
                        <a:t>D</a:t>
                      </a:r>
                      <a:endParaRPr lang="en-IN" sz="2000" dirty="0">
                        <a:latin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n-IN" sz="2000" dirty="0"/>
                        <a:t>A</a:t>
                      </a:r>
                      <a:endParaRPr lang="en-IN" sz="2000" dirty="0">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416064958"/>
                  </a:ext>
                </a:extLst>
              </a:tr>
              <a:tr h="613954">
                <a:tc>
                  <a:txBody>
                    <a:bodyPr/>
                    <a:lstStyle/>
                    <a:p>
                      <a:pPr algn="ctr">
                        <a:lnSpc>
                          <a:spcPct val="100000"/>
                        </a:lnSpc>
                        <a:spcAft>
                          <a:spcPts val="0"/>
                        </a:spcAft>
                      </a:pPr>
                      <a:r>
                        <a:rPr lang="en-IN" sz="2000" dirty="0">
                          <a:effectLst/>
                        </a:rPr>
                        <a:t>H</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0000"/>
                        </a:lnSpc>
                      </a:pPr>
                      <a:r>
                        <a:rPr lang="en-IN" dirty="0"/>
                        <a:t>1023</a:t>
                      </a:r>
                    </a:p>
                  </a:txBody>
                  <a:tcPr marL="68580" marR="68580" marT="0" marB="0"/>
                </a:tc>
                <a:tc>
                  <a:txBody>
                    <a:bodyPr/>
                    <a:lstStyle/>
                    <a:p>
                      <a:pPr algn="ctr">
                        <a:lnSpc>
                          <a:spcPct val="100000"/>
                        </a:lnSpc>
                      </a:pPr>
                      <a:r>
                        <a:rPr lang="en-IN" dirty="0"/>
                        <a:t>41</a:t>
                      </a:r>
                    </a:p>
                  </a:txBody>
                  <a:tcPr marL="68580" marR="68580" marT="0" marB="0"/>
                </a:tc>
                <a:tc>
                  <a:txBody>
                    <a:bodyPr/>
                    <a:lstStyle/>
                    <a:p>
                      <a:pPr algn="ctr">
                        <a:lnSpc>
                          <a:spcPct val="100000"/>
                        </a:lnSpc>
                      </a:pPr>
                      <a:r>
                        <a:rPr lang="en-IN" dirty="0"/>
                        <a:t>603</a:t>
                      </a:r>
                    </a:p>
                  </a:txBody>
                  <a:tcPr marL="68580" marR="68580" marT="0" marB="0"/>
                </a:tc>
                <a:tc>
                  <a:txBody>
                    <a:bodyPr/>
                    <a:lstStyle/>
                    <a:p>
                      <a:pPr algn="ctr">
                        <a:lnSpc>
                          <a:spcPct val="100000"/>
                        </a:lnSpc>
                      </a:pPr>
                      <a:r>
                        <a:rPr lang="en-IN" dirty="0"/>
                        <a:t>501</a:t>
                      </a:r>
                    </a:p>
                    <a:p>
                      <a:pPr algn="ctr">
                        <a:lnSpc>
                          <a:spcPct val="100000"/>
                        </a:lnSpc>
                      </a:pPr>
                      <a:endParaRPr lang="en-IN" dirty="0"/>
                    </a:p>
                  </a:txBody>
                  <a:tcPr marL="68580" marR="68580" marT="0" marB="0"/>
                </a:tc>
                <a:extLst>
                  <a:ext uri="{0D108BD9-81ED-4DB2-BD59-A6C34878D82A}">
                    <a16:rowId xmlns:a16="http://schemas.microsoft.com/office/drawing/2014/main" val="2876681810"/>
                  </a:ext>
                </a:extLst>
              </a:tr>
              <a:tr h="656950">
                <a:tc>
                  <a:txBody>
                    <a:bodyPr/>
                    <a:lstStyle/>
                    <a:p>
                      <a:pPr algn="ctr">
                        <a:lnSpc>
                          <a:spcPct val="150000"/>
                        </a:lnSpc>
                        <a:spcAft>
                          <a:spcPts val="0"/>
                        </a:spcAft>
                      </a:pPr>
                      <a:r>
                        <a:rPr lang="en-US" sz="2000" kern="1200" dirty="0">
                          <a:effectLst/>
                        </a:rPr>
                        <a:t>V</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IN" dirty="0"/>
                        <a:t>36</a:t>
                      </a:r>
                    </a:p>
                  </a:txBody>
                  <a:tcPr marL="68580" marR="68580" marT="0" marB="0"/>
                </a:tc>
                <a:tc>
                  <a:txBody>
                    <a:bodyPr/>
                    <a:lstStyle/>
                    <a:p>
                      <a:pPr algn="ctr">
                        <a:lnSpc>
                          <a:spcPct val="150000"/>
                        </a:lnSpc>
                      </a:pPr>
                      <a:r>
                        <a:rPr lang="en-IN" dirty="0"/>
                        <a:t>1167</a:t>
                      </a:r>
                    </a:p>
                  </a:txBody>
                  <a:tcPr marL="68580" marR="68580" marT="0" marB="0"/>
                </a:tc>
                <a:tc>
                  <a:txBody>
                    <a:bodyPr/>
                    <a:lstStyle/>
                    <a:p>
                      <a:pPr algn="ctr">
                        <a:lnSpc>
                          <a:spcPct val="150000"/>
                        </a:lnSpc>
                      </a:pPr>
                      <a:r>
                        <a:rPr lang="en-IN" dirty="0"/>
                        <a:t>661</a:t>
                      </a:r>
                    </a:p>
                  </a:txBody>
                  <a:tcPr marL="68580" marR="68580" marT="0" marB="0"/>
                </a:tc>
                <a:tc>
                  <a:txBody>
                    <a:bodyPr/>
                    <a:lstStyle/>
                    <a:p>
                      <a:pPr algn="ctr">
                        <a:lnSpc>
                          <a:spcPct val="150000"/>
                        </a:lnSpc>
                      </a:pPr>
                      <a:r>
                        <a:rPr lang="en-IN" dirty="0"/>
                        <a:t>592</a:t>
                      </a:r>
                    </a:p>
                  </a:txBody>
                  <a:tcPr marL="68580" marR="68580" marT="0" marB="0"/>
                </a:tc>
                <a:extLst>
                  <a:ext uri="{0D108BD9-81ED-4DB2-BD59-A6C34878D82A}">
                    <a16:rowId xmlns:a16="http://schemas.microsoft.com/office/drawing/2014/main" val="1755978715"/>
                  </a:ext>
                </a:extLst>
              </a:tr>
              <a:tr h="620866">
                <a:tc>
                  <a:txBody>
                    <a:bodyPr/>
                    <a:lstStyle/>
                    <a:p>
                      <a:pPr algn="ctr">
                        <a:lnSpc>
                          <a:spcPct val="150000"/>
                        </a:lnSpc>
                        <a:spcAft>
                          <a:spcPts val="0"/>
                        </a:spcAft>
                      </a:pPr>
                      <a:r>
                        <a:rPr lang="en-IN" sz="2000" dirty="0">
                          <a:effectLst/>
                        </a:rPr>
                        <a:t>D</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IN" dirty="0"/>
                        <a:t>408</a:t>
                      </a:r>
                    </a:p>
                  </a:txBody>
                  <a:tcPr marL="68580" marR="68580" marT="0" marB="0"/>
                </a:tc>
                <a:tc>
                  <a:txBody>
                    <a:bodyPr/>
                    <a:lstStyle/>
                    <a:p>
                      <a:pPr algn="ctr">
                        <a:lnSpc>
                          <a:spcPct val="150000"/>
                        </a:lnSpc>
                      </a:pPr>
                      <a:r>
                        <a:rPr lang="en-IN" dirty="0"/>
                        <a:t>671</a:t>
                      </a:r>
                    </a:p>
                  </a:txBody>
                  <a:tcPr marL="68580" marR="68580" marT="0" marB="0"/>
                </a:tc>
                <a:tc>
                  <a:txBody>
                    <a:bodyPr/>
                    <a:lstStyle/>
                    <a:p>
                      <a:pPr algn="ctr">
                        <a:lnSpc>
                          <a:spcPct val="150000"/>
                        </a:lnSpc>
                      </a:pPr>
                      <a:r>
                        <a:rPr lang="en-IN" dirty="0"/>
                        <a:t>1287</a:t>
                      </a:r>
                    </a:p>
                  </a:txBody>
                  <a:tcPr marL="68580" marR="68580" marT="0" marB="0"/>
                </a:tc>
                <a:tc>
                  <a:txBody>
                    <a:bodyPr/>
                    <a:lstStyle/>
                    <a:p>
                      <a:pPr algn="ctr">
                        <a:lnSpc>
                          <a:spcPct val="150000"/>
                        </a:lnSpc>
                      </a:pPr>
                      <a:r>
                        <a:rPr lang="en-IN" dirty="0"/>
                        <a:t>76</a:t>
                      </a:r>
                    </a:p>
                  </a:txBody>
                  <a:tcPr marL="68580" marR="68580" marT="0" marB="0"/>
                </a:tc>
                <a:extLst>
                  <a:ext uri="{0D108BD9-81ED-4DB2-BD59-A6C34878D82A}">
                    <a16:rowId xmlns:a16="http://schemas.microsoft.com/office/drawing/2014/main" val="3763299293"/>
                  </a:ext>
                </a:extLst>
              </a:tr>
              <a:tr h="620866">
                <a:tc>
                  <a:txBody>
                    <a:bodyPr/>
                    <a:lstStyle/>
                    <a:p>
                      <a:pPr algn="ctr">
                        <a:lnSpc>
                          <a:spcPct val="150000"/>
                        </a:lnSpc>
                        <a:spcAft>
                          <a:spcPts val="0"/>
                        </a:spcAft>
                      </a:pPr>
                      <a:r>
                        <a:rPr lang="en-US" sz="2000" kern="1200" dirty="0">
                          <a:effectLst/>
                        </a:rPr>
                        <a:t>A</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IN" dirty="0"/>
                        <a:t>644</a:t>
                      </a:r>
                    </a:p>
                  </a:txBody>
                  <a:tcPr marL="68580" marR="68580" marT="0" marB="0"/>
                </a:tc>
                <a:tc>
                  <a:txBody>
                    <a:bodyPr/>
                    <a:lstStyle/>
                    <a:p>
                      <a:pPr algn="ctr">
                        <a:lnSpc>
                          <a:spcPct val="150000"/>
                        </a:lnSpc>
                      </a:pPr>
                      <a:r>
                        <a:rPr lang="en-IN" dirty="0"/>
                        <a:t>591</a:t>
                      </a:r>
                    </a:p>
                  </a:txBody>
                  <a:tcPr marL="68580" marR="68580" marT="0" marB="0"/>
                </a:tc>
                <a:tc>
                  <a:txBody>
                    <a:bodyPr/>
                    <a:lstStyle/>
                    <a:p>
                      <a:pPr algn="ctr">
                        <a:lnSpc>
                          <a:spcPct val="150000"/>
                        </a:lnSpc>
                      </a:pPr>
                      <a:r>
                        <a:rPr lang="en-IN" dirty="0"/>
                        <a:t>117</a:t>
                      </a:r>
                    </a:p>
                  </a:txBody>
                  <a:tcPr marL="68580" marR="68580" marT="0" marB="0"/>
                </a:tc>
                <a:tc>
                  <a:txBody>
                    <a:bodyPr/>
                    <a:lstStyle/>
                    <a:p>
                      <a:pPr algn="ctr">
                        <a:lnSpc>
                          <a:spcPct val="150000"/>
                        </a:lnSpc>
                      </a:pPr>
                      <a:r>
                        <a:rPr lang="en-IN" dirty="0"/>
                        <a:t>1140</a:t>
                      </a:r>
                    </a:p>
                  </a:txBody>
                  <a:tcPr marL="68580" marR="68580" marT="0" marB="0"/>
                </a:tc>
                <a:extLst>
                  <a:ext uri="{0D108BD9-81ED-4DB2-BD59-A6C34878D82A}">
                    <a16:rowId xmlns:a16="http://schemas.microsoft.com/office/drawing/2014/main" val="1390581153"/>
                  </a:ext>
                </a:extLst>
              </a:tr>
            </a:tbl>
          </a:graphicData>
        </a:graphic>
      </p:graphicFrame>
      <p:sp>
        <p:nvSpPr>
          <p:cNvPr id="5" name="TextBox 4">
            <a:extLst>
              <a:ext uri="{FF2B5EF4-FFF2-40B4-BE49-F238E27FC236}">
                <a16:creationId xmlns:a16="http://schemas.microsoft.com/office/drawing/2014/main" id="{88063AFC-56F3-35B9-593A-94BF4E2FB606}"/>
              </a:ext>
            </a:extLst>
          </p:cNvPr>
          <p:cNvSpPr txBox="1"/>
          <p:nvPr/>
        </p:nvSpPr>
        <p:spPr>
          <a:xfrm>
            <a:off x="2138131" y="1789186"/>
            <a:ext cx="80564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TABLE:</a:t>
            </a: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I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Showing QBER and Key Rate for BBM92 Protocol</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60AEC9D7-1B8F-574E-259E-07FA3112521B}"/>
              </a:ext>
            </a:extLst>
          </p:cNvPr>
          <p:cNvCxnSpPr/>
          <p:nvPr/>
        </p:nvCxnSpPr>
        <p:spPr>
          <a:xfrm>
            <a:off x="2004623" y="2215827"/>
            <a:ext cx="1234954" cy="74944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E06CCE7-83C8-12D6-9BEB-DB94AFC21EFF}"/>
              </a:ext>
            </a:extLst>
          </p:cNvPr>
          <p:cNvSpPr txBox="1"/>
          <p:nvPr/>
        </p:nvSpPr>
        <p:spPr>
          <a:xfrm>
            <a:off x="2652557" y="2285875"/>
            <a:ext cx="5870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BOB</a:t>
            </a:r>
          </a:p>
        </p:txBody>
      </p:sp>
      <p:sp>
        <p:nvSpPr>
          <p:cNvPr id="13" name="TextBox 12">
            <a:extLst>
              <a:ext uri="{FF2B5EF4-FFF2-40B4-BE49-F238E27FC236}">
                <a16:creationId xmlns:a16="http://schemas.microsoft.com/office/drawing/2014/main" id="{48EA58FD-6BA9-BA0D-5FAA-16687A1E8247}"/>
              </a:ext>
            </a:extLst>
          </p:cNvPr>
          <p:cNvSpPr txBox="1"/>
          <p:nvPr/>
        </p:nvSpPr>
        <p:spPr>
          <a:xfrm>
            <a:off x="1928748" y="2490185"/>
            <a:ext cx="708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ALICE</a:t>
            </a:r>
          </a:p>
        </p:txBody>
      </p:sp>
      <p:sp>
        <p:nvSpPr>
          <p:cNvPr id="20" name="TextBox 19">
            <a:extLst>
              <a:ext uri="{FF2B5EF4-FFF2-40B4-BE49-F238E27FC236}">
                <a16:creationId xmlns:a16="http://schemas.microsoft.com/office/drawing/2014/main" id="{83069ECC-64B4-327F-F289-B665EC83B065}"/>
              </a:ext>
            </a:extLst>
          </p:cNvPr>
          <p:cNvSpPr txBox="1"/>
          <p:nvPr/>
        </p:nvSpPr>
        <p:spPr>
          <a:xfrm>
            <a:off x="-1148661" y="1393987"/>
            <a:ext cx="83832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Background Coincidences=</a:t>
            </a:r>
            <a:r>
              <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4C8871E-D13D-B34B-9FC2-A3D16B921509}"/>
                  </a:ext>
                </a:extLst>
              </p:cNvPr>
              <p:cNvSpPr txBox="1"/>
              <p:nvPr/>
            </p:nvSpPr>
            <p:spPr>
              <a:xfrm>
                <a:off x="2004623" y="5708956"/>
                <a:ext cx="81899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Average Sift Key Rate</a:t>
                </a:r>
                <a14:m>
                  <m:oMath xmlns:m="http://schemas.openxmlformats.org/officeDocument/2006/math">
                    <m:r>
                      <a:rPr kumimoji="0" lang="en-IN" sz="2000" b="1"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 </m:t>
                    </m:r>
                    <m:d>
                      <m:dPr>
                        <m:ctrlPr>
                          <a:rPr kumimoji="0" lang="en-IN"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r>
                          <a:rPr kumimoji="0" lang="en-IN"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𝑲</m:t>
                        </m:r>
                      </m:e>
                    </m:d>
                  </m:oMath>
                </a14:m>
                <a:r>
                  <a:rPr kumimoji="0" lang="en-I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Total CC in correct basis detectors </a:t>
                </a:r>
                <a:r>
                  <a:rPr kumimoji="0" lang="en-I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4.5 kbps</a:t>
                </a:r>
              </a:p>
            </p:txBody>
          </p:sp>
        </mc:Choice>
        <mc:Fallback xmlns="">
          <p:sp>
            <p:nvSpPr>
              <p:cNvPr id="21" name="TextBox 20"/>
              <p:cNvSpPr txBox="1">
                <a:spLocks noRot="1" noChangeAspect="1" noMove="1" noResize="1" noEditPoints="1" noAdjustHandles="1" noChangeArrowheads="1" noChangeShapeType="1" noTextEdit="1"/>
              </p:cNvSpPr>
              <p:nvPr/>
            </p:nvSpPr>
            <p:spPr>
              <a:xfrm>
                <a:off x="2004623" y="5708956"/>
                <a:ext cx="8189926" cy="400110"/>
              </a:xfrm>
              <a:prstGeom prst="rect">
                <a:avLst/>
              </a:prstGeom>
              <a:blipFill>
                <a:blip r:embed="rId3"/>
                <a:stretch>
                  <a:fillRect t="-9231" b="-27692"/>
                </a:stretch>
              </a:blipFill>
            </p:spPr>
            <p:txBody>
              <a:bodyPr/>
              <a:lstStyle/>
              <a:p>
                <a:r>
                  <a:rPr lang="en-IN">
                    <a:noFill/>
                  </a:rPr>
                  <a:t> </a:t>
                </a:r>
              </a:p>
            </p:txBody>
          </p:sp>
        </mc:Fallback>
      </mc:AlternateContent>
      <p:sp>
        <p:nvSpPr>
          <p:cNvPr id="22" name="TextBox 21">
            <a:extLst>
              <a:ext uri="{FF2B5EF4-FFF2-40B4-BE49-F238E27FC236}">
                <a16:creationId xmlns:a16="http://schemas.microsoft.com/office/drawing/2014/main" id="{9BB7E110-1060-1B74-3EA0-C303D0B1849A}"/>
              </a:ext>
            </a:extLst>
          </p:cNvPr>
          <p:cNvSpPr txBox="1"/>
          <p:nvPr/>
        </p:nvSpPr>
        <p:spPr>
          <a:xfrm>
            <a:off x="2455744" y="6100848"/>
            <a:ext cx="70554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QBER= CC in wrong detectors/total CC= </a:t>
            </a:r>
            <a:r>
              <a:rPr kumimoji="0" lang="en-I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Secure key rate</a:t>
            </a:r>
            <a:r>
              <a:rPr kumimoji="0" lang="en-I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1.7 kbps</a:t>
            </a:r>
          </a:p>
        </p:txBody>
      </p:sp>
    </p:spTree>
    <p:extLst>
      <p:ext uri="{BB962C8B-B14F-4D97-AF65-F5344CB8AC3E}">
        <p14:creationId xmlns:p14="http://schemas.microsoft.com/office/powerpoint/2010/main" val="123832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D95247E-0361-4938-9425-EDB07A5ADCDC}"/>
              </a:ext>
            </a:extLst>
          </p:cNvPr>
          <p:cNvSpPr txBox="1"/>
          <p:nvPr/>
        </p:nvSpPr>
        <p:spPr>
          <a:xfrm>
            <a:off x="1717270" y="437785"/>
            <a:ext cx="87574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black"/>
                </a:solidFill>
                <a:effectLst/>
                <a:uLnTx/>
                <a:uFillTx/>
                <a:latin typeface="Calibri" panose="020F0502020204030204"/>
                <a:ea typeface="+mn-ea"/>
                <a:cs typeface="+mn-cs"/>
              </a:rPr>
              <a:t>Atmospheric conditions, mean and variance from midnight to 6 AM (typical measurement time for our experiments)</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1">
            <a:extLst>
              <a:ext uri="{FF2B5EF4-FFF2-40B4-BE49-F238E27FC236}">
                <a16:creationId xmlns:a16="http://schemas.microsoft.com/office/drawing/2014/main" id="{5E31DC95-5B1B-42CE-A0FB-E2AB58B3C3AB}"/>
              </a:ext>
            </a:extLst>
          </p:cNvPr>
          <p:cNvGraphicFramePr>
            <a:graphicFrameLocks noGrp="1"/>
          </p:cNvGraphicFramePr>
          <p:nvPr/>
        </p:nvGraphicFramePr>
        <p:xfrm>
          <a:off x="1717270" y="1539075"/>
          <a:ext cx="8491126" cy="11887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632112822"/>
                    </a:ext>
                  </a:extLst>
                </a:gridCol>
                <a:gridCol w="2277744">
                  <a:extLst>
                    <a:ext uri="{9D8B030D-6E8A-4147-A177-3AD203B41FA5}">
                      <a16:colId xmlns:a16="http://schemas.microsoft.com/office/drawing/2014/main" val="3306888755"/>
                    </a:ext>
                  </a:extLst>
                </a:gridCol>
                <a:gridCol w="2148396">
                  <a:extLst>
                    <a:ext uri="{9D8B030D-6E8A-4147-A177-3AD203B41FA5}">
                      <a16:colId xmlns:a16="http://schemas.microsoft.com/office/drawing/2014/main" val="117364157"/>
                    </a:ext>
                  </a:extLst>
                </a:gridCol>
                <a:gridCol w="2032986">
                  <a:extLst>
                    <a:ext uri="{9D8B030D-6E8A-4147-A177-3AD203B41FA5}">
                      <a16:colId xmlns:a16="http://schemas.microsoft.com/office/drawing/2014/main" val="2611830725"/>
                    </a:ext>
                  </a:extLst>
                </a:gridCol>
              </a:tblGrid>
              <a:tr h="370840">
                <a:tc>
                  <a:txBody>
                    <a:bodyPr/>
                    <a:lstStyle/>
                    <a:p>
                      <a:r>
                        <a:rPr lang="en-IN" sz="2000" dirty="0"/>
                        <a:t>Date</a:t>
                      </a:r>
                      <a:endParaRPr lang="en-GB" sz="2000" dirty="0"/>
                    </a:p>
                  </a:txBody>
                  <a:tcPr/>
                </a:tc>
                <a:tc>
                  <a:txBody>
                    <a:bodyPr/>
                    <a:lstStyle/>
                    <a:p>
                      <a:r>
                        <a:rPr lang="en-IN" sz="2000" dirty="0"/>
                        <a:t>Extinction (Mm-1)</a:t>
                      </a:r>
                      <a:endParaRPr lang="en-GB" sz="2000" dirty="0"/>
                    </a:p>
                  </a:txBody>
                  <a:tcPr/>
                </a:tc>
                <a:tc>
                  <a:txBody>
                    <a:bodyPr/>
                    <a:lstStyle/>
                    <a:p>
                      <a:r>
                        <a:rPr lang="en-IN" sz="2000" dirty="0"/>
                        <a:t>Scattering (Mm-1)</a:t>
                      </a:r>
                      <a:endParaRPr lang="en-GB" sz="2000" dirty="0"/>
                    </a:p>
                  </a:txBody>
                  <a:tcPr/>
                </a:tc>
                <a:tc>
                  <a:txBody>
                    <a:bodyPr/>
                    <a:lstStyle/>
                    <a:p>
                      <a:r>
                        <a:rPr lang="en-IN" sz="2000" dirty="0"/>
                        <a:t>PM2.5 (µg/m3)</a:t>
                      </a:r>
                      <a:endParaRPr lang="en-GB" sz="2000" dirty="0"/>
                    </a:p>
                  </a:txBody>
                  <a:tcPr/>
                </a:tc>
                <a:extLst>
                  <a:ext uri="{0D108BD9-81ED-4DB2-BD59-A6C34878D82A}">
                    <a16:rowId xmlns:a16="http://schemas.microsoft.com/office/drawing/2014/main" val="4019994040"/>
                  </a:ext>
                </a:extLst>
              </a:tr>
              <a:tr h="370840">
                <a:tc>
                  <a:txBody>
                    <a:bodyPr/>
                    <a:lstStyle/>
                    <a:p>
                      <a:r>
                        <a:rPr lang="en-IN" sz="2000" dirty="0"/>
                        <a:t>08/05/2021</a:t>
                      </a:r>
                      <a:endParaRPr lang="en-GB" sz="2000" dirty="0"/>
                    </a:p>
                  </a:txBody>
                  <a:tcPr/>
                </a:tc>
                <a:tc>
                  <a:txBody>
                    <a:bodyPr/>
                    <a:lstStyle/>
                    <a:p>
                      <a:r>
                        <a:rPr lang="en-GB" sz="2000" kern="1200" dirty="0">
                          <a:solidFill>
                            <a:schemeClr val="dk1"/>
                          </a:solidFill>
                          <a:latin typeface="+mn-lt"/>
                          <a:ea typeface="+mn-ea"/>
                          <a:cs typeface="+mn-cs"/>
                        </a:rPr>
                        <a:t>76.41±7.78 </a:t>
                      </a:r>
                    </a:p>
                  </a:txBody>
                  <a:tcPr anchor="ctr"/>
                </a:tc>
                <a:tc>
                  <a:txBody>
                    <a:bodyPr/>
                    <a:lstStyle/>
                    <a:p>
                      <a:r>
                        <a:rPr lang="en-GB" sz="2000" kern="1200" dirty="0">
                          <a:solidFill>
                            <a:schemeClr val="dk1"/>
                          </a:solidFill>
                          <a:latin typeface="+mn-lt"/>
                          <a:ea typeface="+mn-ea"/>
                          <a:cs typeface="+mn-cs"/>
                        </a:rPr>
                        <a:t>62.73±5.82 </a:t>
                      </a:r>
                    </a:p>
                  </a:txBody>
                  <a:tcPr anchor="ctr"/>
                </a:tc>
                <a:tc>
                  <a:txBody>
                    <a:bodyPr/>
                    <a:lstStyle/>
                    <a:p>
                      <a:r>
                        <a:rPr lang="en-GB" sz="2000" kern="1200" dirty="0">
                          <a:solidFill>
                            <a:schemeClr val="dk1"/>
                          </a:solidFill>
                          <a:latin typeface="+mn-lt"/>
                          <a:ea typeface="+mn-ea"/>
                          <a:cs typeface="+mn-cs"/>
                        </a:rPr>
                        <a:t>2.87±0.26</a:t>
                      </a:r>
                    </a:p>
                  </a:txBody>
                  <a:tcPr anchor="ctr"/>
                </a:tc>
                <a:extLst>
                  <a:ext uri="{0D108BD9-81ED-4DB2-BD59-A6C34878D82A}">
                    <a16:rowId xmlns:a16="http://schemas.microsoft.com/office/drawing/2014/main" val="1202600949"/>
                  </a:ext>
                </a:extLst>
              </a:tr>
              <a:tr h="370840">
                <a:tc>
                  <a:txBody>
                    <a:bodyPr/>
                    <a:lstStyle/>
                    <a:p>
                      <a:r>
                        <a:rPr lang="en-IN" sz="2000" dirty="0"/>
                        <a:t>10/05/2021</a:t>
                      </a:r>
                      <a:endParaRPr lang="en-GB" sz="2000" dirty="0"/>
                    </a:p>
                  </a:txBody>
                  <a:tcPr/>
                </a:tc>
                <a:tc>
                  <a:txBody>
                    <a:bodyPr/>
                    <a:lstStyle/>
                    <a:p>
                      <a:pPr marL="0" algn="l" defTabSz="914400" rtl="0" eaLnBrk="1" latinLnBrk="0" hangingPunct="1"/>
                      <a:r>
                        <a:rPr lang="en-GB" sz="2000" kern="1200" dirty="0">
                          <a:solidFill>
                            <a:schemeClr val="dk1"/>
                          </a:solidFill>
                          <a:latin typeface="+mn-lt"/>
                          <a:ea typeface="+mn-ea"/>
                          <a:cs typeface="+mn-cs"/>
                        </a:rPr>
                        <a:t>48.67±6.70 </a:t>
                      </a:r>
                    </a:p>
                  </a:txBody>
                  <a:tcPr anchor="ctr"/>
                </a:tc>
                <a:tc>
                  <a:txBody>
                    <a:bodyPr/>
                    <a:lstStyle/>
                    <a:p>
                      <a:pPr marL="0" algn="l" defTabSz="914400" rtl="0" eaLnBrk="1" latinLnBrk="0" hangingPunct="1"/>
                      <a:r>
                        <a:rPr lang="en-GB" sz="2000" kern="1200" dirty="0">
                          <a:solidFill>
                            <a:schemeClr val="dk1"/>
                          </a:solidFill>
                          <a:latin typeface="+mn-lt"/>
                          <a:ea typeface="+mn-ea"/>
                          <a:cs typeface="+mn-cs"/>
                        </a:rPr>
                        <a:t>40.16±6.15 </a:t>
                      </a:r>
                    </a:p>
                  </a:txBody>
                  <a:tcPr anchor="ctr"/>
                </a:tc>
                <a:tc>
                  <a:txBody>
                    <a:bodyPr/>
                    <a:lstStyle/>
                    <a:p>
                      <a:pPr marL="0" algn="l" defTabSz="914400" rtl="0" eaLnBrk="1" latinLnBrk="0" hangingPunct="1"/>
                      <a:r>
                        <a:rPr lang="en-GB" sz="2000" kern="1200" dirty="0">
                          <a:solidFill>
                            <a:schemeClr val="dk1"/>
                          </a:solidFill>
                          <a:latin typeface="+mn-lt"/>
                          <a:ea typeface="+mn-ea"/>
                          <a:cs typeface="+mn-cs"/>
                        </a:rPr>
                        <a:t>1.68±0.24</a:t>
                      </a:r>
                    </a:p>
                  </a:txBody>
                  <a:tcPr anchor="ctr"/>
                </a:tc>
                <a:extLst>
                  <a:ext uri="{0D108BD9-81ED-4DB2-BD59-A6C34878D82A}">
                    <a16:rowId xmlns:a16="http://schemas.microsoft.com/office/drawing/2014/main" val="430722967"/>
                  </a:ext>
                </a:extLst>
              </a:tr>
            </a:tbl>
          </a:graphicData>
        </a:graphic>
      </p:graphicFrame>
      <p:pic>
        <p:nvPicPr>
          <p:cNvPr id="5" name="Picture 4">
            <a:extLst>
              <a:ext uri="{FF2B5EF4-FFF2-40B4-BE49-F238E27FC236}">
                <a16:creationId xmlns:a16="http://schemas.microsoft.com/office/drawing/2014/main" id="{98435F90-31A1-478D-BFEF-611D6EDC75F7}"/>
              </a:ext>
            </a:extLst>
          </p:cNvPr>
          <p:cNvPicPr>
            <a:picLocks noChangeAspect="1"/>
          </p:cNvPicPr>
          <p:nvPr/>
        </p:nvPicPr>
        <p:blipFill>
          <a:blip r:embed="rId2"/>
          <a:stretch>
            <a:fillRect/>
          </a:stretch>
        </p:blipFill>
        <p:spPr>
          <a:xfrm>
            <a:off x="2499740" y="2998088"/>
            <a:ext cx="6730877" cy="2967705"/>
          </a:xfrm>
          <a:prstGeom prst="rect">
            <a:avLst/>
          </a:prstGeom>
        </p:spPr>
      </p:pic>
      <p:sp>
        <p:nvSpPr>
          <p:cNvPr id="2" name="TextBox 1">
            <a:extLst>
              <a:ext uri="{FF2B5EF4-FFF2-40B4-BE49-F238E27FC236}">
                <a16:creationId xmlns:a16="http://schemas.microsoft.com/office/drawing/2014/main" id="{BAA91A4E-A748-0983-7843-2BD6BB5F9305}"/>
              </a:ext>
            </a:extLst>
          </p:cNvPr>
          <p:cNvSpPr txBox="1"/>
          <p:nvPr/>
        </p:nvSpPr>
        <p:spPr>
          <a:xfrm>
            <a:off x="1402671" y="6235549"/>
            <a:ext cx="37925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3F13AD"/>
                </a:solidFill>
                <a:effectLst/>
                <a:uLnTx/>
                <a:uFillTx/>
                <a:latin typeface="Calibri" panose="020F0502020204030204"/>
                <a:ea typeface="+mn-ea"/>
                <a:cs typeface="+mn-cs"/>
              </a:rPr>
              <a:t>Sarika et. al., Journal of Optics (2022) </a:t>
            </a:r>
          </a:p>
        </p:txBody>
      </p:sp>
    </p:spTree>
    <p:extLst>
      <p:ext uri="{BB962C8B-B14F-4D97-AF65-F5344CB8AC3E}">
        <p14:creationId xmlns:p14="http://schemas.microsoft.com/office/powerpoint/2010/main" val="1628869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64730" y="0"/>
            <a:ext cx="8658139" cy="461665"/>
          </a:xfrm>
          <a:prstGeom prst="rect">
            <a:avLst/>
          </a:prstGeom>
          <a:noFill/>
        </p:spPr>
        <p:txBody>
          <a:bodyPr wrap="none" rtlCol="0">
            <a:spAutoFit/>
          </a:bodyPr>
          <a:lstStyle/>
          <a:p>
            <a:r>
              <a:rPr lang="en-IN" sz="2400" b="1" dirty="0">
                <a:solidFill>
                  <a:srgbClr val="3333CC"/>
                </a:solidFill>
                <a:latin typeface="Arial" panose="020B0604020202020204" pitchFamily="34" charset="0"/>
                <a:cs typeface="Arial" panose="020B0604020202020204" pitchFamily="34" charset="0"/>
              </a:rPr>
              <a:t>Creating Polarization Entanglement with varying visibility </a:t>
            </a:r>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64" y="747423"/>
            <a:ext cx="11880556" cy="5996277"/>
          </a:xfrm>
          <a:prstGeom prst="rect">
            <a:avLst/>
          </a:prstGeom>
        </p:spPr>
      </p:pic>
      <p:pic>
        <p:nvPicPr>
          <p:cNvPr id="29" name="Picture 28">
            <a:extLst>
              <a:ext uri="{FF2B5EF4-FFF2-40B4-BE49-F238E27FC236}">
                <a16:creationId xmlns:a16="http://schemas.microsoft.com/office/drawing/2014/main" id="{D27D907D-99C2-59A8-B2B0-AE186C19D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173" y="2464905"/>
            <a:ext cx="1729888" cy="1542553"/>
          </a:xfrm>
          <a:prstGeom prst="rect">
            <a:avLst/>
          </a:prstGeom>
        </p:spPr>
      </p:pic>
    </p:spTree>
    <p:extLst>
      <p:ext uri="{BB962C8B-B14F-4D97-AF65-F5344CB8AC3E}">
        <p14:creationId xmlns:p14="http://schemas.microsoft.com/office/powerpoint/2010/main" val="609259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39658" y="218785"/>
            <a:ext cx="4653262" cy="523220"/>
          </a:xfrm>
          <a:prstGeom prst="rect">
            <a:avLst/>
          </a:prstGeom>
          <a:noFill/>
        </p:spPr>
        <p:txBody>
          <a:bodyPr wrap="none" rtlCol="0">
            <a:spAutoFit/>
          </a:bodyPr>
          <a:lstStyle/>
          <a:p>
            <a:r>
              <a:rPr lang="en-IN" sz="2800" b="1" dirty="0">
                <a:solidFill>
                  <a:srgbClr val="3333CC"/>
                </a:solidFill>
                <a:latin typeface="Arial" panose="020B0604020202020204" pitchFamily="34" charset="0"/>
                <a:cs typeface="Arial" panose="020B0604020202020204" pitchFamily="34" charset="0"/>
              </a:rPr>
              <a:t>Variation of S with QBER </a:t>
            </a: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00" y="1185290"/>
            <a:ext cx="9994900" cy="5253610"/>
          </a:xfrm>
          <a:prstGeom prst="rect">
            <a:avLst/>
          </a:prstGeom>
        </p:spPr>
      </p:pic>
      <p:pic>
        <p:nvPicPr>
          <p:cNvPr id="3" name="Picture 2">
            <a:extLst>
              <a:ext uri="{FF2B5EF4-FFF2-40B4-BE49-F238E27FC236}">
                <a16:creationId xmlns:a16="http://schemas.microsoft.com/office/drawing/2014/main" id="{922DE4A3-E563-FC1C-7468-6048512B0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5735" y="3316726"/>
            <a:ext cx="2000529" cy="495369"/>
          </a:xfrm>
          <a:prstGeom prst="rect">
            <a:avLst/>
          </a:prstGeom>
        </p:spPr>
      </p:pic>
    </p:spTree>
    <p:extLst>
      <p:ext uri="{BB962C8B-B14F-4D97-AF65-F5344CB8AC3E}">
        <p14:creationId xmlns:p14="http://schemas.microsoft.com/office/powerpoint/2010/main" val="318274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C811C-4093-419F-BFC3-6B8058E967DE}"/>
              </a:ext>
            </a:extLst>
          </p:cNvPr>
          <p:cNvPicPr>
            <a:picLocks noChangeAspect="1"/>
          </p:cNvPicPr>
          <p:nvPr/>
        </p:nvPicPr>
        <p:blipFill>
          <a:blip r:embed="rId2"/>
          <a:stretch>
            <a:fillRect/>
          </a:stretch>
        </p:blipFill>
        <p:spPr>
          <a:xfrm>
            <a:off x="1237622" y="614065"/>
            <a:ext cx="9778772" cy="6168398"/>
          </a:xfrm>
          <a:prstGeom prst="rect">
            <a:avLst/>
          </a:prstGeom>
        </p:spPr>
      </p:pic>
      <p:sp>
        <p:nvSpPr>
          <p:cNvPr id="4" name="TextBox 3">
            <a:extLst>
              <a:ext uri="{FF2B5EF4-FFF2-40B4-BE49-F238E27FC236}">
                <a16:creationId xmlns:a16="http://schemas.microsoft.com/office/drawing/2014/main" id="{8B3B4CB6-DD35-48E1-9A71-D3414DC6A02B}"/>
              </a:ext>
            </a:extLst>
          </p:cNvPr>
          <p:cNvSpPr txBox="1"/>
          <p:nvPr/>
        </p:nvSpPr>
        <p:spPr>
          <a:xfrm>
            <a:off x="270345" y="0"/>
            <a:ext cx="3479671" cy="461665"/>
          </a:xfrm>
          <a:prstGeom prst="rect">
            <a:avLst/>
          </a:prstGeom>
          <a:noFill/>
        </p:spPr>
        <p:txBody>
          <a:bodyPr wrap="none" rtlCol="0">
            <a:spAutoFit/>
          </a:bodyPr>
          <a:lstStyle/>
          <a:p>
            <a:r>
              <a:rPr lang="en-IN" sz="2400" b="1" dirty="0">
                <a:solidFill>
                  <a:srgbClr val="0000FF"/>
                </a:solidFill>
              </a:rPr>
              <a:t>Non-zero secure key rate </a:t>
            </a:r>
          </a:p>
        </p:txBody>
      </p:sp>
    </p:spTree>
    <p:extLst>
      <p:ext uri="{BB962C8B-B14F-4D97-AF65-F5344CB8AC3E}">
        <p14:creationId xmlns:p14="http://schemas.microsoft.com/office/powerpoint/2010/main" val="1642859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1E942-D66E-D7F8-B752-8E1F3BC9EA73}"/>
            </a:ext>
          </a:extLst>
        </p:cNvPr>
        <p:cNvGrpSpPr/>
        <p:nvPr/>
      </p:nvGrpSpPr>
      <p:grpSpPr>
        <a:xfrm>
          <a:off x="0" y="0"/>
          <a:ext cx="0" cy="0"/>
          <a:chOff x="0" y="0"/>
          <a:chExt cx="0" cy="0"/>
        </a:xfrm>
      </p:grpSpPr>
      <p:pic>
        <p:nvPicPr>
          <p:cNvPr id="157" name="Picture 156">
            <a:extLst>
              <a:ext uri="{FF2B5EF4-FFF2-40B4-BE49-F238E27FC236}">
                <a16:creationId xmlns:a16="http://schemas.microsoft.com/office/drawing/2014/main" id="{D03F37A4-E3FE-1A3B-C4FE-B562959B1DC4}"/>
              </a:ext>
            </a:extLst>
          </p:cNvPr>
          <p:cNvPicPr/>
          <p:nvPr/>
        </p:nvPicPr>
        <p:blipFill rotWithShape="1">
          <a:blip r:embed="rId2"/>
          <a:srcRect l="6848" t="565"/>
          <a:stretch/>
        </p:blipFill>
        <p:spPr>
          <a:xfrm>
            <a:off x="441048" y="106519"/>
            <a:ext cx="4621429" cy="3273713"/>
          </a:xfrm>
          <a:prstGeom prst="rect">
            <a:avLst/>
          </a:prstGeom>
          <a:ln w="0">
            <a:noFill/>
          </a:ln>
        </p:spPr>
      </p:pic>
      <p:sp>
        <p:nvSpPr>
          <p:cNvPr id="158" name="PlaceHolder 1">
            <a:extLst>
              <a:ext uri="{FF2B5EF4-FFF2-40B4-BE49-F238E27FC236}">
                <a16:creationId xmlns:a16="http://schemas.microsoft.com/office/drawing/2014/main" id="{A06FFC04-32C0-9D6B-37C4-13F1204219D0}"/>
              </a:ext>
            </a:extLst>
          </p:cNvPr>
          <p:cNvSpPr>
            <a:spLocks noGrp="1"/>
          </p:cNvSpPr>
          <p:nvPr>
            <p:ph type="title"/>
          </p:nvPr>
        </p:nvSpPr>
        <p:spPr>
          <a:xfrm>
            <a:off x="5184752" y="330302"/>
            <a:ext cx="6919784" cy="922635"/>
          </a:xfrm>
          <a:prstGeom prst="rect">
            <a:avLst/>
          </a:prstGeom>
          <a:noFill/>
          <a:ln w="0">
            <a:noFill/>
          </a:ln>
        </p:spPr>
        <p:txBody>
          <a:bodyPr vert="horz" lIns="0" tIns="0" rIns="0" bIns="0" rtlCol="0" anchor="ctr">
            <a:noAutofit/>
          </a:bodyPr>
          <a:lstStyle/>
          <a:p>
            <a:pPr algn="ctr">
              <a:lnSpc>
                <a:spcPct val="100000"/>
              </a:lnSpc>
              <a:tabLst>
                <a:tab pos="0" algn="l"/>
              </a:tabLst>
            </a:pPr>
            <a:r>
              <a:rPr lang="en-IN" sz="3200" b="1" spc="-1" dirty="0">
                <a:solidFill>
                  <a:srgbClr val="0000FF"/>
                </a:solidFill>
                <a:latin typeface="Arial"/>
              </a:rPr>
              <a:t>QKD Network: PRL CDOT QKD Integration</a:t>
            </a:r>
          </a:p>
        </p:txBody>
      </p:sp>
      <p:pic>
        <p:nvPicPr>
          <p:cNvPr id="2" name="Picture 1">
            <a:extLst>
              <a:ext uri="{FF2B5EF4-FFF2-40B4-BE49-F238E27FC236}">
                <a16:creationId xmlns:a16="http://schemas.microsoft.com/office/drawing/2014/main" id="{0878E9DF-D6A9-5551-DFB9-2B3883D0E219}"/>
              </a:ext>
            </a:extLst>
          </p:cNvPr>
          <p:cNvPicPr/>
          <p:nvPr/>
        </p:nvPicPr>
        <p:blipFill rotWithShape="1">
          <a:blip r:embed="rId3"/>
          <a:srcRect l="3404" t="5905" r="2133"/>
          <a:stretch/>
        </p:blipFill>
        <p:spPr>
          <a:xfrm>
            <a:off x="4459821" y="3260462"/>
            <a:ext cx="7644715" cy="3554627"/>
          </a:xfrm>
          <a:prstGeom prst="rect">
            <a:avLst/>
          </a:prstGeom>
          <a:ln w="0">
            <a:noFill/>
          </a:ln>
        </p:spPr>
      </p:pic>
    </p:spTree>
    <p:extLst>
      <p:ext uri="{BB962C8B-B14F-4D97-AF65-F5344CB8AC3E}">
        <p14:creationId xmlns:p14="http://schemas.microsoft.com/office/powerpoint/2010/main" val="1796461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48"/>
            <a:ext cx="10515600" cy="721895"/>
          </a:xfrm>
        </p:spPr>
        <p:txBody>
          <a:bodyPr>
            <a:normAutofit/>
          </a:bodyPr>
          <a:lstStyle/>
          <a:p>
            <a:pPr algn="ctr"/>
            <a:r>
              <a:rPr lang="en-IN"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Physical Implementation </a:t>
            </a:r>
          </a:p>
        </p:txBody>
      </p:sp>
      <p:sp>
        <p:nvSpPr>
          <p:cNvPr id="29" name="Title 1"/>
          <p:cNvSpPr txBox="1">
            <a:spLocks/>
          </p:cNvSpPr>
          <p:nvPr/>
        </p:nvSpPr>
        <p:spPr>
          <a:xfrm>
            <a:off x="918411" y="0"/>
            <a:ext cx="10515600" cy="823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IN"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grpSp>
        <p:nvGrpSpPr>
          <p:cNvPr id="30" name="Group 29"/>
          <p:cNvGrpSpPr/>
          <p:nvPr/>
        </p:nvGrpSpPr>
        <p:grpSpPr>
          <a:xfrm>
            <a:off x="6938667" y="1436049"/>
            <a:ext cx="4495343" cy="1897162"/>
            <a:chOff x="6464966" y="1436049"/>
            <a:chExt cx="4523874" cy="1897162"/>
          </a:xfrm>
        </p:grpSpPr>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4966" y="1610436"/>
              <a:ext cx="4523874" cy="1722775"/>
            </a:xfrm>
            <a:prstGeom prst="rect">
              <a:avLst/>
            </a:prstGeom>
          </p:spPr>
        </p:pic>
        <p:sp>
          <p:nvSpPr>
            <p:cNvPr id="32" name="TextBox 31"/>
            <p:cNvSpPr txBox="1"/>
            <p:nvPr/>
          </p:nvSpPr>
          <p:spPr>
            <a:xfrm>
              <a:off x="7320667" y="1436049"/>
              <a:ext cx="252928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Heralded Single Photons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3" name="Group 32"/>
          <p:cNvGrpSpPr/>
          <p:nvPr/>
        </p:nvGrpSpPr>
        <p:grpSpPr>
          <a:xfrm>
            <a:off x="1331097" y="1464480"/>
            <a:ext cx="3946357" cy="1664843"/>
            <a:chOff x="2256445" y="1464480"/>
            <a:chExt cx="3946357" cy="1664843"/>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6445" y="1759214"/>
              <a:ext cx="3946357" cy="1370109"/>
            </a:xfrm>
            <a:prstGeom prst="rect">
              <a:avLst/>
            </a:prstGeom>
          </p:spPr>
        </p:pic>
        <p:sp>
          <p:nvSpPr>
            <p:cNvPr id="35" name="TextBox 34"/>
            <p:cNvSpPr txBox="1"/>
            <p:nvPr/>
          </p:nvSpPr>
          <p:spPr>
            <a:xfrm>
              <a:off x="2524638" y="1464480"/>
              <a:ext cx="28240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Coherent Weak Laser Pulses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997314" y="3538085"/>
            <a:ext cx="4613925" cy="1244019"/>
            <a:chOff x="1646399" y="3656496"/>
            <a:chExt cx="4613925" cy="1244019"/>
          </a:xfrm>
        </p:grpSpPr>
        <p:sp>
          <p:nvSpPr>
            <p:cNvPr id="37" name="TextBox 36"/>
            <p:cNvSpPr txBox="1"/>
            <p:nvPr/>
          </p:nvSpPr>
          <p:spPr>
            <a:xfrm>
              <a:off x="3248682" y="3656496"/>
              <a:ext cx="140936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Optical </a:t>
              </a:r>
              <a:r>
                <a:rPr kumimoji="0" lang="en-IN"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Fiber</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8" name="Group 37"/>
            <p:cNvGrpSpPr/>
            <p:nvPr/>
          </p:nvGrpSpPr>
          <p:grpSpPr>
            <a:xfrm>
              <a:off x="1646399" y="4116535"/>
              <a:ext cx="4613925" cy="783980"/>
              <a:chOff x="1728625" y="4302827"/>
              <a:chExt cx="4613925" cy="783980"/>
            </a:xfrm>
          </p:grpSpPr>
          <p:cxnSp>
            <p:nvCxnSpPr>
              <p:cNvPr id="39" name="Straight Connector 38"/>
              <p:cNvCxnSpPr/>
              <p:nvPr/>
            </p:nvCxnSpPr>
            <p:spPr>
              <a:xfrm>
                <a:off x="1728625" y="4302827"/>
                <a:ext cx="4613925"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738808" y="4306035"/>
                <a:ext cx="593558" cy="780772"/>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1" name="Group 40"/>
          <p:cNvGrpSpPr/>
          <p:nvPr/>
        </p:nvGrpSpPr>
        <p:grpSpPr>
          <a:xfrm>
            <a:off x="6938668" y="3531799"/>
            <a:ext cx="4268937" cy="1275685"/>
            <a:chOff x="7037605" y="3540872"/>
            <a:chExt cx="4268937" cy="1275685"/>
          </a:xfrm>
        </p:grpSpPr>
        <p:sp>
          <p:nvSpPr>
            <p:cNvPr id="42" name="TextBox 41"/>
            <p:cNvSpPr txBox="1"/>
            <p:nvPr/>
          </p:nvSpPr>
          <p:spPr>
            <a:xfrm>
              <a:off x="8582123" y="3540872"/>
              <a:ext cx="12027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Free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3" name="Group 42"/>
            <p:cNvGrpSpPr/>
            <p:nvPr/>
          </p:nvGrpSpPr>
          <p:grpSpPr>
            <a:xfrm>
              <a:off x="7037605" y="3902156"/>
              <a:ext cx="4268937" cy="914401"/>
              <a:chOff x="1130970" y="1957137"/>
              <a:chExt cx="7820524" cy="2057398"/>
            </a:xfrm>
          </p:grpSpPr>
          <p:grpSp>
            <p:nvGrpSpPr>
              <p:cNvPr id="44" name="Group 43"/>
              <p:cNvGrpSpPr/>
              <p:nvPr/>
            </p:nvGrpSpPr>
            <p:grpSpPr>
              <a:xfrm>
                <a:off x="1130970" y="1957137"/>
                <a:ext cx="2109536" cy="2057398"/>
                <a:chOff x="1130970" y="1957137"/>
                <a:chExt cx="2109536" cy="2057398"/>
              </a:xfrm>
            </p:grpSpPr>
            <p:sp>
              <p:nvSpPr>
                <p:cNvPr id="49" name="Oval 48"/>
                <p:cNvSpPr/>
                <p:nvPr/>
              </p:nvSpPr>
              <p:spPr>
                <a:xfrm>
                  <a:off x="2759242" y="1957137"/>
                  <a:ext cx="481263" cy="2057398"/>
                </a:xfrm>
                <a:prstGeom prst="ellipse">
                  <a:avLst/>
                </a:prstGeom>
                <a:gradFill flip="none" rotWithShape="1">
                  <a:gsLst>
                    <a:gs pos="0">
                      <a:schemeClr val="bg1">
                        <a:lumMod val="65000"/>
                        <a:alpha val="76000"/>
                      </a:schemeClr>
                    </a:gs>
                    <a:gs pos="50000">
                      <a:schemeClr val="bg1">
                        <a:lumMod val="85000"/>
                        <a:alpha val="59000"/>
                      </a:schemeClr>
                    </a:gs>
                    <a:gs pos="100000">
                      <a:schemeClr val="bg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Isosceles Triangle 49"/>
                <p:cNvSpPr/>
                <p:nvPr/>
              </p:nvSpPr>
              <p:spPr>
                <a:xfrm rot="16200000">
                  <a:off x="1275349" y="1931068"/>
                  <a:ext cx="1820777" cy="2109536"/>
                </a:xfrm>
                <a:prstGeom prst="triangle">
                  <a:avLst/>
                </a:prstGeom>
                <a:gradFill>
                  <a:gsLst>
                    <a:gs pos="0">
                      <a:srgbClr val="FF0000">
                        <a:alpha val="96000"/>
                      </a:srgbClr>
                    </a:gs>
                    <a:gs pos="74000">
                      <a:srgbClr val="FF7C80">
                        <a:alpha val="70000"/>
                      </a:srgbClr>
                    </a:gs>
                    <a:gs pos="83000">
                      <a:schemeClr val="accent2">
                        <a:lumMod val="20000"/>
                        <a:lumOff val="80000"/>
                        <a:alpha val="12000"/>
                      </a:schemeClr>
                    </a:gs>
                    <a:gs pos="100000">
                      <a:schemeClr val="bg1">
                        <a:alpha val="2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5" name="Group 44"/>
              <p:cNvGrpSpPr/>
              <p:nvPr/>
            </p:nvGrpSpPr>
            <p:grpSpPr>
              <a:xfrm rot="10800000">
                <a:off x="6841958" y="1957137"/>
                <a:ext cx="2109536" cy="2057398"/>
                <a:chOff x="1130970" y="1957137"/>
                <a:chExt cx="2109536" cy="2057398"/>
              </a:xfrm>
            </p:grpSpPr>
            <p:sp>
              <p:nvSpPr>
                <p:cNvPr id="47" name="Oval 46"/>
                <p:cNvSpPr/>
                <p:nvPr/>
              </p:nvSpPr>
              <p:spPr>
                <a:xfrm>
                  <a:off x="2759242" y="1957137"/>
                  <a:ext cx="481263" cy="2057398"/>
                </a:xfrm>
                <a:prstGeom prst="ellipse">
                  <a:avLst/>
                </a:prstGeom>
                <a:gradFill flip="none" rotWithShape="1">
                  <a:gsLst>
                    <a:gs pos="0">
                      <a:schemeClr val="bg1">
                        <a:lumMod val="65000"/>
                        <a:alpha val="76000"/>
                      </a:schemeClr>
                    </a:gs>
                    <a:gs pos="50000">
                      <a:schemeClr val="bg1">
                        <a:lumMod val="85000"/>
                        <a:alpha val="59000"/>
                      </a:schemeClr>
                    </a:gs>
                    <a:gs pos="100000">
                      <a:schemeClr val="bg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Isosceles Triangle 47"/>
                <p:cNvSpPr/>
                <p:nvPr/>
              </p:nvSpPr>
              <p:spPr>
                <a:xfrm rot="16200000">
                  <a:off x="1275349" y="1931068"/>
                  <a:ext cx="1820777" cy="2109536"/>
                </a:xfrm>
                <a:prstGeom prst="triangle">
                  <a:avLst/>
                </a:prstGeom>
                <a:gradFill>
                  <a:gsLst>
                    <a:gs pos="0">
                      <a:srgbClr val="FF0000">
                        <a:alpha val="96000"/>
                      </a:srgbClr>
                    </a:gs>
                    <a:gs pos="74000">
                      <a:srgbClr val="FF7C80">
                        <a:alpha val="70000"/>
                      </a:srgbClr>
                    </a:gs>
                    <a:gs pos="83000">
                      <a:schemeClr val="accent2">
                        <a:lumMod val="20000"/>
                        <a:lumOff val="80000"/>
                        <a:alpha val="12000"/>
                      </a:schemeClr>
                    </a:gs>
                    <a:gs pos="100000">
                      <a:schemeClr val="bg1">
                        <a:alpha val="2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3529262" y="2600825"/>
                <a:ext cx="3035969" cy="1058779"/>
              </a:xfrm>
              <a:prstGeom prst="rect">
                <a:avLst/>
              </a:prstGeom>
              <a:gradFill>
                <a:gsLst>
                  <a:gs pos="0">
                    <a:srgbClr val="FF0000">
                      <a:alpha val="0"/>
                    </a:srgbClr>
                  </a:gs>
                  <a:gs pos="74000">
                    <a:srgbClr val="FF7C80">
                      <a:alpha val="70000"/>
                    </a:srgbClr>
                  </a:gs>
                  <a:gs pos="83000">
                    <a:schemeClr val="accent2">
                      <a:lumMod val="20000"/>
                      <a:lumOff val="80000"/>
                      <a:alpha val="12000"/>
                    </a:schemeClr>
                  </a:gs>
                  <a:gs pos="100000">
                    <a:schemeClr val="bg1">
                      <a:alpha val="2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1" name="Group 50"/>
          <p:cNvGrpSpPr/>
          <p:nvPr/>
        </p:nvGrpSpPr>
        <p:grpSpPr>
          <a:xfrm>
            <a:off x="2000484" y="5132663"/>
            <a:ext cx="2710678" cy="1610380"/>
            <a:chOff x="2297264" y="5088692"/>
            <a:chExt cx="2710678" cy="1610380"/>
          </a:xfrm>
        </p:grpSpPr>
        <p:sp>
          <p:nvSpPr>
            <p:cNvPr id="52" name="TextBox 51"/>
            <p:cNvSpPr txBox="1"/>
            <p:nvPr/>
          </p:nvSpPr>
          <p:spPr>
            <a:xfrm>
              <a:off x="2297264" y="5088692"/>
              <a:ext cx="27106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Avalanche Photodiode SPD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2052" y="5418306"/>
              <a:ext cx="1912711" cy="1280766"/>
            </a:xfrm>
            <a:prstGeom prst="rect">
              <a:avLst/>
            </a:prstGeom>
          </p:spPr>
        </p:pic>
      </p:grpSp>
      <p:grpSp>
        <p:nvGrpSpPr>
          <p:cNvPr id="54" name="Group 53"/>
          <p:cNvGrpSpPr/>
          <p:nvPr/>
        </p:nvGrpSpPr>
        <p:grpSpPr>
          <a:xfrm>
            <a:off x="7760277" y="5073583"/>
            <a:ext cx="3153812" cy="1689844"/>
            <a:chOff x="7760277" y="5088692"/>
            <a:chExt cx="3153812" cy="1689844"/>
          </a:xfrm>
        </p:grpSpPr>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0186" y="5338842"/>
              <a:ext cx="2247592" cy="1439694"/>
            </a:xfrm>
            <a:prstGeom prst="rect">
              <a:avLst/>
            </a:prstGeom>
          </p:spPr>
        </p:pic>
        <p:sp>
          <p:nvSpPr>
            <p:cNvPr id="56" name="TextBox 55"/>
            <p:cNvSpPr txBox="1"/>
            <p:nvPr/>
          </p:nvSpPr>
          <p:spPr>
            <a:xfrm>
              <a:off x="7760277" y="5088692"/>
              <a:ext cx="31538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Superconducting Nanowire SPD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7" name="TextBox 56"/>
          <p:cNvSpPr txBox="1"/>
          <p:nvPr/>
        </p:nvSpPr>
        <p:spPr>
          <a:xfrm>
            <a:off x="5745644" y="954228"/>
            <a:ext cx="10390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Source</a:t>
            </a:r>
          </a:p>
        </p:txBody>
      </p:sp>
      <p:sp>
        <p:nvSpPr>
          <p:cNvPr id="58" name="TextBox 57"/>
          <p:cNvSpPr txBox="1"/>
          <p:nvPr/>
        </p:nvSpPr>
        <p:spPr>
          <a:xfrm>
            <a:off x="5066080" y="3145158"/>
            <a:ext cx="29325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Transmission Channel</a:t>
            </a:r>
          </a:p>
        </p:txBody>
      </p:sp>
      <p:sp>
        <p:nvSpPr>
          <p:cNvPr id="59" name="TextBox 58"/>
          <p:cNvSpPr txBox="1"/>
          <p:nvPr/>
        </p:nvSpPr>
        <p:spPr>
          <a:xfrm>
            <a:off x="5611240" y="4762712"/>
            <a:ext cx="13628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Detectors</a:t>
            </a:r>
          </a:p>
        </p:txBody>
      </p:sp>
      <p:sp>
        <p:nvSpPr>
          <p:cNvPr id="4" name="TextBox 3">
            <a:extLst>
              <a:ext uri="{FF2B5EF4-FFF2-40B4-BE49-F238E27FC236}">
                <a16:creationId xmlns:a16="http://schemas.microsoft.com/office/drawing/2014/main" id="{F9A74BD1-B82F-4AEF-A1AE-63E93DBEEC47}"/>
              </a:ext>
            </a:extLst>
          </p:cNvPr>
          <p:cNvSpPr txBox="1"/>
          <p:nvPr/>
        </p:nvSpPr>
        <p:spPr>
          <a:xfrm>
            <a:off x="7150041" y="1835818"/>
            <a:ext cx="19941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Entangled photons</a:t>
            </a:r>
          </a:p>
        </p:txBody>
      </p:sp>
      <p:sp>
        <p:nvSpPr>
          <p:cNvPr id="3" name="TextBox 2">
            <a:extLst>
              <a:ext uri="{FF2B5EF4-FFF2-40B4-BE49-F238E27FC236}">
                <a16:creationId xmlns:a16="http://schemas.microsoft.com/office/drawing/2014/main" id="{0D80238E-E2EF-2A69-9951-D83702E86D38}"/>
              </a:ext>
            </a:extLst>
          </p:cNvPr>
          <p:cNvSpPr txBox="1"/>
          <p:nvPr/>
        </p:nvSpPr>
        <p:spPr>
          <a:xfrm>
            <a:off x="5076262" y="6180211"/>
            <a:ext cx="2377830" cy="400110"/>
          </a:xfrm>
          <a:prstGeom prst="rect">
            <a:avLst/>
          </a:prstGeom>
          <a:noFill/>
        </p:spPr>
        <p:txBody>
          <a:bodyPr wrap="none" rtlCol="0">
            <a:spAutoFit/>
          </a:bodyPr>
          <a:lstStyle/>
          <a:p>
            <a:r>
              <a:rPr lang="en-IN" sz="2000" dirty="0"/>
              <a:t>Homodyne detectors</a:t>
            </a:r>
          </a:p>
        </p:txBody>
      </p:sp>
    </p:spTree>
    <p:extLst>
      <p:ext uri="{BB962C8B-B14F-4D97-AF65-F5344CB8AC3E}">
        <p14:creationId xmlns:p14="http://schemas.microsoft.com/office/powerpoint/2010/main" val="1667753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4F93E-327C-A9D1-5B9E-D90B4E347B9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55FEBC-2C92-C94B-5D65-BC6C3F290F03}"/>
              </a:ext>
            </a:extLst>
          </p:cNvPr>
          <p:cNvSpPr>
            <a:spLocks noGrp="1"/>
          </p:cNvSpPr>
          <p:nvPr>
            <p:ph idx="1"/>
          </p:nvPr>
        </p:nvSpPr>
        <p:spPr>
          <a:xfrm>
            <a:off x="266329" y="984947"/>
            <a:ext cx="10515600" cy="5761739"/>
          </a:xfrm>
        </p:spPr>
        <p:txBody>
          <a:bodyPr>
            <a:noAutofit/>
          </a:bodyPr>
          <a:lstStyle/>
          <a:p>
            <a:pPr>
              <a:lnSpc>
                <a:spcPct val="120000"/>
              </a:lnSpc>
            </a:pPr>
            <a:r>
              <a:rPr lang="en-IN" sz="2300" dirty="0"/>
              <a:t>Effect of turbulence and how to mitigate it for terrestrial and satellite communication</a:t>
            </a:r>
          </a:p>
          <a:p>
            <a:pPr algn="just">
              <a:lnSpc>
                <a:spcPct val="120000"/>
              </a:lnSpc>
            </a:pPr>
            <a:r>
              <a:rPr lang="en-IN" sz="2300" dirty="0"/>
              <a:t>Simulating conditions for uplink and downlink to check the key rate for satellite based quantum communication</a:t>
            </a:r>
          </a:p>
          <a:p>
            <a:pPr>
              <a:lnSpc>
                <a:spcPct val="120000"/>
              </a:lnSpc>
            </a:pPr>
            <a:r>
              <a:rPr lang="en-IN" sz="2300" dirty="0"/>
              <a:t>Development of Device Independent QKD protocols </a:t>
            </a:r>
          </a:p>
          <a:p>
            <a:pPr>
              <a:lnSpc>
                <a:spcPct val="120000"/>
              </a:lnSpc>
            </a:pPr>
            <a:r>
              <a:rPr lang="en-IN" sz="2300" dirty="0"/>
              <a:t>Entanglement swapping and quantum teleportation in free space for 200 meters towards setting QC network</a:t>
            </a:r>
          </a:p>
          <a:p>
            <a:pPr algn="just">
              <a:lnSpc>
                <a:spcPct val="120000"/>
              </a:lnSpc>
            </a:pPr>
            <a:r>
              <a:rPr lang="en-IN" sz="2300" dirty="0"/>
              <a:t>Using structured light such as - Vortex beam, Pencil beam, Gaussian Schell Model beam, Twisted Gaussian Schell Model beam - for robust and secure key distribution</a:t>
            </a:r>
          </a:p>
          <a:p>
            <a:pPr algn="just">
              <a:lnSpc>
                <a:spcPct val="120000"/>
              </a:lnSpc>
            </a:pPr>
            <a:r>
              <a:rPr lang="en-IN" sz="2300" b="1" dirty="0">
                <a:solidFill>
                  <a:srgbClr val="3333CC"/>
                </a:solidFill>
              </a:rPr>
              <a:t>Development of Photonic Quantum Computing since it is the best bet for quantum internet, </a:t>
            </a:r>
            <a:r>
              <a:rPr lang="en-IN" sz="2300" b="1" dirty="0">
                <a:solidFill>
                  <a:srgbClr val="00B050"/>
                </a:solidFill>
              </a:rPr>
              <a:t>World Wide Quantum Web (WWQW)</a:t>
            </a:r>
            <a:r>
              <a:rPr lang="en-IN" sz="2300" b="1" dirty="0">
                <a:solidFill>
                  <a:srgbClr val="3333CC"/>
                </a:solidFill>
              </a:rPr>
              <a:t>, the ultimate stage of quantum communication (China, Xanadu in Canada and Psi Quantum in USA, ORCA Computing in UK are making good progress)</a:t>
            </a:r>
          </a:p>
        </p:txBody>
      </p:sp>
      <p:sp>
        <p:nvSpPr>
          <p:cNvPr id="7" name="TextBox 6">
            <a:extLst>
              <a:ext uri="{FF2B5EF4-FFF2-40B4-BE49-F238E27FC236}">
                <a16:creationId xmlns:a16="http://schemas.microsoft.com/office/drawing/2014/main" id="{4AAA3CDF-9B16-8F22-EB69-A91F2B940892}"/>
              </a:ext>
            </a:extLst>
          </p:cNvPr>
          <p:cNvSpPr txBox="1"/>
          <p:nvPr/>
        </p:nvSpPr>
        <p:spPr>
          <a:xfrm>
            <a:off x="266329" y="115410"/>
            <a:ext cx="71461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3333CC"/>
                </a:solidFill>
                <a:effectLst/>
                <a:uLnTx/>
                <a:uFillTx/>
                <a:latin typeface="Calibri" panose="020F0502020204030204"/>
                <a:ea typeface="+mn-ea"/>
                <a:cs typeface="+mn-cs"/>
              </a:rPr>
              <a:t>Future plan of work under QST Program @ PRL</a:t>
            </a:r>
          </a:p>
        </p:txBody>
      </p:sp>
    </p:spTree>
    <p:extLst>
      <p:ext uri="{BB962C8B-B14F-4D97-AF65-F5344CB8AC3E}">
        <p14:creationId xmlns:p14="http://schemas.microsoft.com/office/powerpoint/2010/main" val="2790949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A4EBC-492C-8968-FB66-3DD18F1AE2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3D9485-FF33-6CBC-6597-8542915EA21E}"/>
              </a:ext>
            </a:extLst>
          </p:cNvPr>
          <p:cNvSpPr>
            <a:spLocks noGrp="1"/>
          </p:cNvSpPr>
          <p:nvPr>
            <p:ph type="ctrTitle"/>
          </p:nvPr>
        </p:nvSpPr>
        <p:spPr>
          <a:xfrm>
            <a:off x="1400752" y="4542016"/>
            <a:ext cx="9144000" cy="1480955"/>
          </a:xfrm>
        </p:spPr>
        <p:txBody>
          <a:bodyPr>
            <a:normAutofit/>
          </a:bodyPr>
          <a:lstStyle/>
          <a:p>
            <a:r>
              <a:rPr lang="en-IN" sz="9600" dirty="0">
                <a:latin typeface="Brush Script MT" panose="03060802040406070304" pitchFamily="66" charset="0"/>
              </a:rPr>
              <a:t>Thank You</a:t>
            </a:r>
          </a:p>
        </p:txBody>
      </p:sp>
      <p:sp>
        <p:nvSpPr>
          <p:cNvPr id="5" name="TextBox 6">
            <a:extLst>
              <a:ext uri="{FF2B5EF4-FFF2-40B4-BE49-F238E27FC236}">
                <a16:creationId xmlns:a16="http://schemas.microsoft.com/office/drawing/2014/main" id="{09BB6BC5-3DAA-1882-3ED6-503E7009463B}"/>
              </a:ext>
            </a:extLst>
          </p:cNvPr>
          <p:cNvSpPr txBox="1">
            <a:spLocks noChangeArrowheads="1"/>
          </p:cNvSpPr>
          <p:nvPr/>
        </p:nvSpPr>
        <p:spPr bwMode="auto">
          <a:xfrm>
            <a:off x="1102389" y="1437568"/>
            <a:ext cx="8915400" cy="1938992"/>
          </a:xfrm>
          <a:prstGeom prst="rect">
            <a:avLst/>
          </a:prstGeom>
          <a:noFill/>
          <a:ln w="9525">
            <a:no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990000"/>
                </a:solidFill>
                <a:effectLst/>
                <a:uLnTx/>
                <a:uFillTx/>
                <a:latin typeface="Calibri" panose="020F0502020204030204"/>
                <a:ea typeface="+mn-ea"/>
                <a:cs typeface="Arial" charset="0"/>
              </a:rPr>
              <a:t>“The greater danger for most of us lies not in setting our aim too high and falling short; but in setting our aim too low, and achieving our mark.”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990000"/>
                </a:solidFill>
                <a:effectLst/>
                <a:uLnTx/>
                <a:uFillTx/>
                <a:latin typeface="Calibri" panose="020F0502020204030204"/>
                <a:ea typeface="+mn-ea"/>
                <a:cs typeface="Arial" charset="0"/>
              </a:rPr>
              <a:t>							</a:t>
            </a:r>
            <a:r>
              <a:rPr kumimoji="0" lang="en-US" sz="2400" b="1" i="0" u="none" strike="noStrike" kern="1200" cap="none" spc="0" normalizeH="0" baseline="0" noProof="0" dirty="0">
                <a:ln>
                  <a:noFill/>
                </a:ln>
                <a:solidFill>
                  <a:srgbClr val="0033CC"/>
                </a:solidFill>
                <a:effectLst/>
                <a:uLnTx/>
                <a:uFillTx/>
                <a:latin typeface="Calibri" panose="020F0502020204030204"/>
                <a:ea typeface="+mn-ea"/>
                <a:cs typeface="Arial" charset="0"/>
              </a:rPr>
              <a:t>Michelangelo</a:t>
            </a:r>
          </a:p>
        </p:txBody>
      </p:sp>
    </p:spTree>
    <p:extLst>
      <p:ext uri="{BB962C8B-B14F-4D97-AF65-F5344CB8AC3E}">
        <p14:creationId xmlns:p14="http://schemas.microsoft.com/office/powerpoint/2010/main" val="1025152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FBDA68-332D-4A28-9B14-2FE963D70560}"/>
              </a:ext>
            </a:extLst>
          </p:cNvPr>
          <p:cNvSpPr txBox="1"/>
          <p:nvPr/>
        </p:nvSpPr>
        <p:spPr>
          <a:xfrm>
            <a:off x="17760" y="53256"/>
            <a:ext cx="39010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3333CC"/>
                </a:solidFill>
                <a:effectLst/>
                <a:uLnTx/>
                <a:uFillTx/>
                <a:latin typeface="Calibri" panose="020F0502020204030204"/>
                <a:ea typeface="+mn-ea"/>
                <a:cs typeface="+mn-cs"/>
              </a:rPr>
              <a:t>Entangled photon source</a:t>
            </a:r>
          </a:p>
        </p:txBody>
      </p:sp>
      <p:grpSp>
        <p:nvGrpSpPr>
          <p:cNvPr id="13" name="Group 12">
            <a:extLst>
              <a:ext uri="{FF2B5EF4-FFF2-40B4-BE49-F238E27FC236}">
                <a16:creationId xmlns:a16="http://schemas.microsoft.com/office/drawing/2014/main" id="{1FBD04A0-1826-45A1-BC7D-B224CEBDCF95}"/>
              </a:ext>
            </a:extLst>
          </p:cNvPr>
          <p:cNvGrpSpPr/>
          <p:nvPr/>
        </p:nvGrpSpPr>
        <p:grpSpPr>
          <a:xfrm>
            <a:off x="5450889" y="74941"/>
            <a:ext cx="6017352" cy="3573075"/>
            <a:chOff x="3844756" y="606691"/>
            <a:chExt cx="7465671" cy="4651375"/>
          </a:xfrm>
        </p:grpSpPr>
        <p:grpSp>
          <p:nvGrpSpPr>
            <p:cNvPr id="11" name="Group 10">
              <a:extLst>
                <a:ext uri="{FF2B5EF4-FFF2-40B4-BE49-F238E27FC236}">
                  <a16:creationId xmlns:a16="http://schemas.microsoft.com/office/drawing/2014/main" id="{EB3917F1-702B-42DA-B84F-912AD588994A}"/>
                </a:ext>
              </a:extLst>
            </p:cNvPr>
            <p:cNvGrpSpPr/>
            <p:nvPr/>
          </p:nvGrpSpPr>
          <p:grpSpPr>
            <a:xfrm>
              <a:off x="3844756" y="606691"/>
              <a:ext cx="7465671" cy="4651375"/>
              <a:chOff x="3844756" y="606691"/>
              <a:chExt cx="7465671" cy="4651375"/>
            </a:xfrm>
          </p:grpSpPr>
          <p:sp>
            <p:nvSpPr>
              <p:cNvPr id="8" name="TextBox 7">
                <a:extLst>
                  <a:ext uri="{FF2B5EF4-FFF2-40B4-BE49-F238E27FC236}">
                    <a16:creationId xmlns:a16="http://schemas.microsoft.com/office/drawing/2014/main" id="{0684FFFA-37DB-4689-B87A-6BFF681BBA3A}"/>
                  </a:ext>
                </a:extLst>
              </p:cNvPr>
              <p:cNvSpPr txBox="1"/>
              <p:nvPr/>
            </p:nvSpPr>
            <p:spPr>
              <a:xfrm>
                <a:off x="9907479" y="2240298"/>
                <a:ext cx="14029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Pump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@405 nm</a:t>
                </a:r>
              </a:p>
            </p:txBody>
          </p:sp>
          <p:grpSp>
            <p:nvGrpSpPr>
              <p:cNvPr id="6" name="Group 8">
                <a:extLst>
                  <a:ext uri="{FF2B5EF4-FFF2-40B4-BE49-F238E27FC236}">
                    <a16:creationId xmlns:a16="http://schemas.microsoft.com/office/drawing/2014/main" id="{89E51207-68C6-4E3B-95FF-48D1527D921A}"/>
                  </a:ext>
                </a:extLst>
              </p:cNvPr>
              <p:cNvGrpSpPr>
                <a:grpSpLocks noChangeAspect="1"/>
              </p:cNvGrpSpPr>
              <p:nvPr/>
            </p:nvGrpSpPr>
            <p:grpSpPr bwMode="auto">
              <a:xfrm>
                <a:off x="3844756" y="606691"/>
                <a:ext cx="6026149" cy="4651375"/>
                <a:chOff x="2517" y="341"/>
                <a:chExt cx="3796" cy="2930"/>
              </a:xfrm>
              <a:solidFill>
                <a:schemeClr val="bg1"/>
              </a:solidFill>
            </p:grpSpPr>
            <p:sp>
              <p:nvSpPr>
                <p:cNvPr id="9" name="AutoShape 7">
                  <a:extLst>
                    <a:ext uri="{FF2B5EF4-FFF2-40B4-BE49-F238E27FC236}">
                      <a16:creationId xmlns:a16="http://schemas.microsoft.com/office/drawing/2014/main" id="{C2525B85-B504-4617-90BF-B5C3E583B486}"/>
                    </a:ext>
                  </a:extLst>
                </p:cNvPr>
                <p:cNvSpPr>
                  <a:spLocks noChangeAspect="1" noChangeArrowheads="1" noTextEdit="1"/>
                </p:cNvSpPr>
                <p:nvPr/>
              </p:nvSpPr>
              <p:spPr bwMode="auto">
                <a:xfrm>
                  <a:off x="2517" y="341"/>
                  <a:ext cx="3791" cy="2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3" name="Picture 9">
                  <a:extLst>
                    <a:ext uri="{FF2B5EF4-FFF2-40B4-BE49-F238E27FC236}">
                      <a16:creationId xmlns:a16="http://schemas.microsoft.com/office/drawing/2014/main" id="{32E8519A-265E-4215-8A47-CC6FB8F68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 y="341"/>
                  <a:ext cx="3796" cy="29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sp>
          <p:nvSpPr>
            <p:cNvPr id="10" name="Rectangle 9">
              <a:extLst>
                <a:ext uri="{FF2B5EF4-FFF2-40B4-BE49-F238E27FC236}">
                  <a16:creationId xmlns:a16="http://schemas.microsoft.com/office/drawing/2014/main" id="{0DCCD8A8-8FDE-4F34-9BE6-035F622897F0}"/>
                </a:ext>
              </a:extLst>
            </p:cNvPr>
            <p:cNvSpPr/>
            <p:nvPr/>
          </p:nvSpPr>
          <p:spPr>
            <a:xfrm>
              <a:off x="3844756" y="870012"/>
              <a:ext cx="505302" cy="426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8523B6CF-25F1-4E34-AA06-A866D91E45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30" r="16844"/>
          <a:stretch/>
        </p:blipFill>
        <p:spPr>
          <a:xfrm>
            <a:off x="168673" y="953606"/>
            <a:ext cx="3518550" cy="2782899"/>
          </a:xfrm>
          <a:prstGeom prst="rect">
            <a:avLst/>
          </a:prstGeom>
        </p:spPr>
      </p:pic>
      <p:sp>
        <p:nvSpPr>
          <p:cNvPr id="2" name="TextBox 1">
            <a:extLst>
              <a:ext uri="{FF2B5EF4-FFF2-40B4-BE49-F238E27FC236}">
                <a16:creationId xmlns:a16="http://schemas.microsoft.com/office/drawing/2014/main" id="{6B286E25-7D32-4EA1-9755-3299B516C00C}"/>
              </a:ext>
            </a:extLst>
          </p:cNvPr>
          <p:cNvSpPr txBox="1"/>
          <p:nvPr/>
        </p:nvSpPr>
        <p:spPr>
          <a:xfrm>
            <a:off x="168673" y="6516214"/>
            <a:ext cx="112995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3F13AD"/>
                </a:solidFill>
                <a:effectLst/>
                <a:uLnTx/>
                <a:uFillTx/>
                <a:latin typeface="Calibri" panose="020F0502020204030204"/>
                <a:ea typeface="+mn-ea"/>
                <a:cs typeface="+mn-cs"/>
              </a:rPr>
              <a:t>Jabir et al “Robust, high brightness, degenerate entangled photon source at room temperature”, Scientific Reports 7 (1), 1-8 (2017) </a:t>
            </a:r>
          </a:p>
        </p:txBody>
      </p:sp>
      <p:pic>
        <p:nvPicPr>
          <p:cNvPr id="14" name="Picture 13">
            <a:extLst>
              <a:ext uri="{FF2B5EF4-FFF2-40B4-BE49-F238E27FC236}">
                <a16:creationId xmlns:a16="http://schemas.microsoft.com/office/drawing/2014/main" id="{74A6560A-2954-07E6-BF1B-10FD40811746}"/>
              </a:ext>
            </a:extLst>
          </p:cNvPr>
          <p:cNvPicPr>
            <a:picLocks noChangeAspect="1"/>
          </p:cNvPicPr>
          <p:nvPr/>
        </p:nvPicPr>
        <p:blipFill rotWithShape="1">
          <a:blip r:embed="rId4"/>
          <a:srcRect l="50044" t="4929" b="49412"/>
          <a:stretch/>
        </p:blipFill>
        <p:spPr>
          <a:xfrm>
            <a:off x="272759" y="3804078"/>
            <a:ext cx="3589710" cy="2636668"/>
          </a:xfrm>
          <a:prstGeom prst="rect">
            <a:avLst/>
          </a:prstGeom>
        </p:spPr>
      </p:pic>
      <p:pic>
        <p:nvPicPr>
          <p:cNvPr id="15" name="Picture 14">
            <a:extLst>
              <a:ext uri="{FF2B5EF4-FFF2-40B4-BE49-F238E27FC236}">
                <a16:creationId xmlns:a16="http://schemas.microsoft.com/office/drawing/2014/main" id="{E7B3A19A-84F3-FE74-8CF4-99E26E0233A9}"/>
              </a:ext>
            </a:extLst>
          </p:cNvPr>
          <p:cNvPicPr>
            <a:picLocks noChangeAspect="1"/>
          </p:cNvPicPr>
          <p:nvPr/>
        </p:nvPicPr>
        <p:blipFill rotWithShape="1">
          <a:blip r:embed="rId4"/>
          <a:srcRect l="49848" t="54585"/>
          <a:stretch/>
        </p:blipFill>
        <p:spPr>
          <a:xfrm>
            <a:off x="4450376" y="3887476"/>
            <a:ext cx="3603856" cy="2622641"/>
          </a:xfrm>
          <a:prstGeom prst="rect">
            <a:avLst/>
          </a:prstGeom>
        </p:spPr>
      </p:pic>
      <p:sp>
        <p:nvSpPr>
          <p:cNvPr id="4" name="TextBox 3">
            <a:extLst>
              <a:ext uri="{FF2B5EF4-FFF2-40B4-BE49-F238E27FC236}">
                <a16:creationId xmlns:a16="http://schemas.microsoft.com/office/drawing/2014/main" id="{48F27852-33D8-9B95-4BE5-1506DAE3C32E}"/>
              </a:ext>
            </a:extLst>
          </p:cNvPr>
          <p:cNvSpPr txBox="1"/>
          <p:nvPr/>
        </p:nvSpPr>
        <p:spPr>
          <a:xfrm>
            <a:off x="8091048" y="3942733"/>
            <a:ext cx="40321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err="1">
                <a:ln>
                  <a:noFill/>
                </a:ln>
                <a:solidFill>
                  <a:srgbClr val="3333CC"/>
                </a:solidFill>
                <a:effectLst/>
                <a:uLnTx/>
                <a:uFillTx/>
                <a:latin typeface="Calibri" panose="020F0502020204030204"/>
                <a:ea typeface="+mn-ea"/>
                <a:cs typeface="+mn-cs"/>
              </a:rPr>
              <a:t>QuantESS</a:t>
            </a:r>
            <a:r>
              <a:rPr kumimoji="0" lang="en-IN" sz="2000" b="1" i="0" u="none" strike="noStrike" kern="1200" cap="none" spc="0" normalizeH="0" baseline="0" noProof="0" dirty="0">
                <a:ln>
                  <a:noFill/>
                </a:ln>
                <a:solidFill>
                  <a:srgbClr val="3333CC"/>
                </a:solidFill>
                <a:effectLst/>
                <a:uLnTx/>
                <a:uFillTx/>
                <a:latin typeface="Calibri" panose="020F0502020204030204"/>
                <a:ea typeface="+mn-ea"/>
                <a:cs typeface="+mn-cs"/>
              </a:rPr>
              <a:t> payload for entanglement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3333CC"/>
                </a:solidFill>
                <a:effectLst/>
                <a:uLnTx/>
                <a:uFillTx/>
                <a:latin typeface="Calibri" panose="020F0502020204030204"/>
                <a:ea typeface="+mn-ea"/>
                <a:cs typeface="+mn-cs"/>
              </a:rPr>
              <a:t>and HOM interferometer study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3333CC"/>
                </a:solidFill>
                <a:effectLst/>
                <a:uLnTx/>
                <a:uFillTx/>
                <a:latin typeface="Calibri" panose="020F0502020204030204"/>
                <a:ea typeface="+mn-ea"/>
                <a:cs typeface="+mn-cs"/>
              </a:rPr>
              <a:t>space</a:t>
            </a:r>
          </a:p>
        </p:txBody>
      </p:sp>
      <p:sp>
        <p:nvSpPr>
          <p:cNvPr id="5" name="TextBox 4">
            <a:extLst>
              <a:ext uri="{FF2B5EF4-FFF2-40B4-BE49-F238E27FC236}">
                <a16:creationId xmlns:a16="http://schemas.microsoft.com/office/drawing/2014/main" id="{66808020-0534-DAD9-81AD-CED9C5BA3587}"/>
              </a:ext>
            </a:extLst>
          </p:cNvPr>
          <p:cNvSpPr txBox="1"/>
          <p:nvPr/>
        </p:nvSpPr>
        <p:spPr>
          <a:xfrm>
            <a:off x="1320516" y="540766"/>
            <a:ext cx="11397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3333CC"/>
                </a:solidFill>
                <a:effectLst/>
                <a:uLnTx/>
                <a:uFillTx/>
                <a:latin typeface="Calibri" panose="020F0502020204030204"/>
                <a:ea typeface="+mn-ea"/>
                <a:cs typeface="+mn-cs"/>
              </a:rPr>
              <a:t>Prototype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DA7B0F6-1563-0D8C-4453-1F456A8C7022}"/>
                  </a:ext>
                </a:extLst>
              </p:cNvPr>
              <p:cNvSpPr txBox="1"/>
              <p:nvPr/>
            </p:nvSpPr>
            <p:spPr>
              <a:xfrm>
                <a:off x="4577367" y="3330430"/>
                <a:ext cx="215431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begChr m:val="⟨"/>
                        <m:endChr m:val=""/>
                        <m:ctrlPr>
                          <a:rPr kumimoji="0" lang="en-IN"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IN"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𝑯</m:t>
                        </m:r>
                        <m:r>
                          <a:rPr kumimoji="0" lang="en-IN"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d>
                      <m:dPr>
                        <m:begChr m:val="⟨"/>
                        <m:endChr m:val=""/>
                        <m:ctrlPr>
                          <a:rPr kumimoji="0" lang="en-IN"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IN"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𝑯</m:t>
                        </m:r>
                        <m:r>
                          <a:rPr kumimoji="0" lang="en-IN"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d>
                  </m:oMath>
                </a14:m>
                <a:r>
                  <a:rPr kumimoji="0" lang="en-IN" sz="2400" b="1"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d>
                      <m:dPr>
                        <m:begChr m:val="⟨"/>
                        <m:endChr m:val=""/>
                        <m:ctrlPr>
                          <a:rPr kumimoji="0" lang="en-IN"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IN"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𝑽</m:t>
                        </m:r>
                        <m:r>
                          <a:rPr kumimoji="0" lang="en-IN"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d>
                  </m:oMath>
                </a14:m>
                <a:r>
                  <a:rPr kumimoji="0" lang="en-IN" sz="2400" b="1"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d>
                      <m:dPr>
                        <m:begChr m:val="⟨"/>
                        <m:endChr m:val=""/>
                        <m:ctrlPr>
                          <a:rPr kumimoji="0" lang="en-IN"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IN"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𝑽</m:t>
                        </m:r>
                        <m:r>
                          <a:rPr kumimoji="0" lang="en-IN"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d>
                  </m:oMath>
                </a14:m>
                <a:endParaRPr kumimoji="0" lang="en-IN"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7DA7B0F6-1563-0D8C-4453-1F456A8C7022}"/>
                  </a:ext>
                </a:extLst>
              </p:cNvPr>
              <p:cNvSpPr txBox="1">
                <a:spLocks noRot="1" noChangeAspect="1" noMove="1" noResize="1" noEditPoints="1" noAdjustHandles="1" noChangeArrowheads="1" noChangeShapeType="1" noTextEdit="1"/>
              </p:cNvSpPr>
              <p:nvPr/>
            </p:nvSpPr>
            <p:spPr>
              <a:xfrm>
                <a:off x="4577367" y="3330430"/>
                <a:ext cx="2154318" cy="369332"/>
              </a:xfrm>
              <a:prstGeom prst="rect">
                <a:avLst/>
              </a:prstGeom>
              <a:blipFill>
                <a:blip r:embed="rId5"/>
                <a:stretch>
                  <a:fillRect l="-26346" t="-173770" r="-13031" b="-255738"/>
                </a:stretch>
              </a:blipFill>
            </p:spPr>
            <p:txBody>
              <a:bodyPr/>
              <a:lstStyle/>
              <a:p>
                <a:r>
                  <a:rPr lang="en-IN">
                    <a:noFill/>
                  </a:rPr>
                  <a:t> </a:t>
                </a:r>
              </a:p>
            </p:txBody>
          </p:sp>
        </mc:Fallback>
      </mc:AlternateContent>
    </p:spTree>
    <p:extLst>
      <p:ext uri="{BB962C8B-B14F-4D97-AF65-F5344CB8AC3E}">
        <p14:creationId xmlns:p14="http://schemas.microsoft.com/office/powerpoint/2010/main" val="3352082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0787F-DEA2-E442-D930-8AABC08921A1}"/>
            </a:ext>
          </a:extLst>
        </p:cNvPr>
        <p:cNvGrpSpPr/>
        <p:nvPr/>
      </p:nvGrpSpPr>
      <p:grpSpPr>
        <a:xfrm>
          <a:off x="0" y="0"/>
          <a:ext cx="0" cy="0"/>
          <a:chOff x="0" y="0"/>
          <a:chExt cx="0" cy="0"/>
        </a:xfrm>
      </p:grpSpPr>
      <p:grpSp>
        <p:nvGrpSpPr>
          <p:cNvPr id="78" name="Group 77">
            <a:extLst>
              <a:ext uri="{FF2B5EF4-FFF2-40B4-BE49-F238E27FC236}">
                <a16:creationId xmlns:a16="http://schemas.microsoft.com/office/drawing/2014/main" id="{97E36FEE-5F3D-A28F-9D04-0181416B7172}"/>
              </a:ext>
            </a:extLst>
          </p:cNvPr>
          <p:cNvGrpSpPr/>
          <p:nvPr/>
        </p:nvGrpSpPr>
        <p:grpSpPr>
          <a:xfrm>
            <a:off x="0" y="2016000"/>
            <a:ext cx="4314831" cy="1800000"/>
            <a:chOff x="0" y="3396040"/>
            <a:chExt cx="4314831" cy="1800000"/>
          </a:xfrm>
        </p:grpSpPr>
        <p:pic>
          <p:nvPicPr>
            <p:cNvPr id="76" name="Picture 75">
              <a:extLst>
                <a:ext uri="{FF2B5EF4-FFF2-40B4-BE49-F238E27FC236}">
                  <a16:creationId xmlns:a16="http://schemas.microsoft.com/office/drawing/2014/main" id="{D4A748F6-81B8-05A1-D535-D70E6CE61467}"/>
                </a:ext>
              </a:extLst>
            </p:cNvPr>
            <p:cNvPicPr>
              <a:picLocks noChangeAspect="1"/>
            </p:cNvPicPr>
            <p:nvPr/>
          </p:nvPicPr>
          <p:blipFill>
            <a:blip r:embed="rId3"/>
            <a:stretch>
              <a:fillRect/>
            </a:stretch>
          </p:blipFill>
          <p:spPr>
            <a:xfrm>
              <a:off x="0" y="3396040"/>
              <a:ext cx="4314831" cy="1800000"/>
            </a:xfrm>
            <a:prstGeom prst="rect">
              <a:avLst/>
            </a:prstGeom>
          </p:spPr>
        </p:pic>
        <p:sp>
          <p:nvSpPr>
            <p:cNvPr id="77" name="Rectangle 76">
              <a:extLst>
                <a:ext uri="{FF2B5EF4-FFF2-40B4-BE49-F238E27FC236}">
                  <a16:creationId xmlns:a16="http://schemas.microsoft.com/office/drawing/2014/main" id="{D3AD766D-05F9-2A1D-3183-B2788E729FC6}"/>
                </a:ext>
              </a:extLst>
            </p:cNvPr>
            <p:cNvSpPr/>
            <p:nvPr/>
          </p:nvSpPr>
          <p:spPr>
            <a:xfrm>
              <a:off x="2695575" y="3456000"/>
              <a:ext cx="1546641" cy="1625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75" name="Picture 74">
            <a:extLst>
              <a:ext uri="{FF2B5EF4-FFF2-40B4-BE49-F238E27FC236}">
                <a16:creationId xmlns:a16="http://schemas.microsoft.com/office/drawing/2014/main" id="{A8823126-42BE-E084-1D9A-F86161BE0342}"/>
              </a:ext>
            </a:extLst>
          </p:cNvPr>
          <p:cNvPicPr>
            <a:picLocks noChangeAspect="1"/>
          </p:cNvPicPr>
          <p:nvPr/>
        </p:nvPicPr>
        <p:blipFill>
          <a:blip r:embed="rId3"/>
          <a:stretch>
            <a:fillRect/>
          </a:stretch>
        </p:blipFill>
        <p:spPr>
          <a:xfrm>
            <a:off x="0" y="2016000"/>
            <a:ext cx="4314831" cy="1800000"/>
          </a:xfrm>
          <a:prstGeom prst="rect">
            <a:avLst/>
          </a:prstGeom>
        </p:spPr>
      </p:pic>
      <p:sp>
        <p:nvSpPr>
          <p:cNvPr id="79" name="Rounded Rectangle 78">
            <a:extLst>
              <a:ext uri="{FF2B5EF4-FFF2-40B4-BE49-F238E27FC236}">
                <a16:creationId xmlns:a16="http://schemas.microsoft.com/office/drawing/2014/main" id="{6B3AF325-E40D-D8AE-7669-665EC459DC30}"/>
              </a:ext>
            </a:extLst>
          </p:cNvPr>
          <p:cNvSpPr/>
          <p:nvPr/>
        </p:nvSpPr>
        <p:spPr>
          <a:xfrm>
            <a:off x="432000" y="216001"/>
            <a:ext cx="11324186" cy="431700"/>
          </a:xfrm>
          <a:prstGeom prst="roundRect">
            <a:avLst>
              <a:gd name="adj" fmla="val 6415"/>
            </a:avLst>
          </a:prstGeom>
          <a:solidFill>
            <a:schemeClr val="accent5">
              <a:lumMod val="40000"/>
              <a:lumOff val="60000"/>
            </a:schemeClr>
          </a:solidFill>
          <a:ln>
            <a:noFill/>
          </a:ln>
          <a:effectLst>
            <a:glow rad="63500">
              <a:schemeClr val="accent5">
                <a:lumMod val="60000"/>
                <a:lumOff val="40000"/>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Neutralizing effect of phase-matching parameters on SPDC ring size</a:t>
            </a:r>
          </a:p>
        </p:txBody>
      </p:sp>
      <p:grpSp>
        <p:nvGrpSpPr>
          <p:cNvPr id="6" name="Group 5">
            <a:extLst>
              <a:ext uri="{FF2B5EF4-FFF2-40B4-BE49-F238E27FC236}">
                <a16:creationId xmlns:a16="http://schemas.microsoft.com/office/drawing/2014/main" id="{70053558-C9A9-9BB1-2080-83385A909B56}"/>
              </a:ext>
            </a:extLst>
          </p:cNvPr>
          <p:cNvGrpSpPr/>
          <p:nvPr/>
        </p:nvGrpSpPr>
        <p:grpSpPr>
          <a:xfrm>
            <a:off x="4392000" y="1152000"/>
            <a:ext cx="7718985" cy="4608000"/>
            <a:chOff x="6582089" y="2873208"/>
            <a:chExt cx="7718985" cy="4608000"/>
          </a:xfrm>
        </p:grpSpPr>
        <p:pic>
          <p:nvPicPr>
            <p:cNvPr id="68" name="Picture 67">
              <a:extLst>
                <a:ext uri="{FF2B5EF4-FFF2-40B4-BE49-F238E27FC236}">
                  <a16:creationId xmlns:a16="http://schemas.microsoft.com/office/drawing/2014/main" id="{EF2CA0B2-8339-1F06-F37F-572D9FC15DB6}"/>
                </a:ext>
              </a:extLst>
            </p:cNvPr>
            <p:cNvPicPr>
              <a:picLocks noChangeAspect="1"/>
            </p:cNvPicPr>
            <p:nvPr/>
          </p:nvPicPr>
          <p:blipFill>
            <a:blip r:embed="rId4"/>
            <a:stretch>
              <a:fillRect/>
            </a:stretch>
          </p:blipFill>
          <p:spPr>
            <a:xfrm>
              <a:off x="6582089" y="2873208"/>
              <a:ext cx="7718985" cy="4608000"/>
            </a:xfrm>
            <a:prstGeom prst="rect">
              <a:avLst/>
            </a:prstGeom>
          </p:spPr>
        </p:pic>
        <p:sp>
          <p:nvSpPr>
            <p:cNvPr id="2" name="TextBox 1">
              <a:extLst>
                <a:ext uri="{FF2B5EF4-FFF2-40B4-BE49-F238E27FC236}">
                  <a16:creationId xmlns:a16="http://schemas.microsoft.com/office/drawing/2014/main" id="{7937844F-2D96-C167-5F60-76335BD154D8}"/>
                </a:ext>
              </a:extLst>
            </p:cNvPr>
            <p:cNvSpPr txBox="1"/>
            <p:nvPr/>
          </p:nvSpPr>
          <p:spPr>
            <a:xfrm>
              <a:off x="6899868" y="4571511"/>
              <a:ext cx="935398"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405.01 nm</a:t>
              </a:r>
            </a:p>
          </p:txBody>
        </p:sp>
      </p:grpSp>
      <p:grpSp>
        <p:nvGrpSpPr>
          <p:cNvPr id="31" name="Group 30">
            <a:extLst>
              <a:ext uri="{FF2B5EF4-FFF2-40B4-BE49-F238E27FC236}">
                <a16:creationId xmlns:a16="http://schemas.microsoft.com/office/drawing/2014/main" id="{972366C5-B1EE-C48E-A0E0-8FB6EA94FAA8}"/>
              </a:ext>
            </a:extLst>
          </p:cNvPr>
          <p:cNvGrpSpPr/>
          <p:nvPr/>
        </p:nvGrpSpPr>
        <p:grpSpPr>
          <a:xfrm>
            <a:off x="4700499" y="2107661"/>
            <a:ext cx="725300" cy="2656501"/>
            <a:chOff x="4674399" y="2131217"/>
            <a:chExt cx="725300" cy="2656501"/>
          </a:xfrm>
        </p:grpSpPr>
        <p:grpSp>
          <p:nvGrpSpPr>
            <p:cNvPr id="32" name="Group 31">
              <a:extLst>
                <a:ext uri="{FF2B5EF4-FFF2-40B4-BE49-F238E27FC236}">
                  <a16:creationId xmlns:a16="http://schemas.microsoft.com/office/drawing/2014/main" id="{F19B4D9C-5ADD-4482-85BF-0DDB5FB2FF00}"/>
                </a:ext>
              </a:extLst>
            </p:cNvPr>
            <p:cNvGrpSpPr/>
            <p:nvPr/>
          </p:nvGrpSpPr>
          <p:grpSpPr>
            <a:xfrm>
              <a:off x="4674399" y="2131217"/>
              <a:ext cx="184757" cy="2656501"/>
              <a:chOff x="4674399" y="2131217"/>
              <a:chExt cx="184757" cy="2656501"/>
            </a:xfrm>
          </p:grpSpPr>
          <p:sp>
            <p:nvSpPr>
              <p:cNvPr id="39" name="Oval 38">
                <a:extLst>
                  <a:ext uri="{FF2B5EF4-FFF2-40B4-BE49-F238E27FC236}">
                    <a16:creationId xmlns:a16="http://schemas.microsoft.com/office/drawing/2014/main" id="{D50821EE-4703-F809-2390-08361EDC4B21}"/>
                  </a:ext>
                </a:extLst>
              </p:cNvPr>
              <p:cNvSpPr/>
              <p:nvPr/>
            </p:nvSpPr>
            <p:spPr>
              <a:xfrm>
                <a:off x="4679156" y="4607718"/>
                <a:ext cx="180000" cy="180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5DE318BA-D1AF-636C-4AC7-1F65BB02C766}"/>
                  </a:ext>
                </a:extLst>
              </p:cNvPr>
              <p:cNvSpPr/>
              <p:nvPr/>
            </p:nvSpPr>
            <p:spPr>
              <a:xfrm>
                <a:off x="4679156" y="3402805"/>
                <a:ext cx="180000" cy="180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811F3890-61F9-D154-4F34-5163D8ED9F97}"/>
                  </a:ext>
                </a:extLst>
              </p:cNvPr>
              <p:cNvSpPr/>
              <p:nvPr/>
            </p:nvSpPr>
            <p:spPr>
              <a:xfrm>
                <a:off x="4679156" y="2131217"/>
                <a:ext cx="180000" cy="180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2" name="Straight Connector 41">
                <a:extLst>
                  <a:ext uri="{FF2B5EF4-FFF2-40B4-BE49-F238E27FC236}">
                    <a16:creationId xmlns:a16="http://schemas.microsoft.com/office/drawing/2014/main" id="{34D983C4-3B5A-8038-4DE3-6F7738DD5A71}"/>
                  </a:ext>
                </a:extLst>
              </p:cNvPr>
              <p:cNvCxnSpPr/>
              <p:nvPr/>
            </p:nvCxnSpPr>
            <p:spPr>
              <a:xfrm>
                <a:off x="4674399" y="2203896"/>
                <a:ext cx="0" cy="2484000"/>
              </a:xfrm>
              <a:prstGeom prst="line">
                <a:avLst/>
              </a:prstGeom>
              <a:ln w="127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C7BE415-BFE8-56D8-7C58-AE05695807D1}"/>
                  </a:ext>
                </a:extLst>
              </p:cNvPr>
              <p:cNvCxnSpPr/>
              <p:nvPr/>
            </p:nvCxnSpPr>
            <p:spPr>
              <a:xfrm>
                <a:off x="4852017" y="2203896"/>
                <a:ext cx="0" cy="2484000"/>
              </a:xfrm>
              <a:prstGeom prst="line">
                <a:avLst/>
              </a:prstGeom>
              <a:ln w="12700">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142BC11-2E2D-F1A4-18A1-FA3CA41FC188}"/>
                </a:ext>
              </a:extLst>
            </p:cNvPr>
            <p:cNvGrpSpPr/>
            <p:nvPr/>
          </p:nvGrpSpPr>
          <p:grpSpPr>
            <a:xfrm>
              <a:off x="5213966" y="2131217"/>
              <a:ext cx="185733" cy="2656501"/>
              <a:chOff x="5213966" y="2131217"/>
              <a:chExt cx="185733" cy="2656501"/>
            </a:xfrm>
          </p:grpSpPr>
          <p:sp>
            <p:nvSpPr>
              <p:cNvPr id="34" name="Oval 33">
                <a:extLst>
                  <a:ext uri="{FF2B5EF4-FFF2-40B4-BE49-F238E27FC236}">
                    <a16:creationId xmlns:a16="http://schemas.microsoft.com/office/drawing/2014/main" id="{FBD4F457-C335-4AF6-06B8-0E95B2927DD0}"/>
                  </a:ext>
                </a:extLst>
              </p:cNvPr>
              <p:cNvSpPr/>
              <p:nvPr/>
            </p:nvSpPr>
            <p:spPr>
              <a:xfrm>
                <a:off x="5219699" y="4607718"/>
                <a:ext cx="180000" cy="180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52CCF23F-91D5-7AA5-8F49-D3533DAEAA04}"/>
                  </a:ext>
                </a:extLst>
              </p:cNvPr>
              <p:cNvSpPr/>
              <p:nvPr/>
            </p:nvSpPr>
            <p:spPr>
              <a:xfrm>
                <a:off x="5219699" y="3402805"/>
                <a:ext cx="180000" cy="180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C87E4CDE-A003-CB15-5C77-ED68430BB9FE}"/>
                  </a:ext>
                </a:extLst>
              </p:cNvPr>
              <p:cNvSpPr/>
              <p:nvPr/>
            </p:nvSpPr>
            <p:spPr>
              <a:xfrm>
                <a:off x="5219699" y="2131217"/>
                <a:ext cx="180000" cy="180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84036A35-B223-5E5B-DAA2-725BC7F0E6E3}"/>
                  </a:ext>
                </a:extLst>
              </p:cNvPr>
              <p:cNvCxnSpPr/>
              <p:nvPr/>
            </p:nvCxnSpPr>
            <p:spPr>
              <a:xfrm>
                <a:off x="5213966" y="2203896"/>
                <a:ext cx="0" cy="2484000"/>
              </a:xfrm>
              <a:prstGeom prst="line">
                <a:avLst/>
              </a:prstGeom>
              <a:ln w="127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A52641-2A23-B02D-C86F-E8CB6E60B1DC}"/>
                  </a:ext>
                </a:extLst>
              </p:cNvPr>
              <p:cNvCxnSpPr/>
              <p:nvPr/>
            </p:nvCxnSpPr>
            <p:spPr>
              <a:xfrm>
                <a:off x="5398727" y="2203896"/>
                <a:ext cx="0" cy="2484000"/>
              </a:xfrm>
              <a:prstGeom prst="line">
                <a:avLst/>
              </a:prstGeom>
              <a:ln w="12700">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5A429F49-8B24-4BE8-CA6F-1C59076DFBB1}"/>
              </a:ext>
            </a:extLst>
          </p:cNvPr>
          <p:cNvGrpSpPr/>
          <p:nvPr/>
        </p:nvGrpSpPr>
        <p:grpSpPr>
          <a:xfrm>
            <a:off x="4392000" y="1152000"/>
            <a:ext cx="7718676" cy="4608000"/>
            <a:chOff x="3899630" y="5042285"/>
            <a:chExt cx="7718676" cy="4608000"/>
          </a:xfrm>
        </p:grpSpPr>
        <p:pic>
          <p:nvPicPr>
            <p:cNvPr id="67" name="Picture 66">
              <a:extLst>
                <a:ext uri="{FF2B5EF4-FFF2-40B4-BE49-F238E27FC236}">
                  <a16:creationId xmlns:a16="http://schemas.microsoft.com/office/drawing/2014/main" id="{F01B8E24-909F-FF1B-2788-D2A745DA490C}"/>
                </a:ext>
              </a:extLst>
            </p:cNvPr>
            <p:cNvPicPr>
              <a:picLocks noChangeAspect="1"/>
            </p:cNvPicPr>
            <p:nvPr/>
          </p:nvPicPr>
          <p:blipFill>
            <a:blip r:embed="rId5"/>
            <a:stretch>
              <a:fillRect/>
            </a:stretch>
          </p:blipFill>
          <p:spPr>
            <a:xfrm>
              <a:off x="3899630" y="5042285"/>
              <a:ext cx="7718676" cy="4608000"/>
            </a:xfrm>
            <a:prstGeom prst="rect">
              <a:avLst/>
            </a:prstGeom>
          </p:spPr>
        </p:pic>
        <p:grpSp>
          <p:nvGrpSpPr>
            <p:cNvPr id="45" name="Group 44">
              <a:extLst>
                <a:ext uri="{FF2B5EF4-FFF2-40B4-BE49-F238E27FC236}">
                  <a16:creationId xmlns:a16="http://schemas.microsoft.com/office/drawing/2014/main" id="{643C9C58-763C-369B-AC65-3B0DB11D4904}"/>
                </a:ext>
              </a:extLst>
            </p:cNvPr>
            <p:cNvGrpSpPr/>
            <p:nvPr/>
          </p:nvGrpSpPr>
          <p:grpSpPr>
            <a:xfrm>
              <a:off x="4210488" y="6023383"/>
              <a:ext cx="725300" cy="2656501"/>
              <a:chOff x="4674399" y="2131217"/>
              <a:chExt cx="725300" cy="2656501"/>
            </a:xfrm>
          </p:grpSpPr>
          <p:grpSp>
            <p:nvGrpSpPr>
              <p:cNvPr id="46" name="Group 45">
                <a:extLst>
                  <a:ext uri="{FF2B5EF4-FFF2-40B4-BE49-F238E27FC236}">
                    <a16:creationId xmlns:a16="http://schemas.microsoft.com/office/drawing/2014/main" id="{E189164F-1311-7976-CFA4-900CEB8A6452}"/>
                  </a:ext>
                </a:extLst>
              </p:cNvPr>
              <p:cNvGrpSpPr/>
              <p:nvPr/>
            </p:nvGrpSpPr>
            <p:grpSpPr>
              <a:xfrm>
                <a:off x="4674399" y="2131217"/>
                <a:ext cx="184757" cy="2656501"/>
                <a:chOff x="4674399" y="2131217"/>
                <a:chExt cx="184757" cy="2656501"/>
              </a:xfrm>
            </p:grpSpPr>
            <p:sp>
              <p:nvSpPr>
                <p:cNvPr id="53" name="Oval 52">
                  <a:extLst>
                    <a:ext uri="{FF2B5EF4-FFF2-40B4-BE49-F238E27FC236}">
                      <a16:creationId xmlns:a16="http://schemas.microsoft.com/office/drawing/2014/main" id="{854D2402-8088-EA06-7A22-7E9AFE5D7963}"/>
                    </a:ext>
                  </a:extLst>
                </p:cNvPr>
                <p:cNvSpPr/>
                <p:nvPr/>
              </p:nvSpPr>
              <p:spPr>
                <a:xfrm>
                  <a:off x="4679156" y="4607718"/>
                  <a:ext cx="180000" cy="180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2DB48B84-5BD3-DD7D-5126-A8D701475A8F}"/>
                    </a:ext>
                  </a:extLst>
                </p:cNvPr>
                <p:cNvSpPr/>
                <p:nvPr/>
              </p:nvSpPr>
              <p:spPr>
                <a:xfrm>
                  <a:off x="4679156" y="3402805"/>
                  <a:ext cx="180000" cy="180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BA262F7F-0CAA-80C8-B440-0D20BFDDF91F}"/>
                    </a:ext>
                  </a:extLst>
                </p:cNvPr>
                <p:cNvSpPr/>
                <p:nvPr/>
              </p:nvSpPr>
              <p:spPr>
                <a:xfrm>
                  <a:off x="4679156" y="2131217"/>
                  <a:ext cx="180000" cy="180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6" name="Straight Connector 55">
                  <a:extLst>
                    <a:ext uri="{FF2B5EF4-FFF2-40B4-BE49-F238E27FC236}">
                      <a16:creationId xmlns:a16="http://schemas.microsoft.com/office/drawing/2014/main" id="{C953B25A-C093-FCAD-24CF-1BBE45D248B4}"/>
                    </a:ext>
                  </a:extLst>
                </p:cNvPr>
                <p:cNvCxnSpPr/>
                <p:nvPr/>
              </p:nvCxnSpPr>
              <p:spPr>
                <a:xfrm>
                  <a:off x="4674399" y="2203896"/>
                  <a:ext cx="0" cy="2484000"/>
                </a:xfrm>
                <a:prstGeom prst="line">
                  <a:avLst/>
                </a:prstGeom>
                <a:ln w="127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B84BE95-661B-3A56-8978-6135EEC2BF32}"/>
                    </a:ext>
                  </a:extLst>
                </p:cNvPr>
                <p:cNvCxnSpPr/>
                <p:nvPr/>
              </p:nvCxnSpPr>
              <p:spPr>
                <a:xfrm>
                  <a:off x="4852017" y="2203896"/>
                  <a:ext cx="0" cy="2484000"/>
                </a:xfrm>
                <a:prstGeom prst="line">
                  <a:avLst/>
                </a:prstGeom>
                <a:ln w="12700">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4C06EF09-C629-7B86-9477-1CB3367DBF42}"/>
                  </a:ext>
                </a:extLst>
              </p:cNvPr>
              <p:cNvGrpSpPr/>
              <p:nvPr/>
            </p:nvGrpSpPr>
            <p:grpSpPr>
              <a:xfrm>
                <a:off x="5213966" y="2131217"/>
                <a:ext cx="185733" cy="2656501"/>
                <a:chOff x="5213966" y="2131217"/>
                <a:chExt cx="185733" cy="2656501"/>
              </a:xfrm>
            </p:grpSpPr>
            <p:sp>
              <p:nvSpPr>
                <p:cNvPr id="48" name="Oval 47">
                  <a:extLst>
                    <a:ext uri="{FF2B5EF4-FFF2-40B4-BE49-F238E27FC236}">
                      <a16:creationId xmlns:a16="http://schemas.microsoft.com/office/drawing/2014/main" id="{DC17C721-B4AE-9E22-BE5E-DB502D68E3E4}"/>
                    </a:ext>
                  </a:extLst>
                </p:cNvPr>
                <p:cNvSpPr/>
                <p:nvPr/>
              </p:nvSpPr>
              <p:spPr>
                <a:xfrm>
                  <a:off x="5219699" y="4607718"/>
                  <a:ext cx="180000" cy="180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F3B27DAF-6332-4DC2-74CF-ED44EAB624F4}"/>
                    </a:ext>
                  </a:extLst>
                </p:cNvPr>
                <p:cNvSpPr/>
                <p:nvPr/>
              </p:nvSpPr>
              <p:spPr>
                <a:xfrm>
                  <a:off x="5219699" y="3402805"/>
                  <a:ext cx="180000" cy="180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7E58C2EF-A47A-56F3-566F-8B34974F571D}"/>
                    </a:ext>
                  </a:extLst>
                </p:cNvPr>
                <p:cNvSpPr/>
                <p:nvPr/>
              </p:nvSpPr>
              <p:spPr>
                <a:xfrm>
                  <a:off x="5219699" y="2131217"/>
                  <a:ext cx="180000" cy="180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1" name="Straight Connector 50">
                  <a:extLst>
                    <a:ext uri="{FF2B5EF4-FFF2-40B4-BE49-F238E27FC236}">
                      <a16:creationId xmlns:a16="http://schemas.microsoft.com/office/drawing/2014/main" id="{AD2E3834-EC69-5943-0E12-293ACBC15D19}"/>
                    </a:ext>
                  </a:extLst>
                </p:cNvPr>
                <p:cNvCxnSpPr/>
                <p:nvPr/>
              </p:nvCxnSpPr>
              <p:spPr>
                <a:xfrm>
                  <a:off x="5213966" y="2203896"/>
                  <a:ext cx="0" cy="2484000"/>
                </a:xfrm>
                <a:prstGeom prst="line">
                  <a:avLst/>
                </a:prstGeom>
                <a:ln w="127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C77B327-12A6-588B-9A03-EE187E2D3E49}"/>
                    </a:ext>
                  </a:extLst>
                </p:cNvPr>
                <p:cNvCxnSpPr/>
                <p:nvPr/>
              </p:nvCxnSpPr>
              <p:spPr>
                <a:xfrm>
                  <a:off x="5398727" y="2203896"/>
                  <a:ext cx="0" cy="2484000"/>
                </a:xfrm>
                <a:prstGeom prst="line">
                  <a:avLst/>
                </a:prstGeom>
                <a:ln w="12700">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105" name="Group 104">
              <a:extLst>
                <a:ext uri="{FF2B5EF4-FFF2-40B4-BE49-F238E27FC236}">
                  <a16:creationId xmlns:a16="http://schemas.microsoft.com/office/drawing/2014/main" id="{16ACED94-EEE3-75F9-0E92-7DD4E8EE7C06}"/>
                </a:ext>
              </a:extLst>
            </p:cNvPr>
            <p:cNvGrpSpPr/>
            <p:nvPr/>
          </p:nvGrpSpPr>
          <p:grpSpPr>
            <a:xfrm>
              <a:off x="5656167" y="6047097"/>
              <a:ext cx="392919" cy="2556000"/>
              <a:chOff x="6097506" y="2203896"/>
              <a:chExt cx="392919" cy="2556000"/>
            </a:xfrm>
          </p:grpSpPr>
          <p:cxnSp>
            <p:nvCxnSpPr>
              <p:cNvPr id="103" name="Straight Connector 102">
                <a:extLst>
                  <a:ext uri="{FF2B5EF4-FFF2-40B4-BE49-F238E27FC236}">
                    <a16:creationId xmlns:a16="http://schemas.microsoft.com/office/drawing/2014/main" id="{00409AD8-2188-C63A-6706-E9B4E435ADE4}"/>
                  </a:ext>
                </a:extLst>
              </p:cNvPr>
              <p:cNvCxnSpPr/>
              <p:nvPr/>
            </p:nvCxnSpPr>
            <p:spPr>
              <a:xfrm>
                <a:off x="6097506" y="2203896"/>
                <a:ext cx="0" cy="2556000"/>
              </a:xfrm>
              <a:prstGeom prst="line">
                <a:avLst/>
              </a:prstGeom>
              <a:ln w="127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90B9609-5AAF-A305-DF18-E79BA8FAEF82}"/>
                  </a:ext>
                </a:extLst>
              </p:cNvPr>
              <p:cNvCxnSpPr/>
              <p:nvPr/>
            </p:nvCxnSpPr>
            <p:spPr>
              <a:xfrm>
                <a:off x="6490425" y="2203896"/>
                <a:ext cx="0" cy="2556000"/>
              </a:xfrm>
              <a:prstGeom prst="line">
                <a:avLst/>
              </a:prstGeom>
              <a:ln w="15875">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grpSp>
      <p:sp>
        <p:nvSpPr>
          <p:cNvPr id="8" name="TextBox 7">
            <a:extLst>
              <a:ext uri="{FF2B5EF4-FFF2-40B4-BE49-F238E27FC236}">
                <a16:creationId xmlns:a16="http://schemas.microsoft.com/office/drawing/2014/main" id="{B1732219-7411-3EAF-EE23-4BBDA6964E3A}"/>
              </a:ext>
            </a:extLst>
          </p:cNvPr>
          <p:cNvSpPr txBox="1"/>
          <p:nvPr/>
        </p:nvSpPr>
        <p:spPr>
          <a:xfrm>
            <a:off x="6666026" y="6376322"/>
            <a:ext cx="61741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Singh, S. et.al.,  </a:t>
            </a:r>
            <a:r>
              <a:rPr kumimoji="0" lang="en-IN"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 Quantum Technol.</a:t>
            </a:r>
            <a:r>
              <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2023, </a:t>
            </a:r>
            <a:r>
              <a:rPr kumimoji="0" lang="en-I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r>
              <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2200121.</a:t>
            </a:r>
          </a:p>
        </p:txBody>
      </p:sp>
    </p:spTree>
    <p:extLst>
      <p:ext uri="{BB962C8B-B14F-4D97-AF65-F5344CB8AC3E}">
        <p14:creationId xmlns:p14="http://schemas.microsoft.com/office/powerpoint/2010/main" val="235076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66874"/>
            <a:ext cx="10515600" cy="769865"/>
          </a:xfrm>
        </p:spPr>
        <p:txBody>
          <a:bodyPr/>
          <a:lstStyle/>
          <a:p>
            <a:pPr marL="0" indent="0">
              <a:buNone/>
            </a:pPr>
            <a:r>
              <a:rPr lang="en-IN" dirty="0"/>
              <a:t>Gives indication about quantum entanglement  </a:t>
            </a:r>
          </a:p>
        </p:txBody>
      </p:sp>
      <p:sp>
        <p:nvSpPr>
          <p:cNvPr id="5" name="Title 1"/>
          <p:cNvSpPr>
            <a:spLocks noGrp="1"/>
          </p:cNvSpPr>
          <p:nvPr>
            <p:ph type="title"/>
          </p:nvPr>
        </p:nvSpPr>
        <p:spPr>
          <a:xfrm>
            <a:off x="838200" y="0"/>
            <a:ext cx="10515600" cy="801859"/>
          </a:xfrm>
        </p:spPr>
        <p:txBody>
          <a:bodyPr/>
          <a:lstStyle/>
          <a:p>
            <a:r>
              <a:rPr lang="en-IN" b="1" i="1" dirty="0">
                <a:solidFill>
                  <a:srgbClr val="FF0000"/>
                </a:solidFill>
                <a:latin typeface="Times New Roman" panose="02020603050405020304" pitchFamily="18" charset="0"/>
                <a:cs typeface="Times New Roman" panose="02020603050405020304" pitchFamily="18" charset="0"/>
              </a:rPr>
              <a:t>Bell-CHSH Violation</a:t>
            </a:r>
            <a:endParaRPr lang="en-IN"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838200" y="2450999"/>
            <a:ext cx="5321008" cy="920701"/>
            <a:chOff x="3265715" y="2327961"/>
            <a:chExt cx="5321008" cy="920701"/>
          </a:xfrm>
        </p:grpSpPr>
        <p:sp>
          <p:nvSpPr>
            <p:cNvPr id="9" name="Rounded Rectangle 8"/>
            <p:cNvSpPr/>
            <p:nvPr/>
          </p:nvSpPr>
          <p:spPr>
            <a:xfrm>
              <a:off x="3278775" y="2327961"/>
              <a:ext cx="5291644" cy="92070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 name="TextBox 1"/>
                <p:cNvSpPr txBox="1"/>
                <p:nvPr/>
              </p:nvSpPr>
              <p:spPr>
                <a:xfrm>
                  <a:off x="3265715" y="2630944"/>
                  <a:ext cx="53210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𝑺</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𝑬</m:t>
                        </m:r>
                        <m:d>
                          <m:dPr>
                            <m:ctrlP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𝜶</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𝜷</m:t>
                            </m:r>
                          </m:e>
                        </m:d>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𝑬</m:t>
                        </m:r>
                        <m:d>
                          <m:dPr>
                            <m:ctrlP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𝜶</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𝜷</m:t>
                                </m:r>
                              </m:e>
                              <m:sup>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e>
                        </m:d>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𝑬</m:t>
                        </m:r>
                        <m:d>
                          <m:dPr>
                            <m:ctrlP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𝜶</m:t>
                                </m:r>
                              </m:e>
                              <m:sup>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𝜷</m:t>
                                </m:r>
                              </m:e>
                              <m:sup>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e>
                        </m:d>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𝑬</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𝜶</m:t>
                            </m:r>
                          </m:e>
                          <m:sup>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𝜷</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𝟐</m:t>
                        </m:r>
                      </m:oMath>
                    </m:oMathPara>
                  </a14:m>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265715" y="2630944"/>
                  <a:ext cx="5321008" cy="369332"/>
                </a:xfrm>
                <a:prstGeom prst="rect">
                  <a:avLst/>
                </a:prstGeom>
                <a:blipFill>
                  <a:blip r:embed="rId2"/>
                  <a:stretch>
                    <a:fillRect b="-13333"/>
                  </a:stretch>
                </a:blipFill>
              </p:spPr>
              <p:txBody>
                <a:bodyPr/>
                <a:lstStyle/>
                <a:p>
                  <a:r>
                    <a:rPr lang="en-IN">
                      <a:noFill/>
                    </a:rPr>
                    <a:t> </a:t>
                  </a:r>
                </a:p>
              </p:txBody>
            </p:sp>
          </mc:Fallback>
        </mc:AlternateContent>
      </p:grpSp>
      <p:grpSp>
        <p:nvGrpSpPr>
          <p:cNvPr id="14" name="Group 13"/>
          <p:cNvGrpSpPr/>
          <p:nvPr/>
        </p:nvGrpSpPr>
        <p:grpSpPr>
          <a:xfrm>
            <a:off x="391886" y="4156530"/>
            <a:ext cx="6871063" cy="1675716"/>
            <a:chOff x="2429692" y="3918197"/>
            <a:chExt cx="6871063" cy="1675716"/>
          </a:xfrm>
        </p:grpSpPr>
        <p:sp>
          <p:nvSpPr>
            <p:cNvPr id="12" name="Rounded Rectangle 11"/>
            <p:cNvSpPr/>
            <p:nvPr/>
          </p:nvSpPr>
          <p:spPr>
            <a:xfrm>
              <a:off x="2926080" y="3918197"/>
              <a:ext cx="6115547" cy="99343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6" name="TextBox 5"/>
                <p:cNvSpPr txBox="1"/>
                <p:nvPr/>
              </p:nvSpPr>
              <p:spPr>
                <a:xfrm>
                  <a:off x="2429692" y="4083884"/>
                  <a:ext cx="6871063" cy="15100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𝑬</m:t>
                        </m:r>
                        <m:d>
                          <m:dPr>
                            <m:ctrlP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𝜶</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𝜷</m:t>
                            </m:r>
                          </m:e>
                        </m:d>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𝑵</m:t>
                            </m:r>
                            <m:d>
                              <m:dPr>
                                <m:ctrlP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𝜶</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𝜷</m:t>
                                </m:r>
                              </m:e>
                            </m:d>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𝑵</m:t>
                            </m:r>
                            <m:d>
                              <m:dPr>
                                <m:ctrlP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𝜶</m:t>
                                    </m:r>
                                  </m:e>
                                  <m:sub>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𝜷</m:t>
                                    </m:r>
                                  </m:e>
                                  <m:sub>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e>
                            </m:d>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𝑵</m:t>
                            </m:r>
                            <m:d>
                              <m:dPr>
                                <m:ctrlP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𝜶</m:t>
                                    </m:r>
                                  </m:e>
                                  <m:sub>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𝜷</m:t>
                                </m:r>
                              </m:e>
                            </m:d>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𝑵</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𝜶</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𝜷</m:t>
                                </m:r>
                              </m:e>
                              <m:sub>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m:rPr>
                                <m:nor/>
                              </m:rPr>
                              <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rPr>
                              <m:t> </m:t>
                            </m:r>
                          </m:num>
                          <m:den>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𝑵</m:t>
                            </m:r>
                            <m:d>
                              <m:dPr>
                                <m:ctrlP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𝜶</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𝜷</m:t>
                                </m:r>
                              </m:e>
                            </m:d>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𝑵</m:t>
                            </m:r>
                            <m:d>
                              <m:dPr>
                                <m:ctrlP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𝜶</m:t>
                                    </m:r>
                                  </m:e>
                                  <m:sub>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𝜷</m:t>
                                    </m:r>
                                  </m:e>
                                  <m:sub>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e>
                            </m:d>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𝑵</m:t>
                            </m:r>
                            <m:d>
                              <m:dPr>
                                <m:ctrlP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𝜶</m:t>
                                    </m:r>
                                  </m:e>
                                  <m:sub>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𝜷</m:t>
                                </m:r>
                              </m:e>
                            </m:d>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𝑵</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𝜶</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𝜷</m:t>
                                </m:r>
                              </m:e>
                              <m:sub>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en>
                        </m:f>
                      </m:oMath>
                    </m:oMathPara>
                  </a14:m>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429692" y="4083884"/>
                  <a:ext cx="6871063" cy="1510029"/>
                </a:xfrm>
                <a:prstGeom prst="rect">
                  <a:avLst/>
                </a:prstGeom>
                <a:blipFill>
                  <a:blip r:embed="rId3"/>
                  <a:stretch>
                    <a:fillRect/>
                  </a:stretch>
                </a:blipFill>
              </p:spPr>
              <p:txBody>
                <a:bodyPr/>
                <a:lstStyle/>
                <a:p>
                  <a:r>
                    <a:rPr lang="en-IN">
                      <a:noFill/>
                    </a:rPr>
                    <a:t> </a:t>
                  </a:r>
                </a:p>
              </p:txBody>
            </p:sp>
          </mc:Fallback>
        </mc:AlternateContent>
      </p:grpSp>
      <mc:AlternateContent xmlns:mc="http://schemas.openxmlformats.org/markup-compatibility/2006" xmlns:a14="http://schemas.microsoft.com/office/drawing/2010/main">
        <mc:Choice Requires="a14">
          <p:sp>
            <p:nvSpPr>
              <p:cNvPr id="7" name="TextBox 6"/>
              <p:cNvSpPr txBox="1"/>
              <p:nvPr/>
            </p:nvSpPr>
            <p:spPr>
              <a:xfrm>
                <a:off x="5861909" y="5433106"/>
                <a:ext cx="42871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IN"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r>
                        <a:rPr kumimoji="0" lang="en-IN"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   </m:t>
                      </m:r>
                      <m:sSup>
                        <m:sSupPr>
                          <m:ctrlPr>
                            <a:rPr kumimoji="0" lang="en-IN"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IN"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e>
                        <m:sup>
                          <m:r>
                            <a:rPr kumimoji="0" lang="en-IN"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IN"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=45</m:t>
                      </m:r>
                      <m:r>
                        <a:rPr kumimoji="0" lang="en-IN"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IN"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𝛽</m:t>
                      </m:r>
                      <m:r>
                        <a:rPr kumimoji="0" lang="en-IN"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=22.5   </m:t>
                      </m:r>
                      <m:sSup>
                        <m:sSupPr>
                          <m:ctrlPr>
                            <a:rPr kumimoji="0" lang="en-IN"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IN"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𝛽</m:t>
                          </m:r>
                        </m:e>
                        <m:sup>
                          <m:r>
                            <a:rPr kumimoji="0" lang="en-IN"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IN"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=67.5</m:t>
                      </m:r>
                    </m:oMath>
                  </m:oMathPara>
                </a14:m>
                <a:endPar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861909" y="5433106"/>
                <a:ext cx="4287199" cy="400110"/>
              </a:xfrm>
              <a:prstGeom prst="rect">
                <a:avLst/>
              </a:prstGeom>
              <a:blipFill>
                <a:blip r:embed="rId4"/>
                <a:stretch>
                  <a:fillRect b="-13636"/>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286597" y="2750774"/>
                <a:ext cx="57550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IN"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r>
                      <a:rPr kumimoji="0" lang="en-IN"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IN"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IN"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e>
                      <m:sup>
                        <m:r>
                          <a:rPr kumimoji="0" lang="en-IN"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IN"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IN"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IN"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𝛽</m:t>
                    </m:r>
                    <m:r>
                      <a:rPr kumimoji="0" lang="en-IN"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IN"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𝑎𝑛𝑑</m:t>
                    </m:r>
                    <m:r>
                      <a:rPr kumimoji="0" lang="en-IN"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IN"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IN"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𝛽</m:t>
                        </m:r>
                      </m:e>
                      <m:sup>
                        <m:r>
                          <a:rPr kumimoji="0" lang="en-IN"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oMath>
                </a14:m>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rPr>
                  <a:t> are the four different polarizer angles </a:t>
                </a:r>
              </a:p>
            </p:txBody>
          </p:sp>
        </mc:Choice>
        <mc:Fallback xmlns="">
          <p:sp>
            <p:nvSpPr>
              <p:cNvPr id="15" name="TextBox 14"/>
              <p:cNvSpPr txBox="1">
                <a:spLocks noRot="1" noChangeAspect="1" noMove="1" noResize="1" noEditPoints="1" noAdjustHandles="1" noChangeArrowheads="1" noChangeShapeType="1" noTextEdit="1"/>
              </p:cNvSpPr>
              <p:nvPr/>
            </p:nvSpPr>
            <p:spPr>
              <a:xfrm>
                <a:off x="6286597" y="2750774"/>
                <a:ext cx="5755037" cy="400110"/>
              </a:xfrm>
              <a:prstGeom prst="rect">
                <a:avLst/>
              </a:prstGeom>
              <a:blipFill>
                <a:blip r:embed="rId5"/>
                <a:stretch>
                  <a:fillRect t="-7576" r="-212" b="-25758"/>
                </a:stretch>
              </a:blipFill>
            </p:spPr>
            <p:txBody>
              <a:bodyPr/>
              <a:lstStyle/>
              <a:p>
                <a:r>
                  <a:rPr lang="en-IN">
                    <a:noFill/>
                  </a:rPr>
                  <a:t> </a:t>
                </a:r>
              </a:p>
            </p:txBody>
          </p:sp>
        </mc:Fallback>
      </mc:AlternateContent>
      <p:sp>
        <p:nvSpPr>
          <p:cNvPr id="16" name="TextBox 15"/>
          <p:cNvSpPr txBox="1"/>
          <p:nvPr/>
        </p:nvSpPr>
        <p:spPr>
          <a:xfrm>
            <a:off x="803414" y="1855097"/>
            <a:ext cx="258878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200" b="0" i="0" u="none" strike="noStrike" kern="1200" cap="none" spc="0" normalizeH="0" baseline="0" noProof="0" dirty="0">
                <a:ln>
                  <a:noFill/>
                </a:ln>
                <a:solidFill>
                  <a:prstClr val="black"/>
                </a:solidFill>
                <a:effectLst/>
                <a:uLnTx/>
                <a:uFillTx/>
                <a:latin typeface="Calibri" panose="020F0502020204030204"/>
                <a:ea typeface="+mn-ea"/>
                <a:cs typeface="+mn-cs"/>
              </a:rPr>
              <a:t>CHSH-Bell Parameter</a:t>
            </a:r>
          </a:p>
        </p:txBody>
      </p:sp>
      <p:sp>
        <p:nvSpPr>
          <p:cNvPr id="17" name="TextBox 16"/>
          <p:cNvSpPr txBox="1"/>
          <p:nvPr/>
        </p:nvSpPr>
        <p:spPr>
          <a:xfrm>
            <a:off x="864324" y="3591312"/>
            <a:ext cx="276890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200" b="0" i="0" u="none" strike="noStrike" kern="1200" cap="none" spc="0" normalizeH="0" baseline="0" noProof="0" dirty="0">
                <a:ln>
                  <a:noFill/>
                </a:ln>
                <a:solidFill>
                  <a:prstClr val="black"/>
                </a:solidFill>
                <a:effectLst/>
                <a:uLnTx/>
                <a:uFillTx/>
                <a:latin typeface="Calibri" panose="020F0502020204030204"/>
                <a:ea typeface="+mn-ea"/>
                <a:cs typeface="+mn-cs"/>
              </a:rPr>
              <a:t>Correlation Coefficient</a:t>
            </a:r>
          </a:p>
        </p:txBody>
      </p:sp>
      <p:sp>
        <p:nvSpPr>
          <p:cNvPr id="18" name="TextBox 17"/>
          <p:cNvSpPr txBox="1"/>
          <p:nvPr/>
        </p:nvSpPr>
        <p:spPr>
          <a:xfrm>
            <a:off x="803414" y="5376203"/>
            <a:ext cx="517776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200" b="0" i="0" u="none" strike="noStrike" kern="1200" cap="none" spc="0" normalizeH="0" baseline="0" noProof="0" dirty="0">
                <a:ln>
                  <a:noFill/>
                </a:ln>
                <a:solidFill>
                  <a:prstClr val="black"/>
                </a:solidFill>
                <a:effectLst/>
                <a:uLnTx/>
                <a:uFillTx/>
                <a:latin typeface="Calibri" panose="020F0502020204030204"/>
                <a:ea typeface="+mn-ea"/>
                <a:cs typeface="+mn-cs"/>
              </a:rPr>
              <a:t>For Entangled state having polarizer setting </a:t>
            </a:r>
          </a:p>
        </p:txBody>
      </p:sp>
      <mc:AlternateContent xmlns:mc="http://schemas.openxmlformats.org/markup-compatibility/2006" xmlns:a14="http://schemas.microsoft.com/office/drawing/2010/main">
        <mc:Choice Requires="a14">
          <p:sp>
            <p:nvSpPr>
              <p:cNvPr id="20" name="Rounded Rectangle 19"/>
              <p:cNvSpPr/>
              <p:nvPr/>
            </p:nvSpPr>
            <p:spPr>
              <a:xfrm>
                <a:off x="5248142" y="5891231"/>
                <a:ext cx="1695716" cy="78124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𝟐</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&lt;</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𝑺</m:t>
                      </m:r>
                      <m:r>
                        <a:rPr kumimoji="0" lang="en-I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rad>
                        <m:radPr>
                          <m:degHide m:val="on"/>
                          <m:ctrlP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r>
                            <a:rPr kumimoji="0" lang="en-IN"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e>
                      </m:rad>
                    </m:oMath>
                  </m:oMathPara>
                </a14:m>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5248142" y="5891231"/>
                <a:ext cx="1695716" cy="781241"/>
              </a:xfrm>
              <a:prstGeom prst="roundRect">
                <a:avLst/>
              </a:prstGeom>
              <a:blipFill>
                <a:blip r:embed="rId6"/>
                <a:stretch>
                  <a:fillRect/>
                </a:stretch>
              </a:blipFill>
            </p:spPr>
            <p:txBody>
              <a:bodyPr/>
              <a:lstStyle/>
              <a:p>
                <a:r>
                  <a:rPr lang="en-IN">
                    <a:noFill/>
                  </a:rPr>
                  <a:t> </a:t>
                </a:r>
              </a:p>
            </p:txBody>
          </p:sp>
        </mc:Fallback>
      </mc:AlternateContent>
      <p:sp>
        <p:nvSpPr>
          <p:cNvPr id="25" name="TextBox 24"/>
          <p:cNvSpPr txBox="1"/>
          <p:nvPr/>
        </p:nvSpPr>
        <p:spPr>
          <a:xfrm>
            <a:off x="7029947" y="6085577"/>
            <a:ext cx="254486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200" b="0" i="0" u="none" strike="noStrike" kern="1200" cap="none" spc="0" normalizeH="0" baseline="0" noProof="0" dirty="0">
                <a:ln>
                  <a:noFill/>
                </a:ln>
                <a:solidFill>
                  <a:prstClr val="black"/>
                </a:solidFill>
                <a:effectLst/>
                <a:uLnTx/>
                <a:uFillTx/>
                <a:latin typeface="Calibri" panose="020F0502020204030204"/>
                <a:ea typeface="+mn-ea"/>
                <a:cs typeface="+mn-cs"/>
              </a:rPr>
              <a:t>Bell-CHSH Violation  </a:t>
            </a:r>
          </a:p>
        </p:txBody>
      </p:sp>
    </p:spTree>
    <p:extLst>
      <p:ext uri="{BB962C8B-B14F-4D97-AF65-F5344CB8AC3E}">
        <p14:creationId xmlns:p14="http://schemas.microsoft.com/office/powerpoint/2010/main" val="4210440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44738" y="1136350"/>
            <a:ext cx="1837509" cy="766355"/>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5362304" y="1227139"/>
            <a:ext cx="16023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Entanglement Source</a:t>
            </a:r>
          </a:p>
        </p:txBody>
      </p:sp>
      <p:graphicFrame>
        <p:nvGraphicFramePr>
          <p:cNvPr id="6" name="Table 5"/>
          <p:cNvGraphicFramePr>
            <a:graphicFrameLocks noGrp="1"/>
          </p:cNvGraphicFramePr>
          <p:nvPr/>
        </p:nvGraphicFramePr>
        <p:xfrm>
          <a:off x="2061131" y="2236133"/>
          <a:ext cx="3226614" cy="3563197"/>
        </p:xfrm>
        <a:graphic>
          <a:graphicData uri="http://schemas.openxmlformats.org/drawingml/2006/table">
            <a:tbl>
              <a:tblPr/>
              <a:tblGrid>
                <a:gridCol w="537769">
                  <a:extLst>
                    <a:ext uri="{9D8B030D-6E8A-4147-A177-3AD203B41FA5}">
                      <a16:colId xmlns:a16="http://schemas.microsoft.com/office/drawing/2014/main" val="1272951903"/>
                    </a:ext>
                  </a:extLst>
                </a:gridCol>
                <a:gridCol w="537769">
                  <a:extLst>
                    <a:ext uri="{9D8B030D-6E8A-4147-A177-3AD203B41FA5}">
                      <a16:colId xmlns:a16="http://schemas.microsoft.com/office/drawing/2014/main" val="1327558408"/>
                    </a:ext>
                  </a:extLst>
                </a:gridCol>
                <a:gridCol w="537769">
                  <a:extLst>
                    <a:ext uri="{9D8B030D-6E8A-4147-A177-3AD203B41FA5}">
                      <a16:colId xmlns:a16="http://schemas.microsoft.com/office/drawing/2014/main" val="1005791106"/>
                    </a:ext>
                  </a:extLst>
                </a:gridCol>
                <a:gridCol w="537769">
                  <a:extLst>
                    <a:ext uri="{9D8B030D-6E8A-4147-A177-3AD203B41FA5}">
                      <a16:colId xmlns:a16="http://schemas.microsoft.com/office/drawing/2014/main" val="2907566391"/>
                    </a:ext>
                  </a:extLst>
                </a:gridCol>
                <a:gridCol w="537769">
                  <a:extLst>
                    <a:ext uri="{9D8B030D-6E8A-4147-A177-3AD203B41FA5}">
                      <a16:colId xmlns:a16="http://schemas.microsoft.com/office/drawing/2014/main" val="471765788"/>
                    </a:ext>
                  </a:extLst>
                </a:gridCol>
                <a:gridCol w="537769">
                  <a:extLst>
                    <a:ext uri="{9D8B030D-6E8A-4147-A177-3AD203B41FA5}">
                      <a16:colId xmlns:a16="http://schemas.microsoft.com/office/drawing/2014/main" val="1831681152"/>
                    </a:ext>
                  </a:extLst>
                </a:gridCol>
              </a:tblGrid>
              <a:tr h="578857">
                <a:tc>
                  <a:txBody>
                    <a:bodyPr/>
                    <a:lstStyle/>
                    <a:p>
                      <a:endParaRPr 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endParaRPr 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endParaRPr 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43821544"/>
                  </a:ext>
                </a:extLst>
              </a:tr>
              <a:tr h="586184">
                <a:tc>
                  <a:txBody>
                    <a:bodyPr/>
                    <a:lstStyle/>
                    <a:p>
                      <a:endParaRPr 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44801524"/>
                  </a:ext>
                </a:extLst>
              </a:tr>
              <a:tr h="639604">
                <a:tc>
                  <a:txBody>
                    <a:bodyPr/>
                    <a:lstStyle/>
                    <a:p>
                      <a:pPr algn="ctr">
                        <a:lnSpc>
                          <a:spcPct val="200000"/>
                        </a:lnSpc>
                      </a:pPr>
                      <a:r>
                        <a:rPr lang="en-US" b="1" dirty="0">
                          <a:latin typeface="Arial" panose="020B0604020202020204" pitchFamily="34" charset="0"/>
                          <a:cs typeface="Arial" panose="020B0604020202020204" pitchFamily="34" charset="0"/>
                        </a:rPr>
                        <a:t>1</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r>
                        <a:rPr lang="en-US" b="1" dirty="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pPr algn="ctr">
                        <a:lnSpc>
                          <a:spcPct val="200000"/>
                        </a:lnSpc>
                      </a:pPr>
                      <a:r>
                        <a:rPr lang="en-US"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pPr algn="ctr">
                        <a:lnSpc>
                          <a:spcPct val="200000"/>
                        </a:lnSpc>
                      </a:pPr>
                      <a:r>
                        <a:rPr lang="en-US"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r>
                        <a:rPr lang="en-US" b="1" dirty="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r>
                        <a:rPr lang="en-US" b="1" dirty="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50956651"/>
                  </a:ext>
                </a:extLst>
              </a:tr>
              <a:tr h="586184">
                <a:tc>
                  <a:txBody>
                    <a:bodyPr/>
                    <a:lstStyle/>
                    <a:p>
                      <a:pPr algn="ctr">
                        <a:lnSpc>
                          <a:spcPct val="200000"/>
                        </a:lnSpc>
                      </a:pPr>
                      <a:r>
                        <a:rPr lang="en-US" b="1" dirty="0">
                          <a:latin typeface="Arial" panose="020B0604020202020204" pitchFamily="34" charset="0"/>
                          <a:cs typeface="Arial" panose="020B0604020202020204" pitchFamily="34" charset="0"/>
                        </a:rPr>
                        <a:t>1</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endParaRPr lang="en-US"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pPr algn="ctr">
                        <a:lnSpc>
                          <a:spcPct val="200000"/>
                        </a:lnSpc>
                      </a:pPr>
                      <a:endParaRPr lang="en-US"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pPr algn="ctr">
                        <a:lnSpc>
                          <a:spcPct val="200000"/>
                        </a:lnSpc>
                      </a:pPr>
                      <a:r>
                        <a:rPr lang="en-US"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r>
                        <a:rPr lang="en-US" b="1" dirty="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r>
                        <a:rPr lang="en-US" b="1" dirty="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74161954"/>
                  </a:ext>
                </a:extLst>
              </a:tr>
              <a:tr h="586184">
                <a:tc>
                  <a:txBody>
                    <a:bodyPr/>
                    <a:lstStyle/>
                    <a:p>
                      <a:pPr algn="ctr">
                        <a:lnSpc>
                          <a:spcPct val="200000"/>
                        </a:lnSpc>
                      </a:pPr>
                      <a:r>
                        <a:rPr lang="en-US" b="1" dirty="0">
                          <a:latin typeface="Arial" panose="020B0604020202020204" pitchFamily="34" charset="0"/>
                          <a:cs typeface="Arial" panose="020B0604020202020204" pitchFamily="34" charset="0"/>
                        </a:rPr>
                        <a:t>N</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endParaRPr lang="en-US"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pPr algn="ctr">
                        <a:lnSpc>
                          <a:spcPct val="200000"/>
                        </a:lnSpc>
                      </a:pPr>
                      <a:endParaRPr lang="en-US"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pPr algn="ctr">
                        <a:lnSpc>
                          <a:spcPct val="200000"/>
                        </a:lnSpc>
                      </a:pPr>
                      <a:r>
                        <a:rPr lang="en-US" b="1" dirty="0">
                          <a:latin typeface="Arial" panose="020B0604020202020204" pitchFamily="34" charset="0"/>
                          <a:cs typeface="Arial" panose="020B0604020202020204" pitchFamily="34"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r>
                        <a:rPr lang="en-US" b="1" dirty="0">
                          <a:latin typeface="Arial" panose="020B0604020202020204" pitchFamily="34" charset="0"/>
                          <a:cs typeface="Arial" panose="020B0604020202020204" pitchFamily="34"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r>
                        <a:rPr lang="en-US" b="1" dirty="0">
                          <a:latin typeface="Arial" panose="020B0604020202020204" pitchFamily="34" charset="0"/>
                          <a:cs typeface="Arial" panose="020B0604020202020204" pitchFamily="34" charset="0"/>
                        </a:rPr>
                        <a:t>Y</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461352"/>
                  </a:ext>
                </a:extLst>
              </a:tr>
              <a:tr h="586184">
                <a:tc>
                  <a:txBody>
                    <a:bodyPr/>
                    <a:lstStyle/>
                    <a:p>
                      <a:pPr algn="ctr">
                        <a:lnSpc>
                          <a:spcPct val="200000"/>
                        </a:lnSpc>
                      </a:pPr>
                      <a:r>
                        <a:rPr lang="en-US" b="1" dirty="0">
                          <a:latin typeface="Arial" panose="020B0604020202020204" pitchFamily="34" charset="0"/>
                          <a:cs typeface="Arial" panose="020B0604020202020204" pitchFamily="34" charset="0"/>
                        </a:rPr>
                        <a:t>1</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accent6">
                        <a:lumMod val="20000"/>
                        <a:lumOff val="80000"/>
                      </a:schemeClr>
                    </a:solidFill>
                  </a:tcPr>
                </a:tc>
                <a:tc>
                  <a:txBody>
                    <a:bodyPr/>
                    <a:lstStyle/>
                    <a:p>
                      <a:pPr algn="ctr">
                        <a:lnSpc>
                          <a:spcPct val="200000"/>
                        </a:lnSpc>
                      </a:pPr>
                      <a:endParaRPr lang="en-US"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rgbClr val="FFADA7"/>
                    </a:solidFill>
                  </a:tcPr>
                </a:tc>
                <a:tc>
                  <a:txBody>
                    <a:bodyPr/>
                    <a:lstStyle/>
                    <a:p>
                      <a:pPr algn="ctr">
                        <a:lnSpc>
                          <a:spcPct val="200000"/>
                        </a:lnSpc>
                      </a:pPr>
                      <a:endParaRPr lang="en-US"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rgbClr val="FFADA7"/>
                    </a:solidFill>
                  </a:tcPr>
                </a:tc>
                <a:tc>
                  <a:txBody>
                    <a:bodyPr/>
                    <a:lstStyle/>
                    <a:p>
                      <a:pPr algn="ctr">
                        <a:lnSpc>
                          <a:spcPct val="200000"/>
                        </a:lnSpc>
                      </a:pPr>
                      <a:r>
                        <a:rPr lang="en-US"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accent6">
                        <a:lumMod val="20000"/>
                        <a:lumOff val="80000"/>
                      </a:schemeClr>
                    </a:solidFill>
                  </a:tcPr>
                </a:tc>
                <a:tc>
                  <a:txBody>
                    <a:bodyPr/>
                    <a:lstStyle/>
                    <a:p>
                      <a:pPr algn="ctr">
                        <a:lnSpc>
                          <a:spcPct val="200000"/>
                        </a:lnSpc>
                      </a:pPr>
                      <a:r>
                        <a:rPr lang="en-US" b="1" dirty="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accent6">
                        <a:lumMod val="20000"/>
                        <a:lumOff val="80000"/>
                      </a:schemeClr>
                    </a:solidFill>
                  </a:tcPr>
                </a:tc>
                <a:tc>
                  <a:txBody>
                    <a:bodyPr/>
                    <a:lstStyle/>
                    <a:p>
                      <a:pPr algn="ctr">
                        <a:lnSpc>
                          <a:spcPct val="200000"/>
                        </a:lnSpc>
                      </a:pPr>
                      <a:endParaRPr lang="en-US"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20000"/>
                        <a:lumOff val="80000"/>
                      </a:schemeClr>
                    </a:solidFill>
                  </a:tcPr>
                </a:tc>
                <a:extLst>
                  <a:ext uri="{0D108BD9-81ED-4DB2-BD59-A6C34878D82A}">
                    <a16:rowId xmlns:a16="http://schemas.microsoft.com/office/drawing/2014/main" val="2478007704"/>
                  </a:ext>
                </a:extLst>
              </a:tr>
            </a:tbl>
          </a:graphicData>
        </a:graphic>
      </p:graphicFrame>
      <p:cxnSp>
        <p:nvCxnSpPr>
          <p:cNvPr id="11" name="Straight Arrow Connector 10"/>
          <p:cNvCxnSpPr>
            <a:stCxn id="4" idx="1"/>
          </p:cNvCxnSpPr>
          <p:nvPr/>
        </p:nvCxnSpPr>
        <p:spPr>
          <a:xfrm flipH="1">
            <a:off x="4502333" y="1519528"/>
            <a:ext cx="742405" cy="605363"/>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3"/>
          </p:cNvCxnSpPr>
          <p:nvPr/>
        </p:nvCxnSpPr>
        <p:spPr>
          <a:xfrm>
            <a:off x="7082247" y="1519528"/>
            <a:ext cx="755463" cy="605363"/>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204423" y="1770947"/>
            <a:ext cx="1058092"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Alice</a:t>
            </a:r>
          </a:p>
        </p:txBody>
      </p:sp>
      <p:sp>
        <p:nvSpPr>
          <p:cNvPr id="17" name="TextBox 16"/>
          <p:cNvSpPr txBox="1"/>
          <p:nvPr/>
        </p:nvSpPr>
        <p:spPr>
          <a:xfrm>
            <a:off x="9461863" y="1770947"/>
            <a:ext cx="687978"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Bob</a:t>
            </a:r>
          </a:p>
        </p:txBody>
      </p:sp>
      <p:grpSp>
        <p:nvGrpSpPr>
          <p:cNvPr id="7" name="Group 6"/>
          <p:cNvGrpSpPr/>
          <p:nvPr/>
        </p:nvGrpSpPr>
        <p:grpSpPr>
          <a:xfrm>
            <a:off x="2143087" y="2341513"/>
            <a:ext cx="391878" cy="405599"/>
            <a:chOff x="619087" y="2341512"/>
            <a:chExt cx="391878" cy="405599"/>
          </a:xfrm>
        </p:grpSpPr>
        <p:cxnSp>
          <p:nvCxnSpPr>
            <p:cNvPr id="19" name="Straight Arrow Connector 18"/>
            <p:cNvCxnSpPr/>
            <p:nvPr/>
          </p:nvCxnSpPr>
          <p:spPr>
            <a:xfrm>
              <a:off x="815026" y="2341512"/>
              <a:ext cx="0" cy="405599"/>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19087" y="2544310"/>
              <a:ext cx="391878" cy="45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6" name="Table 25"/>
          <p:cNvGraphicFramePr>
            <a:graphicFrameLocks noGrp="1"/>
          </p:cNvGraphicFramePr>
          <p:nvPr/>
        </p:nvGraphicFramePr>
        <p:xfrm>
          <a:off x="6892827" y="2236132"/>
          <a:ext cx="3283134" cy="3717055"/>
        </p:xfrm>
        <a:graphic>
          <a:graphicData uri="http://schemas.openxmlformats.org/drawingml/2006/table">
            <a:tbl>
              <a:tblPr/>
              <a:tblGrid>
                <a:gridCol w="547189">
                  <a:extLst>
                    <a:ext uri="{9D8B030D-6E8A-4147-A177-3AD203B41FA5}">
                      <a16:colId xmlns:a16="http://schemas.microsoft.com/office/drawing/2014/main" val="1272951903"/>
                    </a:ext>
                  </a:extLst>
                </a:gridCol>
                <a:gridCol w="547189">
                  <a:extLst>
                    <a:ext uri="{9D8B030D-6E8A-4147-A177-3AD203B41FA5}">
                      <a16:colId xmlns:a16="http://schemas.microsoft.com/office/drawing/2014/main" val="1327558408"/>
                    </a:ext>
                  </a:extLst>
                </a:gridCol>
                <a:gridCol w="547189">
                  <a:extLst>
                    <a:ext uri="{9D8B030D-6E8A-4147-A177-3AD203B41FA5}">
                      <a16:colId xmlns:a16="http://schemas.microsoft.com/office/drawing/2014/main" val="1005791106"/>
                    </a:ext>
                  </a:extLst>
                </a:gridCol>
                <a:gridCol w="547189">
                  <a:extLst>
                    <a:ext uri="{9D8B030D-6E8A-4147-A177-3AD203B41FA5}">
                      <a16:colId xmlns:a16="http://schemas.microsoft.com/office/drawing/2014/main" val="2907566391"/>
                    </a:ext>
                  </a:extLst>
                </a:gridCol>
                <a:gridCol w="547189">
                  <a:extLst>
                    <a:ext uri="{9D8B030D-6E8A-4147-A177-3AD203B41FA5}">
                      <a16:colId xmlns:a16="http://schemas.microsoft.com/office/drawing/2014/main" val="471765788"/>
                    </a:ext>
                  </a:extLst>
                </a:gridCol>
                <a:gridCol w="547189">
                  <a:extLst>
                    <a:ext uri="{9D8B030D-6E8A-4147-A177-3AD203B41FA5}">
                      <a16:colId xmlns:a16="http://schemas.microsoft.com/office/drawing/2014/main" val="1831681152"/>
                    </a:ext>
                  </a:extLst>
                </a:gridCol>
              </a:tblGrid>
              <a:tr h="584324">
                <a:tc>
                  <a:txBody>
                    <a:bodyPr/>
                    <a:lstStyle/>
                    <a:p>
                      <a:endParaRPr 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endParaRPr 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endParaRPr 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43821544"/>
                  </a:ext>
                </a:extLst>
              </a:tr>
              <a:tr h="591720">
                <a:tc>
                  <a:txBody>
                    <a:bodyPr/>
                    <a:lstStyle/>
                    <a:p>
                      <a:endParaRPr 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44801524"/>
                  </a:ext>
                </a:extLst>
              </a:tr>
              <a:tr h="637310">
                <a:tc>
                  <a:txBody>
                    <a:bodyPr/>
                    <a:lstStyle/>
                    <a:p>
                      <a:pPr algn="ctr">
                        <a:lnSpc>
                          <a:spcPct val="200000"/>
                        </a:lnSpc>
                      </a:pPr>
                      <a:r>
                        <a:rPr lang="en-US" b="1" dirty="0">
                          <a:latin typeface="Arial" panose="020B0604020202020204" pitchFamily="34" charset="0"/>
                          <a:cs typeface="Arial" panose="020B0604020202020204" pitchFamily="34" charset="0"/>
                        </a:rPr>
                        <a:t>1</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r>
                        <a:rPr lang="en-US" b="1" dirty="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pPr algn="ctr">
                        <a:lnSpc>
                          <a:spcPct val="200000"/>
                        </a:lnSpc>
                      </a:pPr>
                      <a:r>
                        <a:rPr lang="en-US" b="1" dirty="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pPr algn="ctr">
                        <a:lnSpc>
                          <a:spcPct val="200000"/>
                        </a:lnSpc>
                      </a:pPr>
                      <a:r>
                        <a:rPr lang="en-US"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r>
                        <a:rPr lang="en-US" b="1" dirty="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r>
                        <a:rPr lang="en-US"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50956651"/>
                  </a:ext>
                </a:extLst>
              </a:tr>
              <a:tr h="634567">
                <a:tc>
                  <a:txBody>
                    <a:bodyPr/>
                    <a:lstStyle/>
                    <a:p>
                      <a:pPr algn="ctr">
                        <a:lnSpc>
                          <a:spcPct val="200000"/>
                        </a:lnSpc>
                      </a:pPr>
                      <a:r>
                        <a:rPr lang="en-US" b="1" dirty="0">
                          <a:latin typeface="Arial" panose="020B0604020202020204" pitchFamily="34" charset="0"/>
                          <a:cs typeface="Arial" panose="020B0604020202020204" pitchFamily="34" charset="0"/>
                        </a:rPr>
                        <a:t>1</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endParaRPr lang="en-US"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pPr algn="ctr">
                        <a:lnSpc>
                          <a:spcPct val="200000"/>
                        </a:lnSpc>
                      </a:pPr>
                      <a:endParaRPr lang="en-US"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pPr algn="ctr">
                        <a:lnSpc>
                          <a:spcPct val="200000"/>
                        </a:lnSpc>
                      </a:pPr>
                      <a:r>
                        <a:rPr lang="en-US"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r>
                        <a:rPr lang="en-US" b="1" dirty="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r>
                        <a:rPr lang="en-US"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74161954"/>
                  </a:ext>
                </a:extLst>
              </a:tr>
              <a:tr h="634567">
                <a:tc>
                  <a:txBody>
                    <a:bodyPr/>
                    <a:lstStyle/>
                    <a:p>
                      <a:pPr algn="ctr">
                        <a:lnSpc>
                          <a:spcPct val="200000"/>
                        </a:lnSpc>
                      </a:pPr>
                      <a:r>
                        <a:rPr lang="en-US" b="1" dirty="0">
                          <a:latin typeface="Arial" panose="020B0604020202020204" pitchFamily="34" charset="0"/>
                          <a:cs typeface="Arial" panose="020B0604020202020204" pitchFamily="34" charset="0"/>
                        </a:rPr>
                        <a:t>N</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endParaRPr lang="en-US"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pPr algn="ctr">
                        <a:lnSpc>
                          <a:spcPct val="200000"/>
                        </a:lnSpc>
                      </a:pPr>
                      <a:endParaRPr lang="en-US"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ADA7"/>
                    </a:solidFill>
                  </a:tcPr>
                </a:tc>
                <a:tc>
                  <a:txBody>
                    <a:bodyPr/>
                    <a:lstStyle/>
                    <a:p>
                      <a:pPr algn="ctr">
                        <a:lnSpc>
                          <a:spcPct val="200000"/>
                        </a:lnSpc>
                      </a:pPr>
                      <a:r>
                        <a:rPr lang="en-US" b="1" dirty="0">
                          <a:latin typeface="Arial" panose="020B0604020202020204" pitchFamily="34" charset="0"/>
                          <a:cs typeface="Arial" panose="020B0604020202020204" pitchFamily="34"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r>
                        <a:rPr lang="en-US" b="1" dirty="0">
                          <a:latin typeface="Arial" panose="020B0604020202020204" pitchFamily="34" charset="0"/>
                          <a:cs typeface="Arial" panose="020B0604020202020204" pitchFamily="34"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200000"/>
                        </a:lnSpc>
                      </a:pPr>
                      <a:r>
                        <a:rPr lang="en-US" b="1" dirty="0">
                          <a:latin typeface="Arial" panose="020B0604020202020204" pitchFamily="34" charset="0"/>
                          <a:cs typeface="Arial" panose="020B0604020202020204" pitchFamily="34" charset="0"/>
                        </a:rPr>
                        <a:t>Y</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461352"/>
                  </a:ext>
                </a:extLst>
              </a:tr>
              <a:tr h="634567">
                <a:tc>
                  <a:txBody>
                    <a:bodyPr/>
                    <a:lstStyle/>
                    <a:p>
                      <a:pPr algn="ctr">
                        <a:lnSpc>
                          <a:spcPct val="200000"/>
                        </a:lnSpc>
                      </a:pPr>
                      <a:r>
                        <a:rPr lang="en-US" b="1" dirty="0">
                          <a:latin typeface="Arial" panose="020B0604020202020204" pitchFamily="34" charset="0"/>
                          <a:cs typeface="Arial" panose="020B0604020202020204" pitchFamily="34" charset="0"/>
                        </a:rPr>
                        <a:t>1</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accent6">
                        <a:lumMod val="20000"/>
                        <a:lumOff val="80000"/>
                      </a:schemeClr>
                    </a:solidFill>
                  </a:tcPr>
                </a:tc>
                <a:tc>
                  <a:txBody>
                    <a:bodyPr/>
                    <a:lstStyle/>
                    <a:p>
                      <a:pPr algn="ctr">
                        <a:lnSpc>
                          <a:spcPct val="200000"/>
                        </a:lnSpc>
                      </a:pPr>
                      <a:endParaRPr lang="en-US"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rgbClr val="FFADA7"/>
                    </a:solidFill>
                  </a:tcPr>
                </a:tc>
                <a:tc>
                  <a:txBody>
                    <a:bodyPr/>
                    <a:lstStyle/>
                    <a:p>
                      <a:pPr algn="ctr">
                        <a:lnSpc>
                          <a:spcPct val="200000"/>
                        </a:lnSpc>
                      </a:pPr>
                      <a:endParaRPr lang="en-US"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rgbClr val="FFADA7"/>
                    </a:solidFill>
                  </a:tcPr>
                </a:tc>
                <a:tc>
                  <a:txBody>
                    <a:bodyPr/>
                    <a:lstStyle/>
                    <a:p>
                      <a:pPr algn="ctr">
                        <a:lnSpc>
                          <a:spcPct val="200000"/>
                        </a:lnSpc>
                      </a:pPr>
                      <a:r>
                        <a:rPr lang="en-US"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accent6">
                        <a:lumMod val="20000"/>
                        <a:lumOff val="80000"/>
                      </a:schemeClr>
                    </a:solidFill>
                  </a:tcPr>
                </a:tc>
                <a:tc>
                  <a:txBody>
                    <a:bodyPr/>
                    <a:lstStyle/>
                    <a:p>
                      <a:pPr algn="ctr">
                        <a:lnSpc>
                          <a:spcPct val="200000"/>
                        </a:lnSpc>
                      </a:pPr>
                      <a:r>
                        <a:rPr lang="en-US" b="1" dirty="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accent6">
                        <a:lumMod val="20000"/>
                        <a:lumOff val="80000"/>
                      </a:schemeClr>
                    </a:solidFill>
                  </a:tcPr>
                </a:tc>
                <a:tc>
                  <a:txBody>
                    <a:bodyPr/>
                    <a:lstStyle/>
                    <a:p>
                      <a:pPr algn="ctr">
                        <a:lnSpc>
                          <a:spcPct val="200000"/>
                        </a:lnSpc>
                      </a:pPr>
                      <a:endParaRPr lang="en-US"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20000"/>
                        <a:lumOff val="80000"/>
                      </a:schemeClr>
                    </a:solidFill>
                  </a:tcPr>
                </a:tc>
                <a:extLst>
                  <a:ext uri="{0D108BD9-81ED-4DB2-BD59-A6C34878D82A}">
                    <a16:rowId xmlns:a16="http://schemas.microsoft.com/office/drawing/2014/main" val="1191147512"/>
                  </a:ext>
                </a:extLst>
              </a:tr>
            </a:tbl>
          </a:graphicData>
        </a:graphic>
      </p:graphicFrame>
      <p:cxnSp>
        <p:nvCxnSpPr>
          <p:cNvPr id="28" name="Straight Arrow Connector 27"/>
          <p:cNvCxnSpPr/>
          <p:nvPr/>
        </p:nvCxnSpPr>
        <p:spPr>
          <a:xfrm>
            <a:off x="2881986" y="2341511"/>
            <a:ext cx="0" cy="405599"/>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686047" y="2544309"/>
            <a:ext cx="391878" cy="45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952822" y="2341511"/>
            <a:ext cx="0" cy="405599"/>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756883" y="2544309"/>
            <a:ext cx="391878" cy="45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176664" y="2341507"/>
            <a:ext cx="0" cy="405599"/>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6980725" y="2544305"/>
            <a:ext cx="391878" cy="45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260784" y="2350592"/>
            <a:ext cx="0" cy="405599"/>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8064845" y="2553390"/>
            <a:ext cx="391878" cy="45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8817988" y="2341511"/>
            <a:ext cx="0" cy="405599"/>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8622049" y="2544309"/>
            <a:ext cx="391878" cy="45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2841513">
            <a:off x="3411696" y="2341509"/>
            <a:ext cx="0" cy="405599"/>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2841513" flipH="1">
            <a:off x="3215592" y="2544235"/>
            <a:ext cx="391878" cy="45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2841513">
            <a:off x="4483828" y="2341509"/>
            <a:ext cx="0" cy="405599"/>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2841513" flipH="1">
            <a:off x="4287724" y="2544235"/>
            <a:ext cx="391878" cy="45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2841513">
            <a:off x="5001373" y="2341510"/>
            <a:ext cx="0" cy="405599"/>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2841513" flipH="1">
            <a:off x="4805269" y="2544236"/>
            <a:ext cx="391878" cy="45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2841513">
            <a:off x="7710017" y="2346059"/>
            <a:ext cx="0" cy="405599"/>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2841513" flipH="1">
            <a:off x="7513913" y="2548785"/>
            <a:ext cx="391878" cy="45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2841513">
            <a:off x="9350987" y="2346058"/>
            <a:ext cx="0" cy="405599"/>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2841513" flipH="1">
            <a:off x="9154883" y="2548784"/>
            <a:ext cx="391878" cy="45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2841513">
            <a:off x="9941353" y="2341508"/>
            <a:ext cx="0" cy="405599"/>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2841513" flipH="1">
            <a:off x="9745249" y="2544234"/>
            <a:ext cx="391878" cy="45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339026" y="2924281"/>
            <a:ext cx="0" cy="405599"/>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2686047" y="3126629"/>
            <a:ext cx="391878" cy="45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3952822" y="2923828"/>
            <a:ext cx="0" cy="405599"/>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7183206" y="2923828"/>
            <a:ext cx="0" cy="405599"/>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8817368" y="2923828"/>
            <a:ext cx="0" cy="405599"/>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8070816" y="3138908"/>
            <a:ext cx="391878" cy="45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flipV="1">
            <a:off x="3245137" y="2941613"/>
            <a:ext cx="315741" cy="37003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flipV="1">
            <a:off x="9758345" y="2941613"/>
            <a:ext cx="315741" cy="37003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9193055" y="2941613"/>
            <a:ext cx="366924" cy="37003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7526555" y="2941613"/>
            <a:ext cx="366924" cy="37003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4844202" y="2923827"/>
            <a:ext cx="366924" cy="37003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4286899" y="2923828"/>
            <a:ext cx="366924" cy="370031"/>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5494245" y="2267305"/>
            <a:ext cx="119307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Basis Selection</a:t>
            </a:r>
          </a:p>
        </p:txBody>
      </p:sp>
      <p:sp>
        <p:nvSpPr>
          <p:cNvPr id="77" name="TextBox 76"/>
          <p:cNvSpPr txBox="1"/>
          <p:nvPr/>
        </p:nvSpPr>
        <p:spPr>
          <a:xfrm>
            <a:off x="5488438" y="3537909"/>
            <a:ext cx="1193075"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Bit Values</a:t>
            </a:r>
          </a:p>
        </p:txBody>
      </p:sp>
      <p:sp>
        <p:nvSpPr>
          <p:cNvPr id="78" name="TextBox 77"/>
          <p:cNvSpPr txBox="1"/>
          <p:nvPr/>
        </p:nvSpPr>
        <p:spPr>
          <a:xfrm>
            <a:off x="5488438" y="4172088"/>
            <a:ext cx="1193075"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Sifting</a:t>
            </a:r>
          </a:p>
        </p:txBody>
      </p:sp>
      <p:sp>
        <p:nvSpPr>
          <p:cNvPr id="79" name="TextBox 78"/>
          <p:cNvSpPr txBox="1"/>
          <p:nvPr/>
        </p:nvSpPr>
        <p:spPr>
          <a:xfrm>
            <a:off x="5488436" y="4687257"/>
            <a:ext cx="119307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Error Checking</a:t>
            </a:r>
          </a:p>
        </p:txBody>
      </p:sp>
      <p:sp>
        <p:nvSpPr>
          <p:cNvPr id="80" name="TextBox 79"/>
          <p:cNvSpPr txBox="1"/>
          <p:nvPr/>
        </p:nvSpPr>
        <p:spPr>
          <a:xfrm>
            <a:off x="5488436" y="5433262"/>
            <a:ext cx="1193075"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Key</a:t>
            </a:r>
          </a:p>
        </p:txBody>
      </p:sp>
      <p:sp>
        <p:nvSpPr>
          <p:cNvPr id="54" name="TextBox 53"/>
          <p:cNvSpPr txBox="1"/>
          <p:nvPr/>
        </p:nvSpPr>
        <p:spPr>
          <a:xfrm>
            <a:off x="2867985" y="6160360"/>
            <a:ext cx="160237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110</a:t>
            </a:r>
          </a:p>
        </p:txBody>
      </p:sp>
      <p:sp>
        <p:nvSpPr>
          <p:cNvPr id="57" name="TextBox 56"/>
          <p:cNvSpPr txBox="1"/>
          <p:nvPr/>
        </p:nvSpPr>
        <p:spPr>
          <a:xfrm>
            <a:off x="7727833" y="6155596"/>
            <a:ext cx="160237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110</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2624916" y="4020964"/>
            <a:ext cx="5608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0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en-IN"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2" name="TextBox 81"/>
          <p:cNvSpPr txBox="1"/>
          <p:nvPr/>
        </p:nvSpPr>
        <p:spPr>
          <a:xfrm>
            <a:off x="3143080" y="4003545"/>
            <a:ext cx="5608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0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en-IN"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3" name="TextBox 82"/>
          <p:cNvSpPr txBox="1"/>
          <p:nvPr/>
        </p:nvSpPr>
        <p:spPr>
          <a:xfrm>
            <a:off x="7453828" y="4029671"/>
            <a:ext cx="5608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0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en-IN"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4" name="TextBox 83"/>
          <p:cNvSpPr txBox="1"/>
          <p:nvPr/>
        </p:nvSpPr>
        <p:spPr>
          <a:xfrm>
            <a:off x="7976345" y="4029672"/>
            <a:ext cx="5608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0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en-IN"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1" name="Title 1"/>
          <p:cNvSpPr txBox="1">
            <a:spLocks/>
          </p:cNvSpPr>
          <p:nvPr/>
        </p:nvSpPr>
        <p:spPr>
          <a:xfrm>
            <a:off x="838200" y="-26126"/>
            <a:ext cx="10515600" cy="801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44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BBM92 Protocol</a:t>
            </a:r>
            <a:endParaRPr kumimoji="0" lang="en-IN" sz="4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162851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589839" y="0"/>
            <a:ext cx="10792097" cy="8018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40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Experimental Implementation of BBM92 Protocol</a:t>
            </a:r>
            <a:endParaRPr kumimoji="0" lang="en-IN" sz="4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grpSp>
        <p:nvGrpSpPr>
          <p:cNvPr id="57" name="Group 56"/>
          <p:cNvGrpSpPr/>
          <p:nvPr/>
        </p:nvGrpSpPr>
        <p:grpSpPr>
          <a:xfrm>
            <a:off x="943336" y="1303219"/>
            <a:ext cx="10550284" cy="4819738"/>
            <a:chOff x="943336" y="1303219"/>
            <a:chExt cx="10550284" cy="4819738"/>
          </a:xfrm>
        </p:grpSpPr>
        <p:sp>
          <p:nvSpPr>
            <p:cNvPr id="56" name="Rectangle 55"/>
            <p:cNvSpPr/>
            <p:nvPr/>
          </p:nvSpPr>
          <p:spPr>
            <a:xfrm>
              <a:off x="7847373" y="3726389"/>
              <a:ext cx="3646247" cy="2211902"/>
            </a:xfrm>
            <a:prstGeom prst="rect">
              <a:avLst/>
            </a:prstGeom>
            <a:solidFill>
              <a:srgbClr val="FF0000">
                <a:alpha val="68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p:cNvSpPr/>
            <p:nvPr/>
          </p:nvSpPr>
          <p:spPr>
            <a:xfrm>
              <a:off x="943336" y="3765149"/>
              <a:ext cx="3656799" cy="2173877"/>
            </a:xfrm>
            <a:prstGeom prst="rect">
              <a:avLst/>
            </a:prstGeom>
            <a:solidFill>
              <a:srgbClr val="FFFF00">
                <a:alpha val="68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5370929" y="1303219"/>
              <a:ext cx="1567542" cy="145650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Entangled Photon Source, Launching Optics</a:t>
              </a:r>
            </a:p>
          </p:txBody>
        </p:sp>
        <p:sp>
          <p:nvSpPr>
            <p:cNvPr id="5" name="Rounded Rectangle 4"/>
            <p:cNvSpPr/>
            <p:nvPr/>
          </p:nvSpPr>
          <p:spPr>
            <a:xfrm>
              <a:off x="1736729" y="3981157"/>
              <a:ext cx="2658794" cy="141132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Collecting Optics, Alice Detection Setup and Time Tagger</a:t>
              </a:r>
            </a:p>
          </p:txBody>
        </p:sp>
        <p:sp>
          <p:nvSpPr>
            <p:cNvPr id="6" name="Rounded Rectangle 5"/>
            <p:cNvSpPr/>
            <p:nvPr/>
          </p:nvSpPr>
          <p:spPr>
            <a:xfrm>
              <a:off x="8132299" y="3981158"/>
              <a:ext cx="2658794" cy="139861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Collecting Optics, Bob Detection Setup and Time Tagger</a:t>
              </a:r>
            </a:p>
          </p:txBody>
        </p:sp>
        <p:sp>
          <p:nvSpPr>
            <p:cNvPr id="8" name="Rounded Rectangle 7"/>
            <p:cNvSpPr/>
            <p:nvPr/>
          </p:nvSpPr>
          <p:spPr>
            <a:xfrm rot="20264088">
              <a:off x="2953628" y="2774617"/>
              <a:ext cx="2175808" cy="600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Quantum Channel</a:t>
              </a:r>
            </a:p>
          </p:txBody>
        </p:sp>
        <p:cxnSp>
          <p:nvCxnSpPr>
            <p:cNvPr id="28" name="Straight Arrow Connector 27"/>
            <p:cNvCxnSpPr>
              <a:stCxn id="4" idx="2"/>
              <a:endCxn id="5" idx="0"/>
            </p:cNvCxnSpPr>
            <p:nvPr/>
          </p:nvCxnSpPr>
          <p:spPr>
            <a:xfrm flipH="1">
              <a:off x="3066126" y="2759728"/>
              <a:ext cx="3088574" cy="12214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4" idx="2"/>
              <a:endCxn id="6" idx="0"/>
            </p:cNvCxnSpPr>
            <p:nvPr/>
          </p:nvCxnSpPr>
          <p:spPr>
            <a:xfrm>
              <a:off x="6154700" y="2759728"/>
              <a:ext cx="3306996" cy="12214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Rounded Rectangle 42"/>
            <p:cNvSpPr/>
            <p:nvPr/>
          </p:nvSpPr>
          <p:spPr>
            <a:xfrm rot="1191815">
              <a:off x="7184605" y="2774618"/>
              <a:ext cx="2175808" cy="600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Quantum Channel</a:t>
              </a:r>
            </a:p>
          </p:txBody>
        </p:sp>
        <p:cxnSp>
          <p:nvCxnSpPr>
            <p:cNvPr id="44" name="Curved Connector 43"/>
            <p:cNvCxnSpPr>
              <a:stCxn id="5" idx="2"/>
              <a:endCxn id="6" idx="2"/>
            </p:cNvCxnSpPr>
            <p:nvPr/>
          </p:nvCxnSpPr>
          <p:spPr>
            <a:xfrm rot="5400000" flipH="1" flipV="1">
              <a:off x="6257560" y="2188343"/>
              <a:ext cx="12701" cy="6395570"/>
            </a:xfrm>
            <a:prstGeom prst="curvedConnector3">
              <a:avLst>
                <a:gd name="adj1" fmla="val -689485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262628" y="5753625"/>
              <a:ext cx="17841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Classical Channel</a:t>
              </a:r>
            </a:p>
          </p:txBody>
        </p:sp>
      </p:grpSp>
      <p:sp>
        <p:nvSpPr>
          <p:cNvPr id="15" name="TextBox 14"/>
          <p:cNvSpPr txBox="1"/>
          <p:nvPr/>
        </p:nvSpPr>
        <p:spPr>
          <a:xfrm>
            <a:off x="1024523" y="5538181"/>
            <a:ext cx="9989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ALICE</a:t>
            </a:r>
          </a:p>
        </p:txBody>
      </p:sp>
      <p:sp>
        <p:nvSpPr>
          <p:cNvPr id="16" name="TextBox 15"/>
          <p:cNvSpPr txBox="1"/>
          <p:nvPr/>
        </p:nvSpPr>
        <p:spPr>
          <a:xfrm>
            <a:off x="10767139" y="5538181"/>
            <a:ext cx="72648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BOB</a:t>
            </a:r>
          </a:p>
        </p:txBody>
      </p:sp>
    </p:spTree>
    <p:extLst>
      <p:ext uri="{BB962C8B-B14F-4D97-AF65-F5344CB8AC3E}">
        <p14:creationId xmlns:p14="http://schemas.microsoft.com/office/powerpoint/2010/main" val="511265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Rectangle 364"/>
          <p:cNvSpPr/>
          <p:nvPr/>
        </p:nvSpPr>
        <p:spPr>
          <a:xfrm>
            <a:off x="1998616" y="2171773"/>
            <a:ext cx="2115041" cy="2076063"/>
          </a:xfrm>
          <a:prstGeom prst="rect">
            <a:avLst/>
          </a:prstGeom>
          <a:solidFill>
            <a:srgbClr val="FFFF00">
              <a:alpha val="68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4" name="Rectangle 363"/>
          <p:cNvSpPr/>
          <p:nvPr/>
        </p:nvSpPr>
        <p:spPr>
          <a:xfrm>
            <a:off x="7150100" y="1066052"/>
            <a:ext cx="1465454" cy="818500"/>
          </a:xfrm>
          <a:prstGeom prst="rect">
            <a:avLst/>
          </a:prstGeom>
          <a:solidFill>
            <a:srgbClr val="FFFF00">
              <a:alpha val="68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0" name="Rectangle 359"/>
          <p:cNvSpPr/>
          <p:nvPr/>
        </p:nvSpPr>
        <p:spPr>
          <a:xfrm>
            <a:off x="4219110" y="1109786"/>
            <a:ext cx="1936194" cy="2441164"/>
          </a:xfrm>
          <a:prstGeom prst="rect">
            <a:avLst/>
          </a:prstGeom>
          <a:solidFill>
            <a:srgbClr val="FFFF00">
              <a:alpha val="68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3" name="Rectangle 362"/>
          <p:cNvSpPr/>
          <p:nvPr/>
        </p:nvSpPr>
        <p:spPr>
          <a:xfrm>
            <a:off x="6984044" y="3696914"/>
            <a:ext cx="1864511" cy="934016"/>
          </a:xfrm>
          <a:prstGeom prst="rect">
            <a:avLst/>
          </a:prstGeom>
          <a:solidFill>
            <a:srgbClr val="FFFF00">
              <a:alpha val="68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6" name="Rectangle 345"/>
          <p:cNvSpPr/>
          <p:nvPr/>
        </p:nvSpPr>
        <p:spPr>
          <a:xfrm>
            <a:off x="9351661" y="3527525"/>
            <a:ext cx="2487638" cy="2641108"/>
          </a:xfrm>
          <a:prstGeom prst="rect">
            <a:avLst/>
          </a:prstGeom>
          <a:solidFill>
            <a:srgbClr val="FFFF00">
              <a:alpha val="68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0" name="Group 239"/>
          <p:cNvGrpSpPr/>
          <p:nvPr/>
        </p:nvGrpSpPr>
        <p:grpSpPr>
          <a:xfrm>
            <a:off x="2245777" y="941007"/>
            <a:ext cx="7717490" cy="3195658"/>
            <a:chOff x="1257698" y="138472"/>
            <a:chExt cx="9823254" cy="3892970"/>
          </a:xfrm>
        </p:grpSpPr>
        <p:grpSp>
          <p:nvGrpSpPr>
            <p:cNvPr id="175" name="Group 174"/>
            <p:cNvGrpSpPr/>
            <p:nvPr/>
          </p:nvGrpSpPr>
          <p:grpSpPr>
            <a:xfrm>
              <a:off x="6623856" y="428231"/>
              <a:ext cx="4457096" cy="720697"/>
              <a:chOff x="5486125" y="5022129"/>
              <a:chExt cx="5649927" cy="1020756"/>
            </a:xfrm>
          </p:grpSpPr>
          <p:sp>
            <p:nvSpPr>
              <p:cNvPr id="139" name="Can 138"/>
              <p:cNvSpPr/>
              <p:nvPr/>
            </p:nvSpPr>
            <p:spPr>
              <a:xfrm rot="5400000">
                <a:off x="6261020" y="4637653"/>
                <a:ext cx="249945" cy="1799736"/>
              </a:xfrm>
              <a:prstGeom prst="can">
                <a:avLst>
                  <a:gd name="adj" fmla="val 370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8" name="Group 157"/>
              <p:cNvGrpSpPr/>
              <p:nvPr/>
            </p:nvGrpSpPr>
            <p:grpSpPr>
              <a:xfrm>
                <a:off x="7184379" y="5022129"/>
                <a:ext cx="3951673" cy="1020756"/>
                <a:chOff x="7266041" y="4357409"/>
                <a:chExt cx="3533762" cy="745866"/>
              </a:xfrm>
            </p:grpSpPr>
            <p:sp>
              <p:nvSpPr>
                <p:cNvPr id="49" name="Can 48"/>
                <p:cNvSpPr/>
                <p:nvPr/>
              </p:nvSpPr>
              <p:spPr>
                <a:xfrm rot="16200000">
                  <a:off x="9159918" y="3335251"/>
                  <a:ext cx="487450" cy="2792320"/>
                </a:xfrm>
                <a:prstGeom prst="can">
                  <a:avLst>
                    <a:gd name="adj" fmla="val 37092"/>
                  </a:avLst>
                </a:prstGeom>
                <a:gradFill flip="none" rotWithShape="1">
                  <a:gsLst>
                    <a:gs pos="0">
                      <a:schemeClr val="accent1"/>
                    </a:gs>
                    <a:gs pos="45000">
                      <a:schemeClr val="accent1">
                        <a:lumMod val="60000"/>
                        <a:lumOff val="40000"/>
                      </a:schemeClr>
                    </a:gs>
                    <a:gs pos="77000">
                      <a:schemeClr val="accent1">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41"/>
                <p:cNvGrpSpPr>
                  <a:grpSpLocks/>
                </p:cNvGrpSpPr>
                <p:nvPr/>
              </p:nvGrpSpPr>
              <p:grpSpPr bwMode="auto">
                <a:xfrm rot="16200000">
                  <a:off x="7356974" y="4531677"/>
                  <a:ext cx="216675" cy="398542"/>
                  <a:chOff x="916" y="2636"/>
                  <a:chExt cx="1341" cy="1171"/>
                </a:xfrm>
                <a:gradFill flip="none" rotWithShape="1">
                  <a:gsLst>
                    <a:gs pos="35000">
                      <a:schemeClr val="accent1">
                        <a:lumMod val="75000"/>
                      </a:schemeClr>
                    </a:gs>
                    <a:gs pos="69000">
                      <a:schemeClr val="accent1"/>
                    </a:gs>
                    <a:gs pos="100000">
                      <a:schemeClr val="accent1">
                        <a:lumMod val="60000"/>
                        <a:lumOff val="40000"/>
                      </a:schemeClr>
                    </a:gs>
                  </a:gsLst>
                  <a:lin ang="16200000" scaled="0"/>
                  <a:tileRect/>
                </a:gradFill>
              </p:grpSpPr>
              <p:sp>
                <p:nvSpPr>
                  <p:cNvPr id="57" name="Freeform 20"/>
                  <p:cNvSpPr>
                    <a:spLocks/>
                  </p:cNvSpPr>
                  <p:nvPr/>
                </p:nvSpPr>
                <p:spPr bwMode="auto">
                  <a:xfrm>
                    <a:off x="916" y="2636"/>
                    <a:ext cx="1341" cy="1171"/>
                  </a:xfrm>
                  <a:custGeom>
                    <a:avLst/>
                    <a:gdLst>
                      <a:gd name="T0" fmla="*/ 2243 w 766"/>
                      <a:gd name="T1" fmla="*/ 215 h 669"/>
                      <a:gd name="T2" fmla="*/ 1176 w 766"/>
                      <a:gd name="T3" fmla="*/ 2050 h 669"/>
                      <a:gd name="T4" fmla="*/ 154 w 766"/>
                      <a:gd name="T5" fmla="*/ 278 h 669"/>
                      <a:gd name="T6" fmla="*/ 1175 w 766"/>
                      <a:gd name="T7" fmla="*/ 0 h 669"/>
                      <a:gd name="T8" fmla="*/ 2243 w 766"/>
                      <a:gd name="T9" fmla="*/ 215 h 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6" h="669">
                        <a:moveTo>
                          <a:pt x="732" y="70"/>
                        </a:moveTo>
                        <a:cubicBezTo>
                          <a:pt x="688" y="159"/>
                          <a:pt x="558" y="370"/>
                          <a:pt x="384" y="669"/>
                        </a:cubicBezTo>
                        <a:cubicBezTo>
                          <a:pt x="314" y="555"/>
                          <a:pt x="156" y="290"/>
                          <a:pt x="50" y="91"/>
                        </a:cubicBezTo>
                        <a:cubicBezTo>
                          <a:pt x="0" y="7"/>
                          <a:pt x="267" y="0"/>
                          <a:pt x="383" y="0"/>
                        </a:cubicBezTo>
                        <a:cubicBezTo>
                          <a:pt x="499" y="0"/>
                          <a:pt x="766" y="1"/>
                          <a:pt x="732" y="70"/>
                        </a:cubicBezTo>
                        <a:close/>
                      </a:path>
                    </a:pathLst>
                  </a:custGeom>
                  <a:grpFill/>
                  <a:ln w="1270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1"/>
                  <p:cNvSpPr>
                    <a:spLocks/>
                  </p:cNvSpPr>
                  <p:nvPr/>
                </p:nvSpPr>
                <p:spPr bwMode="auto">
                  <a:xfrm>
                    <a:off x="988" y="2755"/>
                    <a:ext cx="1208" cy="105"/>
                  </a:xfrm>
                  <a:custGeom>
                    <a:avLst/>
                    <a:gdLst>
                      <a:gd name="T0" fmla="*/ 0 w 690"/>
                      <a:gd name="T1" fmla="*/ 25 h 60"/>
                      <a:gd name="T2" fmla="*/ 1049 w 690"/>
                      <a:gd name="T3" fmla="*/ 179 h 60"/>
                      <a:gd name="T4" fmla="*/ 2115 w 690"/>
                      <a:gd name="T5" fmla="*/ 0 h 60"/>
                      <a:gd name="T6" fmla="*/ 0 60000 65536"/>
                      <a:gd name="T7" fmla="*/ 0 60000 65536"/>
                      <a:gd name="T8" fmla="*/ 0 60000 65536"/>
                    </a:gdLst>
                    <a:ahLst/>
                    <a:cxnLst>
                      <a:cxn ang="T6">
                        <a:pos x="T0" y="T1"/>
                      </a:cxn>
                      <a:cxn ang="T7">
                        <a:pos x="T2" y="T3"/>
                      </a:cxn>
                      <a:cxn ang="T8">
                        <a:pos x="T4" y="T5"/>
                      </a:cxn>
                    </a:cxnLst>
                    <a:rect l="0" t="0" r="r" b="b"/>
                    <a:pathLst>
                      <a:path w="690" h="60">
                        <a:moveTo>
                          <a:pt x="0" y="8"/>
                        </a:moveTo>
                        <a:cubicBezTo>
                          <a:pt x="57" y="43"/>
                          <a:pt x="228" y="60"/>
                          <a:pt x="342" y="58"/>
                        </a:cubicBezTo>
                        <a:cubicBezTo>
                          <a:pt x="456" y="56"/>
                          <a:pt x="618" y="32"/>
                          <a:pt x="690" y="0"/>
                        </a:cubicBezTo>
                      </a:path>
                    </a:pathLst>
                  </a:custGeom>
                  <a:grpFill/>
                  <a:ln w="1270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Freeform 20"/>
                <p:cNvSpPr>
                  <a:spLocks/>
                </p:cNvSpPr>
                <p:nvPr/>
              </p:nvSpPr>
              <p:spPr bwMode="auto">
                <a:xfrm rot="5400000">
                  <a:off x="7551011" y="4378864"/>
                  <a:ext cx="573837" cy="702957"/>
                </a:xfrm>
                <a:custGeom>
                  <a:avLst/>
                  <a:gdLst>
                    <a:gd name="T0" fmla="*/ 2243 w 766"/>
                    <a:gd name="T1" fmla="*/ 215 h 669"/>
                    <a:gd name="T2" fmla="*/ 1176 w 766"/>
                    <a:gd name="T3" fmla="*/ 2050 h 669"/>
                    <a:gd name="T4" fmla="*/ 154 w 766"/>
                    <a:gd name="T5" fmla="*/ 278 h 669"/>
                    <a:gd name="T6" fmla="*/ 1175 w 766"/>
                    <a:gd name="T7" fmla="*/ 0 h 669"/>
                    <a:gd name="T8" fmla="*/ 2243 w 766"/>
                    <a:gd name="T9" fmla="*/ 215 h 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6" h="669">
                      <a:moveTo>
                        <a:pt x="732" y="70"/>
                      </a:moveTo>
                      <a:cubicBezTo>
                        <a:pt x="688" y="159"/>
                        <a:pt x="558" y="370"/>
                        <a:pt x="384" y="669"/>
                      </a:cubicBezTo>
                      <a:cubicBezTo>
                        <a:pt x="314" y="555"/>
                        <a:pt x="156" y="290"/>
                        <a:pt x="50" y="91"/>
                      </a:cubicBezTo>
                      <a:cubicBezTo>
                        <a:pt x="0" y="7"/>
                        <a:pt x="267" y="0"/>
                        <a:pt x="383" y="0"/>
                      </a:cubicBezTo>
                      <a:cubicBezTo>
                        <a:pt x="499" y="0"/>
                        <a:pt x="766" y="1"/>
                        <a:pt x="732" y="70"/>
                      </a:cubicBezTo>
                      <a:close/>
                    </a:path>
                  </a:pathLst>
                </a:custGeom>
                <a:gradFill flip="none" rotWithShape="1">
                  <a:gsLst>
                    <a:gs pos="36000">
                      <a:schemeClr val="accent1">
                        <a:lumMod val="75000"/>
                      </a:schemeClr>
                    </a:gs>
                    <a:gs pos="65000">
                      <a:schemeClr val="accent1"/>
                    </a:gs>
                    <a:gs pos="85000">
                      <a:schemeClr val="accent1">
                        <a:lumMod val="40000"/>
                        <a:lumOff val="60000"/>
                      </a:schemeClr>
                    </a:gs>
                  </a:gsLst>
                  <a:lin ang="16200000" scaled="1"/>
                  <a:tileRect/>
                </a:gradFill>
                <a:ln>
                  <a:noFill/>
                  <a:headEnd/>
                  <a:tailEn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1"/>
                <p:cNvSpPr>
                  <a:spLocks/>
                </p:cNvSpPr>
                <p:nvPr/>
              </p:nvSpPr>
              <p:spPr bwMode="auto">
                <a:xfrm rot="5400000">
                  <a:off x="7827994" y="4701180"/>
                  <a:ext cx="516924" cy="63032"/>
                </a:xfrm>
                <a:custGeom>
                  <a:avLst/>
                  <a:gdLst>
                    <a:gd name="T0" fmla="*/ 0 w 690"/>
                    <a:gd name="T1" fmla="*/ 25 h 60"/>
                    <a:gd name="T2" fmla="*/ 1049 w 690"/>
                    <a:gd name="T3" fmla="*/ 179 h 60"/>
                    <a:gd name="T4" fmla="*/ 2115 w 690"/>
                    <a:gd name="T5" fmla="*/ 0 h 60"/>
                    <a:gd name="T6" fmla="*/ 0 60000 65536"/>
                    <a:gd name="T7" fmla="*/ 0 60000 65536"/>
                    <a:gd name="T8" fmla="*/ 0 60000 65536"/>
                  </a:gdLst>
                  <a:ahLst/>
                  <a:cxnLst>
                    <a:cxn ang="T6">
                      <a:pos x="T0" y="T1"/>
                    </a:cxn>
                    <a:cxn ang="T7">
                      <a:pos x="T2" y="T3"/>
                    </a:cxn>
                    <a:cxn ang="T8">
                      <a:pos x="T4" y="T5"/>
                    </a:cxn>
                  </a:cxnLst>
                  <a:rect l="0" t="0" r="r" b="b"/>
                  <a:pathLst>
                    <a:path w="690" h="60">
                      <a:moveTo>
                        <a:pt x="0" y="8"/>
                      </a:moveTo>
                      <a:cubicBezTo>
                        <a:pt x="57" y="43"/>
                        <a:pt x="228" y="60"/>
                        <a:pt x="342" y="58"/>
                      </a:cubicBezTo>
                      <a:cubicBezTo>
                        <a:pt x="456" y="56"/>
                        <a:pt x="618" y="32"/>
                        <a:pt x="690" y="0"/>
                      </a:cubicBezTo>
                    </a:path>
                  </a:pathLst>
                </a:custGeom>
                <a:gradFill flip="none" rotWithShape="1">
                  <a:gsLst>
                    <a:gs pos="36000">
                      <a:schemeClr val="accent1">
                        <a:lumMod val="75000"/>
                      </a:schemeClr>
                    </a:gs>
                    <a:gs pos="65000">
                      <a:schemeClr val="accent1"/>
                    </a:gs>
                    <a:gs pos="85000">
                      <a:schemeClr val="accent1">
                        <a:lumMod val="40000"/>
                        <a:lumOff val="60000"/>
                      </a:schemeClr>
                    </a:gs>
                  </a:gsLst>
                  <a:lin ang="16200000" scaled="1"/>
                  <a:tileRect/>
                </a:gradFill>
                <a:ln>
                  <a:noFill/>
                  <a:headEnd/>
                  <a:tailEn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Oval 52"/>
                <p:cNvSpPr/>
                <p:nvPr/>
              </p:nvSpPr>
              <p:spPr>
                <a:xfrm rot="10800000">
                  <a:off x="8163807" y="4357409"/>
                  <a:ext cx="246013" cy="745866"/>
                </a:xfrm>
                <a:prstGeom prst="ellipse">
                  <a:avLst/>
                </a:prstGeom>
                <a:solidFill>
                  <a:schemeClr val="tx2"/>
                </a:solidFill>
                <a:ln>
                  <a:solidFill>
                    <a:schemeClr val="tx2">
                      <a:alpha val="95000"/>
                    </a:schemeClr>
                  </a:solidFill>
                </a:ln>
                <a:effectLst>
                  <a:softEdge rad="12700"/>
                </a:effectLst>
                <a:scene3d>
                  <a:camera prst="orthographicFront">
                    <a:rot lat="0" lon="5400000" rev="0"/>
                  </a:camera>
                  <a:lightRig rig="glow" dir="t"/>
                </a:scene3d>
                <a:sp3d prstMaterial="clear">
                  <a:bevelT w="527050" h="266700"/>
                  <a:bevelB w="78105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rot="10800000">
                  <a:off x="7372257" y="4495918"/>
                  <a:ext cx="193909" cy="484629"/>
                </a:xfrm>
                <a:prstGeom prst="ellipse">
                  <a:avLst/>
                </a:prstGeom>
                <a:solidFill>
                  <a:schemeClr val="tx2"/>
                </a:solidFill>
                <a:ln>
                  <a:solidFill>
                    <a:schemeClr val="tx2"/>
                  </a:solidFill>
                </a:ln>
                <a:effectLst>
                  <a:softEdge rad="12700"/>
                </a:effectLst>
                <a:scene3d>
                  <a:camera prst="orthographicFront">
                    <a:rot lat="0" lon="5400000" rev="0"/>
                  </a:camera>
                  <a:lightRig rig="glow" dir="t"/>
                </a:scene3d>
                <a:sp3d prstMaterial="clear">
                  <a:bevelT w="527050" h="266700"/>
                  <a:bevelB w="78105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78" name="Group 177"/>
            <p:cNvGrpSpPr/>
            <p:nvPr/>
          </p:nvGrpSpPr>
          <p:grpSpPr>
            <a:xfrm>
              <a:off x="1257698" y="138472"/>
              <a:ext cx="8079578" cy="3892970"/>
              <a:chOff x="2063311" y="432407"/>
              <a:chExt cx="8079578" cy="3892970"/>
            </a:xfrm>
          </p:grpSpPr>
          <p:grpSp>
            <p:nvGrpSpPr>
              <p:cNvPr id="114" name="Group 113"/>
              <p:cNvGrpSpPr/>
              <p:nvPr/>
            </p:nvGrpSpPr>
            <p:grpSpPr>
              <a:xfrm>
                <a:off x="8775737" y="1538333"/>
                <a:ext cx="1367152" cy="503744"/>
                <a:chOff x="8533228" y="2615766"/>
                <a:chExt cx="1367152" cy="503744"/>
              </a:xfrm>
            </p:grpSpPr>
            <p:sp>
              <p:nvSpPr>
                <p:cNvPr id="112" name="Rounded Rectangle 111"/>
                <p:cNvSpPr/>
                <p:nvPr/>
              </p:nvSpPr>
              <p:spPr>
                <a:xfrm>
                  <a:off x="8633283" y="2615766"/>
                  <a:ext cx="1267097" cy="503744"/>
                </a:xfrm>
                <a:prstGeom prst="roundRect">
                  <a:avLst/>
                </a:prstGeom>
                <a:solidFill>
                  <a:srgbClr val="417230"/>
                </a:solidFill>
                <a:ln>
                  <a:solidFill>
                    <a:schemeClr val="accent6">
                      <a:lumMod val="50000"/>
                    </a:schemeClr>
                  </a:solidFill>
                </a:ln>
                <a:scene3d>
                  <a:camera prst="orthographicFront">
                    <a:rot lat="18461882" lon="20097557" rev="1217170"/>
                  </a:camera>
                  <a:lightRig rig="threePt" dir="t">
                    <a:rot lat="0" lon="0" rev="1200000"/>
                  </a:lightRig>
                </a:scene3d>
                <a:sp3d prstMaterial="powder">
                  <a:bevelT w="146050" h="203200" prst="divot"/>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Can 112"/>
                <p:cNvSpPr/>
                <p:nvPr/>
              </p:nvSpPr>
              <p:spPr>
                <a:xfrm rot="16200000">
                  <a:off x="8496423" y="2904443"/>
                  <a:ext cx="221889" cy="148279"/>
                </a:xfrm>
                <a:prstGeom prst="can">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7" name="Group 176"/>
              <p:cNvGrpSpPr/>
              <p:nvPr/>
            </p:nvGrpSpPr>
            <p:grpSpPr>
              <a:xfrm>
                <a:off x="2063311" y="432407"/>
                <a:ext cx="7130805" cy="3892970"/>
                <a:chOff x="2063311" y="432407"/>
                <a:chExt cx="7130805" cy="3892970"/>
              </a:xfrm>
            </p:grpSpPr>
            <p:cxnSp>
              <p:nvCxnSpPr>
                <p:cNvPr id="115" name="Straight Connector 114"/>
                <p:cNvCxnSpPr>
                  <a:endCxn id="119" idx="0"/>
                </p:cNvCxnSpPr>
                <p:nvPr/>
              </p:nvCxnSpPr>
              <p:spPr>
                <a:xfrm flipH="1">
                  <a:off x="7766314" y="512416"/>
                  <a:ext cx="20673" cy="1659617"/>
                </a:xfrm>
                <a:prstGeom prst="line">
                  <a:avLst/>
                </a:prstGeom>
                <a:ln w="38100"/>
                <a:scene3d>
                  <a:camera prst="orthographicFront">
                    <a:rot lat="0" lon="0" rev="60000"/>
                  </a:camera>
                  <a:lightRig rig="threePt" dir="t"/>
                </a:scene3d>
              </p:spPr>
              <p:style>
                <a:lnRef idx="1">
                  <a:schemeClr val="accent1"/>
                </a:lnRef>
                <a:fillRef idx="0">
                  <a:schemeClr val="accent1"/>
                </a:fillRef>
                <a:effectRef idx="0">
                  <a:schemeClr val="accent1"/>
                </a:effectRef>
                <a:fontRef idx="minor">
                  <a:schemeClr val="tx1"/>
                </a:fontRef>
              </p:style>
            </p:cxnSp>
            <p:sp>
              <p:nvSpPr>
                <p:cNvPr id="157" name="Can 156"/>
                <p:cNvSpPr/>
                <p:nvPr/>
              </p:nvSpPr>
              <p:spPr>
                <a:xfrm rot="2181210">
                  <a:off x="7531456" y="492087"/>
                  <a:ext cx="103758" cy="713804"/>
                </a:xfrm>
                <a:prstGeom prst="can">
                  <a:avLst>
                    <a:gd name="adj" fmla="val 370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Can 155"/>
                <p:cNvSpPr/>
                <p:nvPr/>
              </p:nvSpPr>
              <p:spPr>
                <a:xfrm>
                  <a:off x="7704504" y="560656"/>
                  <a:ext cx="115274" cy="1413422"/>
                </a:xfrm>
                <a:prstGeom prst="can">
                  <a:avLst>
                    <a:gd name="adj" fmla="val 370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p:cNvGrpSpPr/>
                <p:nvPr/>
              </p:nvGrpSpPr>
              <p:grpSpPr>
                <a:xfrm>
                  <a:off x="4824680" y="1112695"/>
                  <a:ext cx="3981688" cy="2259087"/>
                  <a:chOff x="4935625" y="2497344"/>
                  <a:chExt cx="7695862" cy="4027477"/>
                </a:xfrm>
                <a:scene3d>
                  <a:camera prst="orthographicFront">
                    <a:rot lat="0" lon="0" rev="60000"/>
                  </a:camera>
                  <a:lightRig rig="threePt" dir="t"/>
                </a:scene3d>
              </p:grpSpPr>
              <p:sp>
                <p:nvSpPr>
                  <p:cNvPr id="16" name="Rectangle 15"/>
                  <p:cNvSpPr/>
                  <p:nvPr/>
                </p:nvSpPr>
                <p:spPr>
                  <a:xfrm rot="18698534">
                    <a:off x="6266965" y="4705533"/>
                    <a:ext cx="311227" cy="896351"/>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owchart: Direct Access Storage 16"/>
                  <p:cNvSpPr/>
                  <p:nvPr/>
                </p:nvSpPr>
                <p:spPr>
                  <a:xfrm rot="14445159">
                    <a:off x="7652797" y="6091877"/>
                    <a:ext cx="242456" cy="623431"/>
                  </a:xfrm>
                  <a:prstGeom prst="flowChartMagneticDrum">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Direct Access Storage 17"/>
                  <p:cNvSpPr/>
                  <p:nvPr/>
                </p:nvSpPr>
                <p:spPr>
                  <a:xfrm rot="1464569">
                    <a:off x="4935625" y="3612508"/>
                    <a:ext cx="240497" cy="673528"/>
                  </a:xfrm>
                  <a:prstGeom prst="flowChartMagneticDrum">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p:cNvGrpSpPr/>
                  <p:nvPr/>
                </p:nvGrpSpPr>
                <p:grpSpPr>
                  <a:xfrm>
                    <a:off x="7373072" y="3646018"/>
                    <a:ext cx="757645" cy="712965"/>
                    <a:chOff x="1742115" y="2451552"/>
                    <a:chExt cx="452741" cy="385118"/>
                  </a:xfrm>
                </p:grpSpPr>
                <p:sp>
                  <p:nvSpPr>
                    <p:cNvPr id="46" name="Rectangle 45"/>
                    <p:cNvSpPr/>
                    <p:nvPr/>
                  </p:nvSpPr>
                  <p:spPr>
                    <a:xfrm rot="16200000">
                      <a:off x="1775927" y="2417741"/>
                      <a:ext cx="385118" cy="45274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Connector 46"/>
                    <p:cNvCxnSpPr/>
                    <p:nvPr/>
                  </p:nvCxnSpPr>
                  <p:spPr>
                    <a:xfrm flipV="1">
                      <a:off x="1742115" y="2451552"/>
                      <a:ext cx="452741" cy="37790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a:off x="5101677" y="3995830"/>
                    <a:ext cx="7529810" cy="205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751894" y="4002868"/>
                    <a:ext cx="0" cy="23456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5101676" y="3995826"/>
                    <a:ext cx="2650218" cy="23503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452311" y="5171019"/>
                    <a:ext cx="1450718" cy="10774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418995" y="5171019"/>
                    <a:ext cx="1181765" cy="12325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7903028" y="2497344"/>
                    <a:ext cx="100652" cy="37511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7499048" y="2497344"/>
                    <a:ext cx="101713" cy="39003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055230" y="4139372"/>
                    <a:ext cx="1381367" cy="1057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217627" y="3823919"/>
                    <a:ext cx="1254785" cy="13599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217626" y="3762655"/>
                    <a:ext cx="2767973" cy="483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055229" y="4128969"/>
                    <a:ext cx="2494675" cy="334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Isosceles Triangle 30"/>
                  <p:cNvSpPr/>
                  <p:nvPr/>
                </p:nvSpPr>
                <p:spPr>
                  <a:xfrm rot="16200000">
                    <a:off x="9323099" y="3963274"/>
                    <a:ext cx="120946" cy="6950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p:cNvSpPr/>
                  <p:nvPr/>
                </p:nvSpPr>
                <p:spPr>
                  <a:xfrm rot="16200000">
                    <a:off x="6519104" y="3961074"/>
                    <a:ext cx="120946" cy="6950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Isosceles Triangle 32"/>
                  <p:cNvSpPr/>
                  <p:nvPr/>
                </p:nvSpPr>
                <p:spPr>
                  <a:xfrm rot="10800000">
                    <a:off x="7695694" y="5113638"/>
                    <a:ext cx="97097" cy="720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Isosceles Triangle 33"/>
                  <p:cNvSpPr/>
                  <p:nvPr/>
                </p:nvSpPr>
                <p:spPr>
                  <a:xfrm rot="18811716">
                    <a:off x="7105673" y="5787778"/>
                    <a:ext cx="104087" cy="6249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Isosceles Triangle 34"/>
                  <p:cNvSpPr/>
                  <p:nvPr/>
                </p:nvSpPr>
                <p:spPr>
                  <a:xfrm rot="7642565">
                    <a:off x="5518523" y="4361887"/>
                    <a:ext cx="90874" cy="7649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Isosceles Triangle 35"/>
                  <p:cNvSpPr/>
                  <p:nvPr/>
                </p:nvSpPr>
                <p:spPr>
                  <a:xfrm rot="7642565">
                    <a:off x="7369094" y="5846700"/>
                    <a:ext cx="90874" cy="7649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Isosceles Triangle 36"/>
                  <p:cNvSpPr/>
                  <p:nvPr/>
                </p:nvSpPr>
                <p:spPr>
                  <a:xfrm rot="7642565">
                    <a:off x="7194921" y="5999100"/>
                    <a:ext cx="90874" cy="7649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Isosceles Triangle 37"/>
                  <p:cNvSpPr/>
                  <p:nvPr/>
                </p:nvSpPr>
                <p:spPr>
                  <a:xfrm rot="18811716">
                    <a:off x="5272518" y="4320379"/>
                    <a:ext cx="104087" cy="6249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Isosceles Triangle 38"/>
                  <p:cNvSpPr/>
                  <p:nvPr/>
                </p:nvSpPr>
                <p:spPr>
                  <a:xfrm rot="18811716">
                    <a:off x="5572965" y="4228941"/>
                    <a:ext cx="104087" cy="6249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Isosceles Triangle 39"/>
                  <p:cNvSpPr/>
                  <p:nvPr/>
                </p:nvSpPr>
                <p:spPr>
                  <a:xfrm rot="10800000" flipH="1" flipV="1">
                    <a:off x="7494037" y="4621990"/>
                    <a:ext cx="95481" cy="10676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Isosceles Triangle 40"/>
                  <p:cNvSpPr/>
                  <p:nvPr/>
                </p:nvSpPr>
                <p:spPr>
                  <a:xfrm rot="10800000" flipH="1" flipV="1">
                    <a:off x="7894633" y="4643760"/>
                    <a:ext cx="95481" cy="10676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Isosceles Triangle 41"/>
                  <p:cNvSpPr/>
                  <p:nvPr/>
                </p:nvSpPr>
                <p:spPr>
                  <a:xfrm rot="10800000" flipH="1" flipV="1">
                    <a:off x="7942529" y="3006546"/>
                    <a:ext cx="95481" cy="10676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Isosceles Triangle 42"/>
                  <p:cNvSpPr/>
                  <p:nvPr/>
                </p:nvSpPr>
                <p:spPr>
                  <a:xfrm rot="10800000" flipH="1" flipV="1">
                    <a:off x="7459205" y="3019607"/>
                    <a:ext cx="95481" cy="10676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Isosceles Triangle 43"/>
                  <p:cNvSpPr/>
                  <p:nvPr/>
                </p:nvSpPr>
                <p:spPr>
                  <a:xfrm rot="16200000" flipV="1">
                    <a:off x="7003775" y="3728989"/>
                    <a:ext cx="85267" cy="8108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Isosceles Triangle 44"/>
                  <p:cNvSpPr/>
                  <p:nvPr/>
                </p:nvSpPr>
                <p:spPr>
                  <a:xfrm rot="16200000" flipV="1">
                    <a:off x="7022137" y="4100543"/>
                    <a:ext cx="91438" cy="83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6" name="Straight Connector 5"/>
                <p:cNvCxnSpPr>
                  <a:endCxn id="102" idx="3"/>
                </p:cNvCxnSpPr>
                <p:nvPr/>
              </p:nvCxnSpPr>
              <p:spPr>
                <a:xfrm flipH="1" flipV="1">
                  <a:off x="3305924" y="1075455"/>
                  <a:ext cx="2842017" cy="25178"/>
                </a:xfrm>
                <a:prstGeom prst="line">
                  <a:avLst/>
                </a:prstGeom>
                <a:ln w="38100">
                  <a:solidFill>
                    <a:srgbClr val="FF0000"/>
                  </a:solidFill>
                </a:ln>
                <a:scene3d>
                  <a:camera prst="orthographicFront">
                    <a:rot lat="0" lon="0" rev="6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15" idx="1"/>
                </p:cNvCxnSpPr>
                <p:nvPr/>
              </p:nvCxnSpPr>
              <p:spPr>
                <a:xfrm flipH="1" flipV="1">
                  <a:off x="6421082" y="1093305"/>
                  <a:ext cx="2773034" cy="15267"/>
                </a:xfrm>
                <a:prstGeom prst="line">
                  <a:avLst/>
                </a:prstGeom>
                <a:ln w="38100">
                  <a:solidFill>
                    <a:srgbClr val="FF0000"/>
                  </a:solidFill>
                </a:ln>
                <a:scene3d>
                  <a:camera prst="orthographicFront">
                    <a:rot lat="0" lon="0" rev="60000"/>
                  </a:camera>
                  <a:lightRig rig="threePt" dir="t"/>
                </a:scene3d>
              </p:spPr>
              <p:style>
                <a:lnRef idx="1">
                  <a:schemeClr val="accent1"/>
                </a:lnRef>
                <a:fillRef idx="0">
                  <a:schemeClr val="accent1"/>
                </a:fillRef>
                <a:effectRef idx="0">
                  <a:schemeClr val="accent1"/>
                </a:effectRef>
                <a:fontRef idx="minor">
                  <a:schemeClr val="tx1"/>
                </a:fontRef>
              </p:style>
            </p:cxnSp>
            <p:grpSp>
              <p:nvGrpSpPr>
                <p:cNvPr id="176" name="Group 175"/>
                <p:cNvGrpSpPr/>
                <p:nvPr/>
              </p:nvGrpSpPr>
              <p:grpSpPr>
                <a:xfrm>
                  <a:off x="5440345" y="902902"/>
                  <a:ext cx="1642207" cy="1986114"/>
                  <a:chOff x="5440345" y="902902"/>
                  <a:chExt cx="1642207" cy="1986114"/>
                </a:xfrm>
              </p:grpSpPr>
              <p:sp>
                <p:nvSpPr>
                  <p:cNvPr id="13" name="Flowchart: Direct Access Storage 12"/>
                  <p:cNvSpPr/>
                  <p:nvPr/>
                </p:nvSpPr>
                <p:spPr>
                  <a:xfrm>
                    <a:off x="5440345" y="1740298"/>
                    <a:ext cx="156077" cy="408993"/>
                  </a:xfrm>
                  <a:prstGeom prst="flowChartMagneticDrum">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2700000" scaled="1"/>
                    <a:tileRect/>
                  </a:gradFill>
                  <a:ln>
                    <a:solidFill>
                      <a:schemeClr val="accent6">
                        <a:lumMod val="60000"/>
                        <a:lumOff val="40000"/>
                      </a:schemeClr>
                    </a:solidFill>
                  </a:ln>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lowchart: Direct Access Storage 13"/>
                  <p:cNvSpPr/>
                  <p:nvPr/>
                </p:nvSpPr>
                <p:spPr>
                  <a:xfrm rot="16200000">
                    <a:off x="6207576" y="2630034"/>
                    <a:ext cx="148373" cy="369591"/>
                  </a:xfrm>
                  <a:prstGeom prst="flowChartMagneticDrum">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2700000" scaled="1"/>
                    <a:tileRect/>
                  </a:gradFill>
                  <a:ln>
                    <a:solidFill>
                      <a:schemeClr val="accent6">
                        <a:lumMod val="60000"/>
                        <a:lumOff val="40000"/>
                      </a:schemeClr>
                    </a:solidFill>
                  </a:ln>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Isosceles Triangle 14"/>
                  <p:cNvSpPr/>
                  <p:nvPr/>
                </p:nvSpPr>
                <p:spPr>
                  <a:xfrm rot="10800000">
                    <a:off x="6011371" y="902902"/>
                    <a:ext cx="546281" cy="380806"/>
                  </a:xfrm>
                  <a:prstGeom prst="triangle">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noFill/>
                  </a:ln>
                  <a:effectLst/>
                  <a:scene3d>
                    <a:camera prst="orthographicFront">
                      <a:rot lat="0" lon="0" rev="60000"/>
                    </a:camera>
                    <a:lightRig rig="threePt" dir="t"/>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p:cNvCxnSpPr>
                    <a:endCxn id="9" idx="1"/>
                  </p:cNvCxnSpPr>
                  <p:nvPr/>
                </p:nvCxnSpPr>
                <p:spPr>
                  <a:xfrm flipH="1" flipV="1">
                    <a:off x="6277804" y="1609071"/>
                    <a:ext cx="2559" cy="322661"/>
                  </a:xfrm>
                  <a:prstGeom prst="line">
                    <a:avLst/>
                  </a:prstGeom>
                  <a:ln w="38100"/>
                  <a:scene3d>
                    <a:camera prst="orthographicFront">
                      <a:rot lat="0" lon="0" rev="60000"/>
                    </a:camera>
                    <a:lightRig rig="threePt" dir="t"/>
                  </a:scene3d>
                </p:spPr>
                <p:style>
                  <a:lnRef idx="1">
                    <a:schemeClr val="accent1"/>
                  </a:lnRef>
                  <a:fillRef idx="0">
                    <a:schemeClr val="accent1"/>
                  </a:fillRef>
                  <a:effectRef idx="0">
                    <a:schemeClr val="accent1"/>
                  </a:effectRef>
                  <a:fontRef idx="minor">
                    <a:schemeClr val="tx1"/>
                  </a:fontRef>
                </p:style>
              </p:cxnSp>
              <p:sp>
                <p:nvSpPr>
                  <p:cNvPr id="9" name="Flowchart: Direct Access Storage 8"/>
                  <p:cNvSpPr/>
                  <p:nvPr/>
                </p:nvSpPr>
                <p:spPr>
                  <a:xfrm rot="16200000">
                    <a:off x="6230939" y="1335203"/>
                    <a:ext cx="93729" cy="454005"/>
                  </a:xfrm>
                  <a:prstGeom prst="flowChartMagneticDrum">
                    <a:avLst/>
                  </a:prstGeom>
                  <a:solidFill>
                    <a:schemeClr val="accent2">
                      <a:lumMod val="60000"/>
                      <a:lumOff val="40000"/>
                    </a:schemeClr>
                  </a:solidFill>
                  <a:ln>
                    <a:solidFill>
                      <a:schemeClr val="accent2">
                        <a:lumMod val="75000"/>
                      </a:schemeClr>
                    </a:solidFill>
                  </a:ln>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p:cNvSpPr/>
                  <p:nvPr/>
                </p:nvSpPr>
                <p:spPr>
                  <a:xfrm rot="16200000" flipV="1">
                    <a:off x="7035381" y="1082364"/>
                    <a:ext cx="51289" cy="43053"/>
                  </a:xfrm>
                  <a:prstGeom prst="triangle">
                    <a:avLst/>
                  </a:prstGeom>
                  <a:solidFill>
                    <a:srgbClr val="FF0000"/>
                  </a:solidFill>
                  <a:ln>
                    <a:solidFill>
                      <a:srgbClr val="FF0000"/>
                    </a:solidFill>
                  </a:ln>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Isosceles Triangle 10"/>
                  <p:cNvSpPr/>
                  <p:nvPr/>
                </p:nvSpPr>
                <p:spPr>
                  <a:xfrm rot="16200000">
                    <a:off x="5672847" y="1077108"/>
                    <a:ext cx="67841" cy="35959"/>
                  </a:xfrm>
                  <a:prstGeom prst="triangle">
                    <a:avLst/>
                  </a:prstGeom>
                  <a:solidFill>
                    <a:srgbClr val="FF0000"/>
                  </a:solidFill>
                  <a:ln>
                    <a:solidFill>
                      <a:srgbClr val="FF0000"/>
                    </a:solidFill>
                  </a:ln>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9" name="Group 58"/>
                <p:cNvGrpSpPr/>
                <p:nvPr/>
              </p:nvGrpSpPr>
              <p:grpSpPr>
                <a:xfrm rot="5400000">
                  <a:off x="1295572" y="1461560"/>
                  <a:ext cx="3631556" cy="2096078"/>
                  <a:chOff x="5559342" y="3881675"/>
                  <a:chExt cx="5996466" cy="2591568"/>
                </a:xfrm>
                <a:scene3d>
                  <a:camera prst="orthographicFront">
                    <a:rot lat="0" lon="0" rev="60000"/>
                  </a:camera>
                  <a:lightRig rig="threePt" dir="t"/>
                </a:scene3d>
              </p:grpSpPr>
              <p:sp>
                <p:nvSpPr>
                  <p:cNvPr id="60" name="Flowchart: Direct Access Storage 59"/>
                  <p:cNvSpPr/>
                  <p:nvPr/>
                </p:nvSpPr>
                <p:spPr>
                  <a:xfrm rot="10800000">
                    <a:off x="9456878" y="3947393"/>
                    <a:ext cx="172948" cy="414350"/>
                  </a:xfrm>
                  <a:prstGeom prst="flowChartMagneticDrum">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2700000" scaled="1"/>
                    <a:tileRect/>
                  </a:gra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1" name="Group 60"/>
                  <p:cNvGrpSpPr/>
                  <p:nvPr/>
                </p:nvGrpSpPr>
                <p:grpSpPr>
                  <a:xfrm>
                    <a:off x="9841664" y="3947394"/>
                    <a:ext cx="395441" cy="384920"/>
                    <a:chOff x="5975058" y="2136011"/>
                    <a:chExt cx="395441" cy="384920"/>
                  </a:xfrm>
                </p:grpSpPr>
                <p:sp>
                  <p:nvSpPr>
                    <p:cNvPr id="100" name="Rectangle 99"/>
                    <p:cNvSpPr/>
                    <p:nvPr/>
                  </p:nvSpPr>
                  <p:spPr>
                    <a:xfrm rot="10800000">
                      <a:off x="5975058" y="2136011"/>
                      <a:ext cx="395441" cy="38492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1" name="Straight Connector 100"/>
                    <p:cNvCxnSpPr/>
                    <p:nvPr/>
                  </p:nvCxnSpPr>
                  <p:spPr>
                    <a:xfrm rot="16200000" flipV="1">
                      <a:off x="5976617" y="2134452"/>
                      <a:ext cx="384920" cy="38803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5400000">
                    <a:off x="9849817" y="4557145"/>
                    <a:ext cx="371729" cy="208826"/>
                    <a:chOff x="6230010" y="2447007"/>
                    <a:chExt cx="504608" cy="282829"/>
                  </a:xfrm>
                </p:grpSpPr>
                <p:sp>
                  <p:nvSpPr>
                    <p:cNvPr id="98" name="Flowchart: Direct Access Storage 97"/>
                    <p:cNvSpPr/>
                    <p:nvPr/>
                  </p:nvSpPr>
                  <p:spPr>
                    <a:xfrm>
                      <a:off x="6230010" y="2447007"/>
                      <a:ext cx="408323" cy="282829"/>
                    </a:xfrm>
                    <a:prstGeom prst="flowChartMagneticDrum">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Can 98"/>
                    <p:cNvSpPr/>
                    <p:nvPr/>
                  </p:nvSpPr>
                  <p:spPr>
                    <a:xfrm rot="5400000">
                      <a:off x="6569112" y="2492136"/>
                      <a:ext cx="138442" cy="192570"/>
                    </a:xfrm>
                    <a:prstGeom prst="can">
                      <a:avLst>
                        <a:gd name="adj" fmla="val 32408"/>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3" name="Group 62"/>
                  <p:cNvGrpSpPr/>
                  <p:nvPr/>
                </p:nvGrpSpPr>
                <p:grpSpPr>
                  <a:xfrm>
                    <a:off x="10441540" y="4045192"/>
                    <a:ext cx="372576" cy="208352"/>
                    <a:chOff x="6230010" y="2447007"/>
                    <a:chExt cx="504608" cy="282829"/>
                  </a:xfrm>
                </p:grpSpPr>
                <p:sp>
                  <p:nvSpPr>
                    <p:cNvPr id="96" name="Flowchart: Direct Access Storage 95"/>
                    <p:cNvSpPr/>
                    <p:nvPr/>
                  </p:nvSpPr>
                  <p:spPr>
                    <a:xfrm>
                      <a:off x="6230010" y="2447007"/>
                      <a:ext cx="408323" cy="282829"/>
                    </a:xfrm>
                    <a:prstGeom prst="flowChartMagneticDrum">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Can 96"/>
                    <p:cNvSpPr/>
                    <p:nvPr/>
                  </p:nvSpPr>
                  <p:spPr>
                    <a:xfrm rot="5400000">
                      <a:off x="6569112" y="2492136"/>
                      <a:ext cx="138442" cy="192570"/>
                    </a:xfrm>
                    <a:prstGeom prst="can">
                      <a:avLst>
                        <a:gd name="adj" fmla="val 32408"/>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4" name="Group 63"/>
                  <p:cNvGrpSpPr/>
                  <p:nvPr/>
                </p:nvGrpSpPr>
                <p:grpSpPr>
                  <a:xfrm>
                    <a:off x="8485167" y="4776494"/>
                    <a:ext cx="416863" cy="395644"/>
                    <a:chOff x="4618561" y="2965111"/>
                    <a:chExt cx="416863" cy="395644"/>
                  </a:xfrm>
                </p:grpSpPr>
                <p:sp>
                  <p:nvSpPr>
                    <p:cNvPr id="94" name="Rectangle 93"/>
                    <p:cNvSpPr/>
                    <p:nvPr/>
                  </p:nvSpPr>
                  <p:spPr>
                    <a:xfrm rot="16200000">
                      <a:off x="4629170" y="2954502"/>
                      <a:ext cx="395644" cy="416862"/>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5" name="Straight Connector 94"/>
                    <p:cNvCxnSpPr/>
                    <p:nvPr/>
                  </p:nvCxnSpPr>
                  <p:spPr>
                    <a:xfrm flipV="1">
                      <a:off x="4618561" y="2965111"/>
                      <a:ext cx="416863" cy="388237"/>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9111013" y="4856131"/>
                    <a:ext cx="385159" cy="208933"/>
                    <a:chOff x="6240926" y="2458796"/>
                    <a:chExt cx="482775" cy="282829"/>
                  </a:xfrm>
                </p:grpSpPr>
                <p:sp>
                  <p:nvSpPr>
                    <p:cNvPr id="92" name="Flowchart: Direct Access Storage 91"/>
                    <p:cNvSpPr/>
                    <p:nvPr/>
                  </p:nvSpPr>
                  <p:spPr>
                    <a:xfrm>
                      <a:off x="6240926" y="2458796"/>
                      <a:ext cx="408323" cy="282829"/>
                    </a:xfrm>
                    <a:prstGeom prst="flowChartMagneticDrum">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Can 92"/>
                    <p:cNvSpPr/>
                    <p:nvPr/>
                  </p:nvSpPr>
                  <p:spPr>
                    <a:xfrm rot="5400000">
                      <a:off x="6558195" y="2515715"/>
                      <a:ext cx="138442" cy="192570"/>
                    </a:xfrm>
                    <a:prstGeom prst="can">
                      <a:avLst>
                        <a:gd name="adj" fmla="val 32408"/>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6" name="Group 65"/>
                  <p:cNvGrpSpPr/>
                  <p:nvPr/>
                </p:nvGrpSpPr>
                <p:grpSpPr>
                  <a:xfrm rot="5400000">
                    <a:off x="8496911" y="5450241"/>
                    <a:ext cx="372767" cy="225642"/>
                    <a:chOff x="6230010" y="2447007"/>
                    <a:chExt cx="504608" cy="282829"/>
                  </a:xfrm>
                </p:grpSpPr>
                <p:sp>
                  <p:nvSpPr>
                    <p:cNvPr id="90" name="Flowchart: Direct Access Storage 89"/>
                    <p:cNvSpPr/>
                    <p:nvPr/>
                  </p:nvSpPr>
                  <p:spPr>
                    <a:xfrm>
                      <a:off x="6230010" y="2447007"/>
                      <a:ext cx="408323" cy="282829"/>
                    </a:xfrm>
                    <a:prstGeom prst="flowChartMagneticDrum">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Can 90"/>
                    <p:cNvSpPr/>
                    <p:nvPr/>
                  </p:nvSpPr>
                  <p:spPr>
                    <a:xfrm rot="5400000">
                      <a:off x="6569112" y="2492136"/>
                      <a:ext cx="138442" cy="192570"/>
                    </a:xfrm>
                    <a:prstGeom prst="can">
                      <a:avLst>
                        <a:gd name="adj" fmla="val 32408"/>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7" name="Group 66"/>
                  <p:cNvGrpSpPr/>
                  <p:nvPr/>
                </p:nvGrpSpPr>
                <p:grpSpPr>
                  <a:xfrm>
                    <a:off x="8424115" y="3881675"/>
                    <a:ext cx="535577" cy="522514"/>
                    <a:chOff x="3555288" y="1829277"/>
                    <a:chExt cx="535577" cy="522514"/>
                  </a:xfrm>
                  <a:noFill/>
                </p:grpSpPr>
                <p:sp>
                  <p:nvSpPr>
                    <p:cNvPr id="88" name="Rectangle 87"/>
                    <p:cNvSpPr/>
                    <p:nvPr/>
                  </p:nvSpPr>
                  <p:spPr>
                    <a:xfrm rot="10800000">
                      <a:off x="3555289" y="1829277"/>
                      <a:ext cx="535576" cy="522513"/>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9" name="Straight Connector 88"/>
                    <p:cNvCxnSpPr/>
                    <p:nvPr/>
                  </p:nvCxnSpPr>
                  <p:spPr>
                    <a:xfrm rot="16200000" flipV="1">
                      <a:off x="3556806" y="1827759"/>
                      <a:ext cx="522514" cy="525549"/>
                    </a:xfrm>
                    <a:prstGeom prst="line">
                      <a:avLst/>
                    </a:prstGeom>
                    <a:grpFill/>
                    <a:ln>
                      <a:solidFill>
                        <a:schemeClr val="tx1">
                          <a:lumMod val="65000"/>
                          <a:lumOff val="35000"/>
                        </a:schemeClr>
                      </a:solidFill>
                    </a:ln>
                  </p:spPr>
                  <p:style>
                    <a:lnRef idx="0">
                      <a:scrgbClr r="0" g="0" b="0"/>
                    </a:lnRef>
                    <a:fillRef idx="0">
                      <a:scrgbClr r="0" g="0" b="0"/>
                    </a:fillRef>
                    <a:effectRef idx="0">
                      <a:scrgbClr r="0" g="0" b="0"/>
                    </a:effectRef>
                    <a:fontRef idx="minor">
                      <a:schemeClr val="lt1"/>
                    </a:fontRef>
                  </p:style>
                </p:cxnSp>
              </p:grpSp>
              <p:sp>
                <p:nvSpPr>
                  <p:cNvPr id="68" name="Rounded Rectangle 67"/>
                  <p:cNvSpPr/>
                  <p:nvPr/>
                </p:nvSpPr>
                <p:spPr>
                  <a:xfrm rot="5400000">
                    <a:off x="10901329" y="6016971"/>
                    <a:ext cx="586249" cy="326294"/>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ounded Rectangle 68"/>
                  <p:cNvSpPr/>
                  <p:nvPr/>
                </p:nvSpPr>
                <p:spPr>
                  <a:xfrm rot="5400000">
                    <a:off x="10287790" y="6011586"/>
                    <a:ext cx="586249" cy="326294"/>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69"/>
                  <p:cNvSpPr/>
                  <p:nvPr/>
                </p:nvSpPr>
                <p:spPr>
                  <a:xfrm>
                    <a:off x="9615805" y="5094096"/>
                    <a:ext cx="343027" cy="30690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ounded Rectangle 70"/>
                  <p:cNvSpPr/>
                  <p:nvPr/>
                </p:nvSpPr>
                <p:spPr>
                  <a:xfrm rot="5400000">
                    <a:off x="9683823" y="6011585"/>
                    <a:ext cx="586249" cy="326294"/>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71"/>
                  <p:cNvSpPr/>
                  <p:nvPr/>
                </p:nvSpPr>
                <p:spPr>
                  <a:xfrm flipH="1">
                    <a:off x="9474067" y="4960596"/>
                    <a:ext cx="503046" cy="926397"/>
                  </a:xfrm>
                  <a:custGeom>
                    <a:avLst/>
                    <a:gdLst>
                      <a:gd name="connsiteX0" fmla="*/ 544160 w 544160"/>
                      <a:gd name="connsiteY0" fmla="*/ 10906 h 1108186"/>
                      <a:gd name="connsiteX1" fmla="*/ 108732 w 544160"/>
                      <a:gd name="connsiteY1" fmla="*/ 37032 h 1108186"/>
                      <a:gd name="connsiteX2" fmla="*/ 4229 w 544160"/>
                      <a:gd name="connsiteY2" fmla="*/ 315706 h 1108186"/>
                      <a:gd name="connsiteX3" fmla="*/ 30355 w 544160"/>
                      <a:gd name="connsiteY3" fmla="*/ 1108186 h 1108186"/>
                    </a:gdLst>
                    <a:ahLst/>
                    <a:cxnLst>
                      <a:cxn ang="0">
                        <a:pos x="connsiteX0" y="connsiteY0"/>
                      </a:cxn>
                      <a:cxn ang="0">
                        <a:pos x="connsiteX1" y="connsiteY1"/>
                      </a:cxn>
                      <a:cxn ang="0">
                        <a:pos x="connsiteX2" y="connsiteY2"/>
                      </a:cxn>
                      <a:cxn ang="0">
                        <a:pos x="connsiteX3" y="connsiteY3"/>
                      </a:cxn>
                    </a:cxnLst>
                    <a:rect l="l" t="t" r="r" b="b"/>
                    <a:pathLst>
                      <a:path w="544160" h="1108186">
                        <a:moveTo>
                          <a:pt x="544160" y="10906"/>
                        </a:moveTo>
                        <a:cubicBezTo>
                          <a:pt x="371440" y="-1431"/>
                          <a:pt x="198720" y="-13768"/>
                          <a:pt x="108732" y="37032"/>
                        </a:cubicBezTo>
                        <a:cubicBezTo>
                          <a:pt x="18743" y="87832"/>
                          <a:pt x="17292" y="137180"/>
                          <a:pt x="4229" y="315706"/>
                        </a:cubicBezTo>
                        <a:cubicBezTo>
                          <a:pt x="-8834" y="494232"/>
                          <a:pt x="10760" y="801209"/>
                          <a:pt x="30355" y="1108186"/>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72"/>
                  <p:cNvSpPr/>
                  <p:nvPr/>
                </p:nvSpPr>
                <p:spPr>
                  <a:xfrm flipH="1">
                    <a:off x="8691904" y="5747657"/>
                    <a:ext cx="703439" cy="304800"/>
                  </a:xfrm>
                  <a:custGeom>
                    <a:avLst/>
                    <a:gdLst>
                      <a:gd name="connsiteX0" fmla="*/ 643308 w 644057"/>
                      <a:gd name="connsiteY0" fmla="*/ 0 h 304800"/>
                      <a:gd name="connsiteX1" fmla="*/ 625890 w 644057"/>
                      <a:gd name="connsiteY1" fmla="*/ 113212 h 304800"/>
                      <a:gd name="connsiteX2" fmla="*/ 521388 w 644057"/>
                      <a:gd name="connsiteY2" fmla="*/ 104503 h 304800"/>
                      <a:gd name="connsiteX3" fmla="*/ 112085 w 644057"/>
                      <a:gd name="connsiteY3" fmla="*/ 52252 h 304800"/>
                      <a:gd name="connsiteX4" fmla="*/ 7582 w 644057"/>
                      <a:gd name="connsiteY4" fmla="*/ 217715 h 304800"/>
                      <a:gd name="connsiteX5" fmla="*/ 16290 w 644057"/>
                      <a:gd name="connsiteY5"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057" h="304800">
                        <a:moveTo>
                          <a:pt x="643308" y="0"/>
                        </a:moveTo>
                        <a:cubicBezTo>
                          <a:pt x="644759" y="47897"/>
                          <a:pt x="646210" y="95795"/>
                          <a:pt x="625890" y="113212"/>
                        </a:cubicBezTo>
                        <a:cubicBezTo>
                          <a:pt x="605570" y="130629"/>
                          <a:pt x="521388" y="104503"/>
                          <a:pt x="521388" y="104503"/>
                        </a:cubicBezTo>
                        <a:cubicBezTo>
                          <a:pt x="435754" y="94343"/>
                          <a:pt x="197719" y="33383"/>
                          <a:pt x="112085" y="52252"/>
                        </a:cubicBezTo>
                        <a:cubicBezTo>
                          <a:pt x="26451" y="71121"/>
                          <a:pt x="23548" y="175624"/>
                          <a:pt x="7582" y="217715"/>
                        </a:cubicBezTo>
                        <a:cubicBezTo>
                          <a:pt x="-8384" y="259806"/>
                          <a:pt x="3953" y="282303"/>
                          <a:pt x="16290" y="304800"/>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73"/>
                  <p:cNvSpPr/>
                  <p:nvPr/>
                </p:nvSpPr>
                <p:spPr>
                  <a:xfrm>
                    <a:off x="10034709" y="4868092"/>
                    <a:ext cx="546206" cy="1018902"/>
                  </a:xfrm>
                  <a:custGeom>
                    <a:avLst/>
                    <a:gdLst>
                      <a:gd name="connsiteX0" fmla="*/ 6274 w 546206"/>
                      <a:gd name="connsiteY0" fmla="*/ 0 h 1018902"/>
                      <a:gd name="connsiteX1" fmla="*/ 14983 w 546206"/>
                      <a:gd name="connsiteY1" fmla="*/ 139337 h 1018902"/>
                      <a:gd name="connsiteX2" fmla="*/ 136903 w 546206"/>
                      <a:gd name="connsiteY2" fmla="*/ 182880 h 1018902"/>
                      <a:gd name="connsiteX3" fmla="*/ 276240 w 546206"/>
                      <a:gd name="connsiteY3" fmla="*/ 217714 h 1018902"/>
                      <a:gd name="connsiteX4" fmla="*/ 459120 w 546206"/>
                      <a:gd name="connsiteY4" fmla="*/ 348342 h 1018902"/>
                      <a:gd name="connsiteX5" fmla="*/ 546206 w 546206"/>
                      <a:gd name="connsiteY5" fmla="*/ 1018902 h 101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206" h="1018902">
                        <a:moveTo>
                          <a:pt x="6274" y="0"/>
                        </a:moveTo>
                        <a:cubicBezTo>
                          <a:pt x="-257" y="54428"/>
                          <a:pt x="-6788" y="108857"/>
                          <a:pt x="14983" y="139337"/>
                        </a:cubicBezTo>
                        <a:cubicBezTo>
                          <a:pt x="36754" y="169817"/>
                          <a:pt x="93360" y="169817"/>
                          <a:pt x="136903" y="182880"/>
                        </a:cubicBezTo>
                        <a:cubicBezTo>
                          <a:pt x="180446" y="195943"/>
                          <a:pt x="222537" y="190137"/>
                          <a:pt x="276240" y="217714"/>
                        </a:cubicBezTo>
                        <a:cubicBezTo>
                          <a:pt x="329943" y="245291"/>
                          <a:pt x="414126" y="214811"/>
                          <a:pt x="459120" y="348342"/>
                        </a:cubicBezTo>
                        <a:cubicBezTo>
                          <a:pt x="504114" y="481873"/>
                          <a:pt x="525160" y="750387"/>
                          <a:pt x="546206" y="101890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74"/>
                  <p:cNvSpPr/>
                  <p:nvPr/>
                </p:nvSpPr>
                <p:spPr>
                  <a:xfrm>
                    <a:off x="10807337" y="4153989"/>
                    <a:ext cx="418012" cy="1724297"/>
                  </a:xfrm>
                  <a:custGeom>
                    <a:avLst/>
                    <a:gdLst>
                      <a:gd name="connsiteX0" fmla="*/ 0 w 418012"/>
                      <a:gd name="connsiteY0" fmla="*/ 0 h 1724297"/>
                      <a:gd name="connsiteX1" fmla="*/ 226423 w 418012"/>
                      <a:gd name="connsiteY1" fmla="*/ 34834 h 1724297"/>
                      <a:gd name="connsiteX2" fmla="*/ 374469 w 418012"/>
                      <a:gd name="connsiteY2" fmla="*/ 209005 h 1724297"/>
                      <a:gd name="connsiteX3" fmla="*/ 418012 w 418012"/>
                      <a:gd name="connsiteY3" fmla="*/ 609600 h 1724297"/>
                      <a:gd name="connsiteX4" fmla="*/ 374469 w 418012"/>
                      <a:gd name="connsiteY4" fmla="*/ 1724297 h 172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012" h="1724297">
                        <a:moveTo>
                          <a:pt x="0" y="0"/>
                        </a:moveTo>
                        <a:cubicBezTo>
                          <a:pt x="82006" y="0"/>
                          <a:pt x="164012" y="0"/>
                          <a:pt x="226423" y="34834"/>
                        </a:cubicBezTo>
                        <a:cubicBezTo>
                          <a:pt x="288835" y="69668"/>
                          <a:pt x="342538" y="113211"/>
                          <a:pt x="374469" y="209005"/>
                        </a:cubicBezTo>
                        <a:cubicBezTo>
                          <a:pt x="406401" y="304799"/>
                          <a:pt x="418012" y="357051"/>
                          <a:pt x="418012" y="609600"/>
                        </a:cubicBezTo>
                        <a:cubicBezTo>
                          <a:pt x="418012" y="862149"/>
                          <a:pt x="396240" y="1293223"/>
                          <a:pt x="374469" y="1724297"/>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p:cNvSpPr/>
                  <p:nvPr/>
                </p:nvSpPr>
                <p:spPr>
                  <a:xfrm>
                    <a:off x="8982909" y="5496492"/>
                    <a:ext cx="343027" cy="30690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p:cNvSpPr/>
                  <p:nvPr/>
                </p:nvSpPr>
                <p:spPr>
                  <a:xfrm>
                    <a:off x="9624945" y="5183640"/>
                    <a:ext cx="343027" cy="30690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p:cNvSpPr/>
                  <p:nvPr/>
                </p:nvSpPr>
                <p:spPr>
                  <a:xfrm>
                    <a:off x="8896692" y="5498937"/>
                    <a:ext cx="343027" cy="30690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p:cNvSpPr/>
                  <p:nvPr/>
                </p:nvSpPr>
                <p:spPr>
                  <a:xfrm>
                    <a:off x="10147591" y="5098477"/>
                    <a:ext cx="343027" cy="30690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p:cNvSpPr/>
                  <p:nvPr/>
                </p:nvSpPr>
                <p:spPr>
                  <a:xfrm>
                    <a:off x="10181864" y="5164731"/>
                    <a:ext cx="343027" cy="30690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p:cNvSpPr/>
                  <p:nvPr/>
                </p:nvSpPr>
                <p:spPr>
                  <a:xfrm>
                    <a:off x="11194454" y="4250737"/>
                    <a:ext cx="343027" cy="30690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Oval 81"/>
                  <p:cNvSpPr/>
                  <p:nvPr/>
                </p:nvSpPr>
                <p:spPr>
                  <a:xfrm>
                    <a:off x="11212781" y="4332314"/>
                    <a:ext cx="343027" cy="30690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ounded Rectangle 82"/>
                  <p:cNvSpPr/>
                  <p:nvPr/>
                </p:nvSpPr>
                <p:spPr>
                  <a:xfrm rot="5400000">
                    <a:off x="9083591" y="6016972"/>
                    <a:ext cx="586249" cy="326294"/>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4" name="Straight Connector 83"/>
                  <p:cNvCxnSpPr>
                    <a:stCxn id="103" idx="4"/>
                    <a:endCxn id="96" idx="1"/>
                  </p:cNvCxnSpPr>
                  <p:nvPr/>
                </p:nvCxnSpPr>
                <p:spPr>
                  <a:xfrm rot="16200000" flipH="1">
                    <a:off x="7990258" y="1698085"/>
                    <a:ext cx="20367" cy="48821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90" idx="1"/>
                  </p:cNvCxnSpPr>
                  <p:nvPr/>
                </p:nvCxnSpPr>
                <p:spPr>
                  <a:xfrm flipH="1" flipV="1">
                    <a:off x="8679769" y="4149369"/>
                    <a:ext cx="3526" cy="12273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endCxn id="92" idx="1"/>
                  </p:cNvCxnSpPr>
                  <p:nvPr/>
                </p:nvCxnSpPr>
                <p:spPr>
                  <a:xfrm>
                    <a:off x="8702307" y="4960597"/>
                    <a:ext cx="408713"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98" idx="1"/>
                  </p:cNvCxnSpPr>
                  <p:nvPr/>
                </p:nvCxnSpPr>
                <p:spPr>
                  <a:xfrm>
                    <a:off x="10034709" y="4138767"/>
                    <a:ext cx="973" cy="3369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2" name="Flowchart: Direct Access Storage 101"/>
                <p:cNvSpPr/>
                <p:nvPr/>
              </p:nvSpPr>
              <p:spPr>
                <a:xfrm rot="20111710">
                  <a:off x="3164759" y="875186"/>
                  <a:ext cx="173560" cy="424809"/>
                </a:xfrm>
                <a:prstGeom prst="flowChartMagneticDrum">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lowchart: Direct Access Storage 102"/>
                <p:cNvSpPr/>
                <p:nvPr/>
              </p:nvSpPr>
              <p:spPr>
                <a:xfrm rot="7704823">
                  <a:off x="3928024" y="415262"/>
                  <a:ext cx="165456" cy="427476"/>
                </a:xfrm>
                <a:prstGeom prst="flowChartMagneticDrum">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8" name="Straight Connector 107"/>
                <p:cNvCxnSpPr>
                  <a:endCxn id="102" idx="4"/>
                </p:cNvCxnSpPr>
                <p:nvPr/>
              </p:nvCxnSpPr>
              <p:spPr>
                <a:xfrm flipH="1">
                  <a:off x="3330313" y="701082"/>
                  <a:ext cx="621189" cy="350102"/>
                </a:xfrm>
                <a:prstGeom prst="line">
                  <a:avLst/>
                </a:prstGeom>
                <a:ln w="38100">
                  <a:solidFill>
                    <a:srgbClr val="FF0000"/>
                  </a:solidFill>
                </a:ln>
                <a:scene3d>
                  <a:camera prst="orthographicFront">
                    <a:rot lat="0" lon="0" rev="60000"/>
                  </a:camera>
                  <a:lightRig rig="threePt" dir="t"/>
                </a:scene3d>
              </p:spPr>
              <p:style>
                <a:lnRef idx="1">
                  <a:schemeClr val="accent1"/>
                </a:lnRef>
                <a:fillRef idx="0">
                  <a:schemeClr val="accent1"/>
                </a:fillRef>
                <a:effectRef idx="0">
                  <a:schemeClr val="accent1"/>
                </a:effectRef>
                <a:fontRef idx="minor">
                  <a:schemeClr val="tx1"/>
                </a:fontRef>
              </p:style>
            </p:cxnSp>
            <p:grpSp>
              <p:nvGrpSpPr>
                <p:cNvPr id="118" name="Group 117"/>
                <p:cNvGrpSpPr/>
                <p:nvPr/>
              </p:nvGrpSpPr>
              <p:grpSpPr>
                <a:xfrm>
                  <a:off x="7557284" y="1743943"/>
                  <a:ext cx="418060" cy="428091"/>
                  <a:chOff x="3555288" y="1829277"/>
                  <a:chExt cx="535577" cy="522514"/>
                </a:xfrm>
                <a:noFill/>
                <a:scene3d>
                  <a:camera prst="orthographicFront">
                    <a:rot lat="0" lon="0" rev="60000"/>
                  </a:camera>
                  <a:lightRig rig="threePt" dir="t"/>
                </a:scene3d>
              </p:grpSpPr>
              <p:sp>
                <p:nvSpPr>
                  <p:cNvPr id="119" name="Rectangle 118"/>
                  <p:cNvSpPr/>
                  <p:nvPr/>
                </p:nvSpPr>
                <p:spPr>
                  <a:xfrm rot="10800000">
                    <a:off x="3555289" y="1829277"/>
                    <a:ext cx="535576" cy="522513"/>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0" name="Straight Connector 119"/>
                  <p:cNvCxnSpPr/>
                  <p:nvPr/>
                </p:nvCxnSpPr>
                <p:spPr>
                  <a:xfrm rot="16200000" flipV="1">
                    <a:off x="3556806" y="1827759"/>
                    <a:ext cx="522514" cy="525549"/>
                  </a:xfrm>
                  <a:prstGeom prst="line">
                    <a:avLst/>
                  </a:prstGeom>
                  <a:grpFill/>
                  <a:ln>
                    <a:solidFill>
                      <a:schemeClr val="tx1">
                        <a:lumMod val="65000"/>
                        <a:lumOff val="35000"/>
                      </a:schemeClr>
                    </a:solidFill>
                  </a:ln>
                </p:spPr>
                <p:style>
                  <a:lnRef idx="0">
                    <a:scrgbClr r="0" g="0" b="0"/>
                  </a:lnRef>
                  <a:fillRef idx="0">
                    <a:scrgbClr r="0" g="0" b="0"/>
                  </a:fillRef>
                  <a:effectRef idx="0">
                    <a:scrgbClr r="0" g="0" b="0"/>
                  </a:effectRef>
                  <a:fontRef idx="minor">
                    <a:schemeClr val="lt1"/>
                  </a:fontRef>
                </p:style>
              </p:cxnSp>
            </p:grpSp>
            <p:sp>
              <p:nvSpPr>
                <p:cNvPr id="125" name="Flowchart: Direct Access Storage 124"/>
                <p:cNvSpPr/>
                <p:nvPr/>
              </p:nvSpPr>
              <p:spPr>
                <a:xfrm rot="7300892">
                  <a:off x="7714371" y="290729"/>
                  <a:ext cx="194167" cy="477524"/>
                </a:xfrm>
                <a:prstGeom prst="flowChartMagneticDrum">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Flowchart: Direct Access Storage 126"/>
                <p:cNvSpPr/>
                <p:nvPr/>
              </p:nvSpPr>
              <p:spPr>
                <a:xfrm rot="19867104">
                  <a:off x="7221608" y="862536"/>
                  <a:ext cx="180534" cy="499627"/>
                </a:xfrm>
                <a:prstGeom prst="flowChartMagneticDrum">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8" name="Straight Connector 127"/>
                <p:cNvCxnSpPr>
                  <a:stCxn id="125" idx="4"/>
                  <a:endCxn id="127" idx="4"/>
                </p:cNvCxnSpPr>
                <p:nvPr/>
              </p:nvCxnSpPr>
              <p:spPr>
                <a:xfrm flipH="1">
                  <a:off x="7390915" y="612107"/>
                  <a:ext cx="369551" cy="456644"/>
                </a:xfrm>
                <a:prstGeom prst="line">
                  <a:avLst/>
                </a:prstGeom>
                <a:ln w="38100"/>
                <a:scene3d>
                  <a:camera prst="orthographicFront">
                    <a:rot lat="0" lon="0" rev="60000"/>
                  </a:camera>
                  <a:lightRig rig="threePt" dir="t"/>
                </a:scene3d>
              </p:spPr>
              <p:style>
                <a:lnRef idx="1">
                  <a:schemeClr val="accent1"/>
                </a:lnRef>
                <a:fillRef idx="0">
                  <a:schemeClr val="accent1"/>
                </a:fillRef>
                <a:effectRef idx="0">
                  <a:schemeClr val="accent1"/>
                </a:effectRef>
                <a:fontRef idx="minor">
                  <a:schemeClr val="tx1"/>
                </a:fontRef>
              </p:style>
            </p:cxnSp>
          </p:grpSp>
        </p:grpSp>
      </p:grpSp>
      <p:cxnSp>
        <p:nvCxnSpPr>
          <p:cNvPr id="355" name="Elbow Connector 354"/>
          <p:cNvCxnSpPr/>
          <p:nvPr/>
        </p:nvCxnSpPr>
        <p:spPr>
          <a:xfrm flipV="1">
            <a:off x="1612507" y="3983150"/>
            <a:ext cx="646333" cy="1"/>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Elbow Connector 357"/>
          <p:cNvCxnSpPr/>
          <p:nvPr/>
        </p:nvCxnSpPr>
        <p:spPr>
          <a:xfrm flipV="1">
            <a:off x="1611165" y="3672307"/>
            <a:ext cx="646333" cy="1"/>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Elbow Connector 360"/>
          <p:cNvCxnSpPr/>
          <p:nvPr/>
        </p:nvCxnSpPr>
        <p:spPr>
          <a:xfrm flipV="1">
            <a:off x="1610520" y="3351756"/>
            <a:ext cx="646333" cy="1"/>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Elbow Connector 361"/>
          <p:cNvCxnSpPr/>
          <p:nvPr/>
        </p:nvCxnSpPr>
        <p:spPr>
          <a:xfrm flipV="1">
            <a:off x="1597169" y="3051502"/>
            <a:ext cx="646333" cy="1"/>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5" name="Group 374"/>
          <p:cNvGrpSpPr/>
          <p:nvPr/>
        </p:nvGrpSpPr>
        <p:grpSpPr>
          <a:xfrm>
            <a:off x="1023993" y="3848919"/>
            <a:ext cx="10704031" cy="2627640"/>
            <a:chOff x="1027821" y="3837939"/>
            <a:chExt cx="10704031" cy="2627640"/>
          </a:xfrm>
        </p:grpSpPr>
        <p:grpSp>
          <p:nvGrpSpPr>
            <p:cNvPr id="241" name="Group 240"/>
            <p:cNvGrpSpPr/>
            <p:nvPr/>
          </p:nvGrpSpPr>
          <p:grpSpPr>
            <a:xfrm>
              <a:off x="5431110" y="3837939"/>
              <a:ext cx="6300742" cy="2113349"/>
              <a:chOff x="5026135" y="4789824"/>
              <a:chExt cx="6959539" cy="2342495"/>
            </a:xfrm>
          </p:grpSpPr>
          <p:grpSp>
            <p:nvGrpSpPr>
              <p:cNvPr id="228" name="Group 227"/>
              <p:cNvGrpSpPr/>
              <p:nvPr/>
            </p:nvGrpSpPr>
            <p:grpSpPr>
              <a:xfrm>
                <a:off x="8070179" y="4926375"/>
                <a:ext cx="3915495" cy="2205944"/>
                <a:chOff x="8065625" y="4325377"/>
                <a:chExt cx="3748891" cy="2046034"/>
              </a:xfrm>
            </p:grpSpPr>
            <p:sp>
              <p:nvSpPr>
                <p:cNvPr id="183" name="Can 182"/>
                <p:cNvSpPr/>
                <p:nvPr/>
              </p:nvSpPr>
              <p:spPr>
                <a:xfrm>
                  <a:off x="10593743" y="4517064"/>
                  <a:ext cx="120855" cy="308965"/>
                </a:xfrm>
                <a:prstGeom prst="can">
                  <a:avLst>
                    <a:gd name="adj" fmla="val 37092"/>
                  </a:avLst>
                </a:prstGeom>
                <a:gradFill flip="none" rotWithShape="1">
                  <a:gsLst>
                    <a:gs pos="61000">
                      <a:schemeClr val="accent1">
                        <a:lumMod val="60000"/>
                        <a:lumOff val="40000"/>
                      </a:schemeClr>
                    </a:gs>
                    <a:gs pos="84000">
                      <a:schemeClr val="accent1">
                        <a:lumMod val="40000"/>
                        <a:lumOff val="60000"/>
                      </a:schemeClr>
                    </a:gs>
                    <a:gs pos="100000">
                      <a:schemeClr val="accent1">
                        <a:lumMod val="20000"/>
                        <a:lumOff val="8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Can 180"/>
                <p:cNvSpPr/>
                <p:nvPr/>
              </p:nvSpPr>
              <p:spPr>
                <a:xfrm rot="16200000">
                  <a:off x="9771750" y="4916805"/>
                  <a:ext cx="129843" cy="525685"/>
                </a:xfrm>
                <a:prstGeom prst="can">
                  <a:avLst>
                    <a:gd name="adj" fmla="val 37092"/>
                  </a:avLst>
                </a:prstGeom>
                <a:gradFill flip="none" rotWithShape="1">
                  <a:gsLst>
                    <a:gs pos="61000">
                      <a:schemeClr val="accent1">
                        <a:lumMod val="60000"/>
                        <a:lumOff val="40000"/>
                      </a:schemeClr>
                    </a:gs>
                    <a:gs pos="84000">
                      <a:schemeClr val="accent1">
                        <a:lumMod val="40000"/>
                        <a:lumOff val="60000"/>
                      </a:schemeClr>
                    </a:gs>
                    <a:gs pos="100000">
                      <a:schemeClr val="accent1">
                        <a:lumMod val="20000"/>
                        <a:lumOff val="8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Can 181"/>
                <p:cNvSpPr/>
                <p:nvPr/>
              </p:nvSpPr>
              <p:spPr>
                <a:xfrm>
                  <a:off x="9573827" y="4496461"/>
                  <a:ext cx="114997" cy="1084185"/>
                </a:xfrm>
                <a:prstGeom prst="can">
                  <a:avLst>
                    <a:gd name="adj" fmla="val 37092"/>
                  </a:avLst>
                </a:prstGeom>
                <a:gradFill flip="none" rotWithShape="1">
                  <a:gsLst>
                    <a:gs pos="61000">
                      <a:schemeClr val="accent1">
                        <a:lumMod val="60000"/>
                        <a:lumOff val="40000"/>
                      </a:schemeClr>
                    </a:gs>
                    <a:gs pos="84000">
                      <a:schemeClr val="accent1">
                        <a:lumMod val="40000"/>
                        <a:lumOff val="60000"/>
                      </a:schemeClr>
                    </a:gs>
                    <a:gs pos="100000">
                      <a:schemeClr val="accent1">
                        <a:lumMod val="20000"/>
                        <a:lumOff val="8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Can 183"/>
                <p:cNvSpPr/>
                <p:nvPr/>
              </p:nvSpPr>
              <p:spPr>
                <a:xfrm rot="16200000">
                  <a:off x="9460063" y="3075813"/>
                  <a:ext cx="138591" cy="2927467"/>
                </a:xfrm>
                <a:prstGeom prst="can">
                  <a:avLst>
                    <a:gd name="adj" fmla="val 37092"/>
                  </a:avLst>
                </a:prstGeom>
                <a:gradFill flip="none" rotWithShape="1">
                  <a:gsLst>
                    <a:gs pos="61000">
                      <a:schemeClr val="accent1">
                        <a:lumMod val="60000"/>
                        <a:lumOff val="40000"/>
                      </a:schemeClr>
                    </a:gs>
                    <a:gs pos="84000">
                      <a:schemeClr val="accent1">
                        <a:lumMod val="40000"/>
                        <a:lumOff val="60000"/>
                      </a:schemeClr>
                    </a:gs>
                    <a:gs pos="100000">
                      <a:schemeClr val="accent1">
                        <a:lumMod val="20000"/>
                        <a:lumOff val="8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Flowchart: Direct Access Storage 184"/>
                <p:cNvSpPr/>
                <p:nvPr/>
              </p:nvSpPr>
              <p:spPr>
                <a:xfrm rot="10800000">
                  <a:off x="10216531" y="4377261"/>
                  <a:ext cx="131671" cy="327128"/>
                </a:xfrm>
                <a:prstGeom prst="flowChartMagneticDrum">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2700000" scaled="1"/>
                  <a:tileRect/>
                </a:gra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6" name="Group 185"/>
                <p:cNvGrpSpPr/>
                <p:nvPr/>
              </p:nvGrpSpPr>
              <p:grpSpPr>
                <a:xfrm>
                  <a:off x="10509481" y="4377262"/>
                  <a:ext cx="301062" cy="303893"/>
                  <a:chOff x="5975058" y="2136011"/>
                  <a:chExt cx="395441" cy="384920"/>
                </a:xfrm>
              </p:grpSpPr>
              <p:sp>
                <p:nvSpPr>
                  <p:cNvPr id="225" name="Rectangle 224"/>
                  <p:cNvSpPr/>
                  <p:nvPr/>
                </p:nvSpPr>
                <p:spPr>
                  <a:xfrm rot="10800000">
                    <a:off x="5975058" y="2136011"/>
                    <a:ext cx="395441" cy="38492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6" name="Straight Connector 225"/>
                  <p:cNvCxnSpPr/>
                  <p:nvPr/>
                </p:nvCxnSpPr>
                <p:spPr>
                  <a:xfrm rot="16200000" flipV="1">
                    <a:off x="5976617" y="2134452"/>
                    <a:ext cx="384920" cy="38803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p:nvGrpSpPr>
              <p:grpSpPr>
                <a:xfrm rot="5400000">
                  <a:off x="10510454" y="4861599"/>
                  <a:ext cx="293479" cy="158986"/>
                  <a:chOff x="6230010" y="2447007"/>
                  <a:chExt cx="504608" cy="282829"/>
                </a:xfrm>
              </p:grpSpPr>
              <p:sp>
                <p:nvSpPr>
                  <p:cNvPr id="223" name="Flowchart: Direct Access Storage 222"/>
                  <p:cNvSpPr/>
                  <p:nvPr/>
                </p:nvSpPr>
                <p:spPr>
                  <a:xfrm>
                    <a:off x="6230010" y="2447007"/>
                    <a:ext cx="408323" cy="282829"/>
                  </a:xfrm>
                  <a:prstGeom prst="flowChartMagneticDrum">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Can 223"/>
                  <p:cNvSpPr/>
                  <p:nvPr/>
                </p:nvSpPr>
                <p:spPr>
                  <a:xfrm rot="5400000">
                    <a:off x="6569112" y="2492136"/>
                    <a:ext cx="138442" cy="192570"/>
                  </a:xfrm>
                  <a:prstGeom prst="can">
                    <a:avLst>
                      <a:gd name="adj" fmla="val 32408"/>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8" name="Group 187"/>
                <p:cNvGrpSpPr/>
                <p:nvPr/>
              </p:nvGrpSpPr>
              <p:grpSpPr>
                <a:xfrm>
                  <a:off x="10966187" y="4454473"/>
                  <a:ext cx="283654" cy="164493"/>
                  <a:chOff x="6230010" y="2447007"/>
                  <a:chExt cx="504608" cy="282829"/>
                </a:xfrm>
              </p:grpSpPr>
              <p:sp>
                <p:nvSpPr>
                  <p:cNvPr id="221" name="Flowchart: Direct Access Storage 220"/>
                  <p:cNvSpPr/>
                  <p:nvPr/>
                </p:nvSpPr>
                <p:spPr>
                  <a:xfrm>
                    <a:off x="6230010" y="2447007"/>
                    <a:ext cx="408323" cy="282829"/>
                  </a:xfrm>
                  <a:prstGeom prst="flowChartMagneticDrum">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2" name="Can 221"/>
                  <p:cNvSpPr/>
                  <p:nvPr/>
                </p:nvSpPr>
                <p:spPr>
                  <a:xfrm rot="5400000">
                    <a:off x="6569112" y="2492136"/>
                    <a:ext cx="138442" cy="192570"/>
                  </a:xfrm>
                  <a:prstGeom prst="can">
                    <a:avLst>
                      <a:gd name="adj" fmla="val 32408"/>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9" name="Group 188"/>
                <p:cNvGrpSpPr/>
                <p:nvPr/>
              </p:nvGrpSpPr>
              <p:grpSpPr>
                <a:xfrm>
                  <a:off x="9476735" y="5031834"/>
                  <a:ext cx="317372" cy="312360"/>
                  <a:chOff x="4618561" y="2965111"/>
                  <a:chExt cx="416863" cy="395644"/>
                </a:xfrm>
              </p:grpSpPr>
              <p:sp>
                <p:nvSpPr>
                  <p:cNvPr id="219" name="Rectangle 218"/>
                  <p:cNvSpPr/>
                  <p:nvPr/>
                </p:nvSpPr>
                <p:spPr>
                  <a:xfrm rot="16200000">
                    <a:off x="4629170" y="2954502"/>
                    <a:ext cx="395644" cy="416862"/>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0" name="Straight Connector 219"/>
                  <p:cNvCxnSpPr/>
                  <p:nvPr/>
                </p:nvCxnSpPr>
                <p:spPr>
                  <a:xfrm flipV="1">
                    <a:off x="4618561" y="2965111"/>
                    <a:ext cx="416863" cy="388237"/>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p:nvGrpSpPr>
              <p:grpSpPr>
                <a:xfrm>
                  <a:off x="9953213" y="5094707"/>
                  <a:ext cx="293234" cy="164952"/>
                  <a:chOff x="6240926" y="2458796"/>
                  <a:chExt cx="482775" cy="282829"/>
                </a:xfrm>
              </p:grpSpPr>
              <p:sp>
                <p:nvSpPr>
                  <p:cNvPr id="217" name="Flowchart: Direct Access Storage 216"/>
                  <p:cNvSpPr/>
                  <p:nvPr/>
                </p:nvSpPr>
                <p:spPr>
                  <a:xfrm>
                    <a:off x="6240926" y="2458796"/>
                    <a:ext cx="408323" cy="282829"/>
                  </a:xfrm>
                  <a:prstGeom prst="flowChartMagneticDrum">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Can 217"/>
                  <p:cNvSpPr/>
                  <p:nvPr/>
                </p:nvSpPr>
                <p:spPr>
                  <a:xfrm rot="5400000">
                    <a:off x="6558195" y="2515715"/>
                    <a:ext cx="138442" cy="192570"/>
                  </a:xfrm>
                  <a:prstGeom prst="can">
                    <a:avLst>
                      <a:gd name="adj" fmla="val 32408"/>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1" name="Group 190"/>
                <p:cNvGrpSpPr/>
                <p:nvPr/>
              </p:nvGrpSpPr>
              <p:grpSpPr>
                <a:xfrm rot="5400000">
                  <a:off x="9480427" y="5566932"/>
                  <a:ext cx="294298" cy="171789"/>
                  <a:chOff x="6230010" y="2447007"/>
                  <a:chExt cx="504608" cy="282829"/>
                </a:xfrm>
              </p:grpSpPr>
              <p:sp>
                <p:nvSpPr>
                  <p:cNvPr id="215" name="Flowchart: Direct Access Storage 214"/>
                  <p:cNvSpPr/>
                  <p:nvPr/>
                </p:nvSpPr>
                <p:spPr>
                  <a:xfrm>
                    <a:off x="6230010" y="2447007"/>
                    <a:ext cx="408323" cy="282829"/>
                  </a:xfrm>
                  <a:prstGeom prst="flowChartMagneticDrum">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Can 215"/>
                  <p:cNvSpPr/>
                  <p:nvPr/>
                </p:nvSpPr>
                <p:spPr>
                  <a:xfrm rot="5400000">
                    <a:off x="6569112" y="2492136"/>
                    <a:ext cx="138442" cy="192570"/>
                  </a:xfrm>
                  <a:prstGeom prst="can">
                    <a:avLst>
                      <a:gd name="adj" fmla="val 32408"/>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2" name="Group 191"/>
                <p:cNvGrpSpPr/>
                <p:nvPr/>
              </p:nvGrpSpPr>
              <p:grpSpPr>
                <a:xfrm>
                  <a:off x="9430254" y="4325377"/>
                  <a:ext cx="407753" cy="412523"/>
                  <a:chOff x="3555288" y="1829277"/>
                  <a:chExt cx="535577" cy="522514"/>
                </a:xfrm>
                <a:noFill/>
              </p:grpSpPr>
              <p:sp>
                <p:nvSpPr>
                  <p:cNvPr id="213" name="Rectangle 212"/>
                  <p:cNvSpPr/>
                  <p:nvPr/>
                </p:nvSpPr>
                <p:spPr>
                  <a:xfrm rot="10800000">
                    <a:off x="3555289" y="1829277"/>
                    <a:ext cx="535576" cy="522513"/>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4" name="Straight Connector 213"/>
                  <p:cNvCxnSpPr/>
                  <p:nvPr/>
                </p:nvCxnSpPr>
                <p:spPr>
                  <a:xfrm rot="16200000" flipV="1">
                    <a:off x="3556806" y="1827759"/>
                    <a:ext cx="522514" cy="525549"/>
                  </a:xfrm>
                  <a:prstGeom prst="line">
                    <a:avLst/>
                  </a:prstGeom>
                  <a:grpFill/>
                  <a:ln>
                    <a:solidFill>
                      <a:schemeClr val="tx1">
                        <a:lumMod val="65000"/>
                        <a:lumOff val="35000"/>
                      </a:schemeClr>
                    </a:solidFill>
                  </a:ln>
                </p:spPr>
                <p:style>
                  <a:lnRef idx="0">
                    <a:scrgbClr r="0" g="0" b="0"/>
                  </a:lnRef>
                  <a:fillRef idx="0">
                    <a:scrgbClr r="0" g="0" b="0"/>
                  </a:fillRef>
                  <a:effectRef idx="0">
                    <a:scrgbClr r="0" g="0" b="0"/>
                  </a:effectRef>
                  <a:fontRef idx="minor">
                    <a:schemeClr val="lt1"/>
                  </a:fontRef>
                </p:style>
              </p:cxnSp>
            </p:grpSp>
            <p:sp>
              <p:nvSpPr>
                <p:cNvPr id="193" name="Rounded Rectangle 192"/>
                <p:cNvSpPr/>
                <p:nvPr/>
              </p:nvSpPr>
              <p:spPr>
                <a:xfrm rot="5400000">
                  <a:off x="11307984" y="6015781"/>
                  <a:ext cx="462842" cy="248418"/>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ounded Rectangle 193"/>
                <p:cNvSpPr/>
                <p:nvPr/>
              </p:nvSpPr>
              <p:spPr>
                <a:xfrm rot="5400000">
                  <a:off x="10840877" y="6011529"/>
                  <a:ext cx="462842" cy="248418"/>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Oval 194"/>
                <p:cNvSpPr/>
                <p:nvPr/>
              </p:nvSpPr>
              <p:spPr>
                <a:xfrm>
                  <a:off x="10337527" y="5282579"/>
                  <a:ext cx="261158" cy="2423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ounded Rectangle 195"/>
                <p:cNvSpPr/>
                <p:nvPr/>
              </p:nvSpPr>
              <p:spPr>
                <a:xfrm rot="5400000">
                  <a:off x="10381056" y="6011528"/>
                  <a:ext cx="462842" cy="248418"/>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Freeform 196"/>
                <p:cNvSpPr/>
                <p:nvPr/>
              </p:nvSpPr>
              <p:spPr>
                <a:xfrm flipH="1">
                  <a:off x="10229618" y="5177181"/>
                  <a:ext cx="382986" cy="731387"/>
                </a:xfrm>
                <a:custGeom>
                  <a:avLst/>
                  <a:gdLst>
                    <a:gd name="connsiteX0" fmla="*/ 544160 w 544160"/>
                    <a:gd name="connsiteY0" fmla="*/ 10906 h 1108186"/>
                    <a:gd name="connsiteX1" fmla="*/ 108732 w 544160"/>
                    <a:gd name="connsiteY1" fmla="*/ 37032 h 1108186"/>
                    <a:gd name="connsiteX2" fmla="*/ 4229 w 544160"/>
                    <a:gd name="connsiteY2" fmla="*/ 315706 h 1108186"/>
                    <a:gd name="connsiteX3" fmla="*/ 30355 w 544160"/>
                    <a:gd name="connsiteY3" fmla="*/ 1108186 h 1108186"/>
                  </a:gdLst>
                  <a:ahLst/>
                  <a:cxnLst>
                    <a:cxn ang="0">
                      <a:pos x="connsiteX0" y="connsiteY0"/>
                    </a:cxn>
                    <a:cxn ang="0">
                      <a:pos x="connsiteX1" y="connsiteY1"/>
                    </a:cxn>
                    <a:cxn ang="0">
                      <a:pos x="connsiteX2" y="connsiteY2"/>
                    </a:cxn>
                    <a:cxn ang="0">
                      <a:pos x="connsiteX3" y="connsiteY3"/>
                    </a:cxn>
                  </a:cxnLst>
                  <a:rect l="l" t="t" r="r" b="b"/>
                  <a:pathLst>
                    <a:path w="544160" h="1108186">
                      <a:moveTo>
                        <a:pt x="544160" y="10906"/>
                      </a:moveTo>
                      <a:cubicBezTo>
                        <a:pt x="371440" y="-1431"/>
                        <a:pt x="198720" y="-13768"/>
                        <a:pt x="108732" y="37032"/>
                      </a:cubicBezTo>
                      <a:cubicBezTo>
                        <a:pt x="18743" y="87832"/>
                        <a:pt x="17292" y="137180"/>
                        <a:pt x="4229" y="315706"/>
                      </a:cubicBezTo>
                      <a:cubicBezTo>
                        <a:pt x="-8834" y="494232"/>
                        <a:pt x="10760" y="801209"/>
                        <a:pt x="30355" y="1108186"/>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Freeform 197"/>
                <p:cNvSpPr/>
                <p:nvPr/>
              </p:nvSpPr>
              <p:spPr>
                <a:xfrm flipH="1">
                  <a:off x="9634131" y="5798563"/>
                  <a:ext cx="535551" cy="240639"/>
                </a:xfrm>
                <a:custGeom>
                  <a:avLst/>
                  <a:gdLst>
                    <a:gd name="connsiteX0" fmla="*/ 643308 w 644057"/>
                    <a:gd name="connsiteY0" fmla="*/ 0 h 304800"/>
                    <a:gd name="connsiteX1" fmla="*/ 625890 w 644057"/>
                    <a:gd name="connsiteY1" fmla="*/ 113212 h 304800"/>
                    <a:gd name="connsiteX2" fmla="*/ 521388 w 644057"/>
                    <a:gd name="connsiteY2" fmla="*/ 104503 h 304800"/>
                    <a:gd name="connsiteX3" fmla="*/ 112085 w 644057"/>
                    <a:gd name="connsiteY3" fmla="*/ 52252 h 304800"/>
                    <a:gd name="connsiteX4" fmla="*/ 7582 w 644057"/>
                    <a:gd name="connsiteY4" fmla="*/ 217715 h 304800"/>
                    <a:gd name="connsiteX5" fmla="*/ 16290 w 644057"/>
                    <a:gd name="connsiteY5"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057" h="304800">
                      <a:moveTo>
                        <a:pt x="643308" y="0"/>
                      </a:moveTo>
                      <a:cubicBezTo>
                        <a:pt x="644759" y="47897"/>
                        <a:pt x="646210" y="95795"/>
                        <a:pt x="625890" y="113212"/>
                      </a:cubicBezTo>
                      <a:cubicBezTo>
                        <a:pt x="605570" y="130629"/>
                        <a:pt x="521388" y="104503"/>
                        <a:pt x="521388" y="104503"/>
                      </a:cubicBezTo>
                      <a:cubicBezTo>
                        <a:pt x="435754" y="94343"/>
                        <a:pt x="197719" y="33383"/>
                        <a:pt x="112085" y="52252"/>
                      </a:cubicBezTo>
                      <a:cubicBezTo>
                        <a:pt x="26451" y="71121"/>
                        <a:pt x="23548" y="175624"/>
                        <a:pt x="7582" y="217715"/>
                      </a:cubicBezTo>
                      <a:cubicBezTo>
                        <a:pt x="-8384" y="259806"/>
                        <a:pt x="3953" y="282303"/>
                        <a:pt x="16290" y="304800"/>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Freeform 198"/>
                <p:cNvSpPr/>
                <p:nvPr/>
              </p:nvSpPr>
              <p:spPr>
                <a:xfrm>
                  <a:off x="10656453" y="5104150"/>
                  <a:ext cx="415845" cy="804420"/>
                </a:xfrm>
                <a:custGeom>
                  <a:avLst/>
                  <a:gdLst>
                    <a:gd name="connsiteX0" fmla="*/ 6274 w 546206"/>
                    <a:gd name="connsiteY0" fmla="*/ 0 h 1018902"/>
                    <a:gd name="connsiteX1" fmla="*/ 14983 w 546206"/>
                    <a:gd name="connsiteY1" fmla="*/ 139337 h 1018902"/>
                    <a:gd name="connsiteX2" fmla="*/ 136903 w 546206"/>
                    <a:gd name="connsiteY2" fmla="*/ 182880 h 1018902"/>
                    <a:gd name="connsiteX3" fmla="*/ 276240 w 546206"/>
                    <a:gd name="connsiteY3" fmla="*/ 217714 h 1018902"/>
                    <a:gd name="connsiteX4" fmla="*/ 459120 w 546206"/>
                    <a:gd name="connsiteY4" fmla="*/ 348342 h 1018902"/>
                    <a:gd name="connsiteX5" fmla="*/ 546206 w 546206"/>
                    <a:gd name="connsiteY5" fmla="*/ 1018902 h 101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206" h="1018902">
                      <a:moveTo>
                        <a:pt x="6274" y="0"/>
                      </a:moveTo>
                      <a:cubicBezTo>
                        <a:pt x="-257" y="54428"/>
                        <a:pt x="-6788" y="108857"/>
                        <a:pt x="14983" y="139337"/>
                      </a:cubicBezTo>
                      <a:cubicBezTo>
                        <a:pt x="36754" y="169817"/>
                        <a:pt x="93360" y="169817"/>
                        <a:pt x="136903" y="182880"/>
                      </a:cubicBezTo>
                      <a:cubicBezTo>
                        <a:pt x="180446" y="195943"/>
                        <a:pt x="222537" y="190137"/>
                        <a:pt x="276240" y="217714"/>
                      </a:cubicBezTo>
                      <a:cubicBezTo>
                        <a:pt x="329943" y="245291"/>
                        <a:pt x="414126" y="214811"/>
                        <a:pt x="459120" y="348342"/>
                      </a:cubicBezTo>
                      <a:cubicBezTo>
                        <a:pt x="504114" y="481873"/>
                        <a:pt x="525160" y="750387"/>
                        <a:pt x="546206" y="101890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Freeform 199"/>
                <p:cNvSpPr/>
                <p:nvPr/>
              </p:nvSpPr>
              <p:spPr>
                <a:xfrm>
                  <a:off x="11244680" y="4540368"/>
                  <a:ext cx="318246" cy="1361327"/>
                </a:xfrm>
                <a:custGeom>
                  <a:avLst/>
                  <a:gdLst>
                    <a:gd name="connsiteX0" fmla="*/ 0 w 418012"/>
                    <a:gd name="connsiteY0" fmla="*/ 0 h 1724297"/>
                    <a:gd name="connsiteX1" fmla="*/ 226423 w 418012"/>
                    <a:gd name="connsiteY1" fmla="*/ 34834 h 1724297"/>
                    <a:gd name="connsiteX2" fmla="*/ 374469 w 418012"/>
                    <a:gd name="connsiteY2" fmla="*/ 209005 h 1724297"/>
                    <a:gd name="connsiteX3" fmla="*/ 418012 w 418012"/>
                    <a:gd name="connsiteY3" fmla="*/ 609600 h 1724297"/>
                    <a:gd name="connsiteX4" fmla="*/ 374469 w 418012"/>
                    <a:gd name="connsiteY4" fmla="*/ 1724297 h 172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012" h="1724297">
                      <a:moveTo>
                        <a:pt x="0" y="0"/>
                      </a:moveTo>
                      <a:cubicBezTo>
                        <a:pt x="82006" y="0"/>
                        <a:pt x="164012" y="0"/>
                        <a:pt x="226423" y="34834"/>
                      </a:cubicBezTo>
                      <a:cubicBezTo>
                        <a:pt x="288835" y="69668"/>
                        <a:pt x="342538" y="113211"/>
                        <a:pt x="374469" y="209005"/>
                      </a:cubicBezTo>
                      <a:cubicBezTo>
                        <a:pt x="406401" y="304799"/>
                        <a:pt x="418012" y="357051"/>
                        <a:pt x="418012" y="609600"/>
                      </a:cubicBezTo>
                      <a:cubicBezTo>
                        <a:pt x="418012" y="862149"/>
                        <a:pt x="396240" y="1293223"/>
                        <a:pt x="374469" y="1724297"/>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Oval 200"/>
                <p:cNvSpPr/>
                <p:nvPr/>
              </p:nvSpPr>
              <p:spPr>
                <a:xfrm>
                  <a:off x="9855683" y="5600269"/>
                  <a:ext cx="261158" cy="2423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Oval 201"/>
                <p:cNvSpPr/>
                <p:nvPr/>
              </p:nvSpPr>
              <p:spPr>
                <a:xfrm>
                  <a:off x="10344486" y="5353274"/>
                  <a:ext cx="261158" cy="2423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Oval 202"/>
                <p:cNvSpPr/>
                <p:nvPr/>
              </p:nvSpPr>
              <p:spPr>
                <a:xfrm>
                  <a:off x="9790043" y="5602200"/>
                  <a:ext cx="261158" cy="2423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Oval 203"/>
                <p:cNvSpPr/>
                <p:nvPr/>
              </p:nvSpPr>
              <p:spPr>
                <a:xfrm>
                  <a:off x="10742394" y="5286038"/>
                  <a:ext cx="261158" cy="2423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 name="Oval 204"/>
                <p:cNvSpPr/>
                <p:nvPr/>
              </p:nvSpPr>
              <p:spPr>
                <a:xfrm>
                  <a:off x="10768487" y="5338345"/>
                  <a:ext cx="261158" cy="2423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Oval 205"/>
                <p:cNvSpPr/>
                <p:nvPr/>
              </p:nvSpPr>
              <p:spPr>
                <a:xfrm>
                  <a:off x="11539405" y="4616750"/>
                  <a:ext cx="261158" cy="2423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 name="Oval 206"/>
                <p:cNvSpPr/>
                <p:nvPr/>
              </p:nvSpPr>
              <p:spPr>
                <a:xfrm>
                  <a:off x="11553358" y="4681155"/>
                  <a:ext cx="261158" cy="2423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 name="Rounded Rectangle 207"/>
                <p:cNvSpPr/>
                <p:nvPr/>
              </p:nvSpPr>
              <p:spPr>
                <a:xfrm rot="5400000">
                  <a:off x="9924080" y="6015781"/>
                  <a:ext cx="462842" cy="248418"/>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9" name="Straight Connector 208"/>
                <p:cNvCxnSpPr>
                  <a:endCxn id="221" idx="1"/>
                </p:cNvCxnSpPr>
                <p:nvPr/>
              </p:nvCxnSpPr>
              <p:spPr>
                <a:xfrm>
                  <a:off x="8257735" y="4529797"/>
                  <a:ext cx="2708452" cy="6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a:stCxn id="215" idx="1"/>
                </p:cNvCxnSpPr>
                <p:nvPr/>
              </p:nvCxnSpPr>
              <p:spPr>
                <a:xfrm flipH="1" flipV="1">
                  <a:off x="9624892" y="4536720"/>
                  <a:ext cx="2684" cy="9689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a:endCxn id="217" idx="1"/>
                </p:cNvCxnSpPr>
                <p:nvPr/>
              </p:nvCxnSpPr>
              <p:spPr>
                <a:xfrm>
                  <a:off x="9642051" y="5177182"/>
                  <a:ext cx="31116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a:endCxn id="223" idx="1"/>
                </p:cNvCxnSpPr>
                <p:nvPr/>
              </p:nvCxnSpPr>
              <p:spPr>
                <a:xfrm>
                  <a:off x="10656453" y="4528350"/>
                  <a:ext cx="741" cy="2660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p:nvGrpSpPr>
            <p:grpSpPr>
              <a:xfrm rot="10800000">
                <a:off x="5026135" y="4789824"/>
                <a:ext cx="3117383" cy="720697"/>
                <a:chOff x="7266041" y="4357409"/>
                <a:chExt cx="3533762" cy="745866"/>
              </a:xfrm>
            </p:grpSpPr>
            <p:sp>
              <p:nvSpPr>
                <p:cNvPr id="232" name="Can 231"/>
                <p:cNvSpPr/>
                <p:nvPr/>
              </p:nvSpPr>
              <p:spPr>
                <a:xfrm rot="16200000">
                  <a:off x="9159918" y="3335251"/>
                  <a:ext cx="487450" cy="2792320"/>
                </a:xfrm>
                <a:prstGeom prst="can">
                  <a:avLst>
                    <a:gd name="adj" fmla="val 37092"/>
                  </a:avLst>
                </a:prstGeom>
                <a:gradFill flip="none" rotWithShape="1">
                  <a:gsLst>
                    <a:gs pos="0">
                      <a:schemeClr val="accent1"/>
                    </a:gs>
                    <a:gs pos="45000">
                      <a:schemeClr val="accent1">
                        <a:lumMod val="60000"/>
                        <a:lumOff val="40000"/>
                      </a:schemeClr>
                    </a:gs>
                    <a:gs pos="77000">
                      <a:schemeClr val="accent1">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3" name="Group 41"/>
                <p:cNvGrpSpPr>
                  <a:grpSpLocks/>
                </p:cNvGrpSpPr>
                <p:nvPr/>
              </p:nvGrpSpPr>
              <p:grpSpPr bwMode="auto">
                <a:xfrm rot="16200000">
                  <a:off x="7356974" y="4531677"/>
                  <a:ext cx="216675" cy="398542"/>
                  <a:chOff x="916" y="2636"/>
                  <a:chExt cx="1341" cy="1171"/>
                </a:xfrm>
                <a:gradFill flip="none" rotWithShape="1">
                  <a:gsLst>
                    <a:gs pos="35000">
                      <a:schemeClr val="accent1">
                        <a:lumMod val="75000"/>
                      </a:schemeClr>
                    </a:gs>
                    <a:gs pos="69000">
                      <a:schemeClr val="accent1"/>
                    </a:gs>
                    <a:gs pos="100000">
                      <a:schemeClr val="accent1">
                        <a:lumMod val="60000"/>
                        <a:lumOff val="40000"/>
                      </a:schemeClr>
                    </a:gs>
                  </a:gsLst>
                  <a:lin ang="16200000" scaled="0"/>
                  <a:tileRect/>
                </a:gradFill>
              </p:grpSpPr>
              <p:sp>
                <p:nvSpPr>
                  <p:cNvPr id="238" name="Freeform 20"/>
                  <p:cNvSpPr>
                    <a:spLocks/>
                  </p:cNvSpPr>
                  <p:nvPr/>
                </p:nvSpPr>
                <p:spPr bwMode="auto">
                  <a:xfrm>
                    <a:off x="916" y="2636"/>
                    <a:ext cx="1341" cy="1171"/>
                  </a:xfrm>
                  <a:custGeom>
                    <a:avLst/>
                    <a:gdLst>
                      <a:gd name="T0" fmla="*/ 2243 w 766"/>
                      <a:gd name="T1" fmla="*/ 215 h 669"/>
                      <a:gd name="T2" fmla="*/ 1176 w 766"/>
                      <a:gd name="T3" fmla="*/ 2050 h 669"/>
                      <a:gd name="T4" fmla="*/ 154 w 766"/>
                      <a:gd name="T5" fmla="*/ 278 h 669"/>
                      <a:gd name="T6" fmla="*/ 1175 w 766"/>
                      <a:gd name="T7" fmla="*/ 0 h 669"/>
                      <a:gd name="T8" fmla="*/ 2243 w 766"/>
                      <a:gd name="T9" fmla="*/ 215 h 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6" h="669">
                        <a:moveTo>
                          <a:pt x="732" y="70"/>
                        </a:moveTo>
                        <a:cubicBezTo>
                          <a:pt x="688" y="159"/>
                          <a:pt x="558" y="370"/>
                          <a:pt x="384" y="669"/>
                        </a:cubicBezTo>
                        <a:cubicBezTo>
                          <a:pt x="314" y="555"/>
                          <a:pt x="156" y="290"/>
                          <a:pt x="50" y="91"/>
                        </a:cubicBezTo>
                        <a:cubicBezTo>
                          <a:pt x="0" y="7"/>
                          <a:pt x="267" y="0"/>
                          <a:pt x="383" y="0"/>
                        </a:cubicBezTo>
                        <a:cubicBezTo>
                          <a:pt x="499" y="0"/>
                          <a:pt x="766" y="1"/>
                          <a:pt x="732" y="70"/>
                        </a:cubicBezTo>
                        <a:close/>
                      </a:path>
                    </a:pathLst>
                  </a:custGeom>
                  <a:grpFill/>
                  <a:ln w="1270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21"/>
                  <p:cNvSpPr>
                    <a:spLocks/>
                  </p:cNvSpPr>
                  <p:nvPr/>
                </p:nvSpPr>
                <p:spPr bwMode="auto">
                  <a:xfrm>
                    <a:off x="988" y="2755"/>
                    <a:ext cx="1208" cy="105"/>
                  </a:xfrm>
                  <a:custGeom>
                    <a:avLst/>
                    <a:gdLst>
                      <a:gd name="T0" fmla="*/ 0 w 690"/>
                      <a:gd name="T1" fmla="*/ 25 h 60"/>
                      <a:gd name="T2" fmla="*/ 1049 w 690"/>
                      <a:gd name="T3" fmla="*/ 179 h 60"/>
                      <a:gd name="T4" fmla="*/ 2115 w 690"/>
                      <a:gd name="T5" fmla="*/ 0 h 60"/>
                      <a:gd name="T6" fmla="*/ 0 60000 65536"/>
                      <a:gd name="T7" fmla="*/ 0 60000 65536"/>
                      <a:gd name="T8" fmla="*/ 0 60000 65536"/>
                    </a:gdLst>
                    <a:ahLst/>
                    <a:cxnLst>
                      <a:cxn ang="T6">
                        <a:pos x="T0" y="T1"/>
                      </a:cxn>
                      <a:cxn ang="T7">
                        <a:pos x="T2" y="T3"/>
                      </a:cxn>
                      <a:cxn ang="T8">
                        <a:pos x="T4" y="T5"/>
                      </a:cxn>
                    </a:cxnLst>
                    <a:rect l="0" t="0" r="r" b="b"/>
                    <a:pathLst>
                      <a:path w="690" h="60">
                        <a:moveTo>
                          <a:pt x="0" y="8"/>
                        </a:moveTo>
                        <a:cubicBezTo>
                          <a:pt x="57" y="43"/>
                          <a:pt x="228" y="60"/>
                          <a:pt x="342" y="58"/>
                        </a:cubicBezTo>
                        <a:cubicBezTo>
                          <a:pt x="456" y="56"/>
                          <a:pt x="618" y="32"/>
                          <a:pt x="690" y="0"/>
                        </a:cubicBezTo>
                      </a:path>
                    </a:pathLst>
                  </a:custGeom>
                  <a:grpFill/>
                  <a:ln w="1270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4" name="Freeform 20"/>
                <p:cNvSpPr>
                  <a:spLocks/>
                </p:cNvSpPr>
                <p:nvPr/>
              </p:nvSpPr>
              <p:spPr bwMode="auto">
                <a:xfrm rot="5400000">
                  <a:off x="7551011" y="4378864"/>
                  <a:ext cx="573837" cy="702957"/>
                </a:xfrm>
                <a:custGeom>
                  <a:avLst/>
                  <a:gdLst>
                    <a:gd name="T0" fmla="*/ 2243 w 766"/>
                    <a:gd name="T1" fmla="*/ 215 h 669"/>
                    <a:gd name="T2" fmla="*/ 1176 w 766"/>
                    <a:gd name="T3" fmla="*/ 2050 h 669"/>
                    <a:gd name="T4" fmla="*/ 154 w 766"/>
                    <a:gd name="T5" fmla="*/ 278 h 669"/>
                    <a:gd name="T6" fmla="*/ 1175 w 766"/>
                    <a:gd name="T7" fmla="*/ 0 h 669"/>
                    <a:gd name="T8" fmla="*/ 2243 w 766"/>
                    <a:gd name="T9" fmla="*/ 215 h 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6" h="669">
                      <a:moveTo>
                        <a:pt x="732" y="70"/>
                      </a:moveTo>
                      <a:cubicBezTo>
                        <a:pt x="688" y="159"/>
                        <a:pt x="558" y="370"/>
                        <a:pt x="384" y="669"/>
                      </a:cubicBezTo>
                      <a:cubicBezTo>
                        <a:pt x="314" y="555"/>
                        <a:pt x="156" y="290"/>
                        <a:pt x="50" y="91"/>
                      </a:cubicBezTo>
                      <a:cubicBezTo>
                        <a:pt x="0" y="7"/>
                        <a:pt x="267" y="0"/>
                        <a:pt x="383" y="0"/>
                      </a:cubicBezTo>
                      <a:cubicBezTo>
                        <a:pt x="499" y="0"/>
                        <a:pt x="766" y="1"/>
                        <a:pt x="732" y="70"/>
                      </a:cubicBezTo>
                      <a:close/>
                    </a:path>
                  </a:pathLst>
                </a:custGeom>
                <a:gradFill flip="none" rotWithShape="1">
                  <a:gsLst>
                    <a:gs pos="36000">
                      <a:schemeClr val="accent1">
                        <a:lumMod val="75000"/>
                      </a:schemeClr>
                    </a:gs>
                    <a:gs pos="65000">
                      <a:schemeClr val="accent1"/>
                    </a:gs>
                    <a:gs pos="85000">
                      <a:schemeClr val="accent1">
                        <a:lumMod val="40000"/>
                        <a:lumOff val="60000"/>
                      </a:schemeClr>
                    </a:gs>
                  </a:gsLst>
                  <a:lin ang="16200000" scaled="1"/>
                  <a:tileRect/>
                </a:gradFill>
                <a:ln>
                  <a:noFill/>
                  <a:headEnd/>
                  <a:tailEn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21"/>
                <p:cNvSpPr>
                  <a:spLocks/>
                </p:cNvSpPr>
                <p:nvPr/>
              </p:nvSpPr>
              <p:spPr bwMode="auto">
                <a:xfrm rot="5400000">
                  <a:off x="7827994" y="4701180"/>
                  <a:ext cx="516924" cy="63032"/>
                </a:xfrm>
                <a:custGeom>
                  <a:avLst/>
                  <a:gdLst>
                    <a:gd name="T0" fmla="*/ 0 w 690"/>
                    <a:gd name="T1" fmla="*/ 25 h 60"/>
                    <a:gd name="T2" fmla="*/ 1049 w 690"/>
                    <a:gd name="T3" fmla="*/ 179 h 60"/>
                    <a:gd name="T4" fmla="*/ 2115 w 690"/>
                    <a:gd name="T5" fmla="*/ 0 h 60"/>
                    <a:gd name="T6" fmla="*/ 0 60000 65536"/>
                    <a:gd name="T7" fmla="*/ 0 60000 65536"/>
                    <a:gd name="T8" fmla="*/ 0 60000 65536"/>
                  </a:gdLst>
                  <a:ahLst/>
                  <a:cxnLst>
                    <a:cxn ang="T6">
                      <a:pos x="T0" y="T1"/>
                    </a:cxn>
                    <a:cxn ang="T7">
                      <a:pos x="T2" y="T3"/>
                    </a:cxn>
                    <a:cxn ang="T8">
                      <a:pos x="T4" y="T5"/>
                    </a:cxn>
                  </a:cxnLst>
                  <a:rect l="0" t="0" r="r" b="b"/>
                  <a:pathLst>
                    <a:path w="690" h="60">
                      <a:moveTo>
                        <a:pt x="0" y="8"/>
                      </a:moveTo>
                      <a:cubicBezTo>
                        <a:pt x="57" y="43"/>
                        <a:pt x="228" y="60"/>
                        <a:pt x="342" y="58"/>
                      </a:cubicBezTo>
                      <a:cubicBezTo>
                        <a:pt x="456" y="56"/>
                        <a:pt x="618" y="32"/>
                        <a:pt x="690" y="0"/>
                      </a:cubicBezTo>
                    </a:path>
                  </a:pathLst>
                </a:custGeom>
                <a:gradFill flip="none" rotWithShape="1">
                  <a:gsLst>
                    <a:gs pos="36000">
                      <a:schemeClr val="accent1">
                        <a:lumMod val="75000"/>
                      </a:schemeClr>
                    </a:gs>
                    <a:gs pos="65000">
                      <a:schemeClr val="accent1"/>
                    </a:gs>
                    <a:gs pos="85000">
                      <a:schemeClr val="accent1">
                        <a:lumMod val="40000"/>
                        <a:lumOff val="60000"/>
                      </a:schemeClr>
                    </a:gs>
                  </a:gsLst>
                  <a:lin ang="16200000" scaled="1"/>
                  <a:tileRect/>
                </a:gradFill>
                <a:ln>
                  <a:noFill/>
                  <a:headEnd/>
                  <a:tailEn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Oval 235"/>
                <p:cNvSpPr/>
                <p:nvPr/>
              </p:nvSpPr>
              <p:spPr>
                <a:xfrm rot="10800000">
                  <a:off x="8163807" y="4357409"/>
                  <a:ext cx="246013" cy="745866"/>
                </a:xfrm>
                <a:prstGeom prst="ellipse">
                  <a:avLst/>
                </a:prstGeom>
                <a:solidFill>
                  <a:schemeClr val="tx2"/>
                </a:solidFill>
                <a:ln>
                  <a:solidFill>
                    <a:schemeClr val="tx2">
                      <a:alpha val="95000"/>
                    </a:schemeClr>
                  </a:solidFill>
                </a:ln>
                <a:effectLst>
                  <a:softEdge rad="12700"/>
                </a:effectLst>
                <a:scene3d>
                  <a:camera prst="orthographicFront">
                    <a:rot lat="0" lon="5400000" rev="0"/>
                  </a:camera>
                  <a:lightRig rig="glow" dir="t"/>
                </a:scene3d>
                <a:sp3d prstMaterial="clear">
                  <a:bevelT w="527050" h="266700"/>
                  <a:bevelB w="78105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7" name="Oval 236"/>
                <p:cNvSpPr/>
                <p:nvPr/>
              </p:nvSpPr>
              <p:spPr>
                <a:xfrm rot="10800000">
                  <a:off x="7372257" y="4495918"/>
                  <a:ext cx="193909" cy="484629"/>
                </a:xfrm>
                <a:prstGeom prst="ellipse">
                  <a:avLst/>
                </a:prstGeom>
                <a:solidFill>
                  <a:schemeClr val="tx2"/>
                </a:solidFill>
                <a:ln>
                  <a:solidFill>
                    <a:schemeClr val="tx2"/>
                  </a:solidFill>
                </a:ln>
                <a:effectLst>
                  <a:softEdge rad="12700"/>
                </a:effectLst>
                <a:scene3d>
                  <a:camera prst="orthographicFront">
                    <a:rot lat="0" lon="5400000" rev="0"/>
                  </a:camera>
                  <a:lightRig rig="glow" dir="t"/>
                </a:scene3d>
                <a:sp3d prstMaterial="clear">
                  <a:bevelT w="527050" h="266700"/>
                  <a:bevelB w="78105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43" name="Group 242"/>
            <p:cNvGrpSpPr/>
            <p:nvPr/>
          </p:nvGrpSpPr>
          <p:grpSpPr>
            <a:xfrm>
              <a:off x="2780437" y="5140893"/>
              <a:ext cx="2886478" cy="1324686"/>
              <a:chOff x="3321275" y="771146"/>
              <a:chExt cx="4409358" cy="2220247"/>
            </a:xfrm>
          </p:grpSpPr>
          <p:grpSp>
            <p:nvGrpSpPr>
              <p:cNvPr id="244" name="Group 243"/>
              <p:cNvGrpSpPr/>
              <p:nvPr/>
            </p:nvGrpSpPr>
            <p:grpSpPr>
              <a:xfrm>
                <a:off x="3321275" y="771146"/>
                <a:ext cx="4409358" cy="2220247"/>
                <a:chOff x="3808894" y="1542000"/>
                <a:chExt cx="3645993" cy="2116944"/>
              </a:xfrm>
            </p:grpSpPr>
            <p:grpSp>
              <p:nvGrpSpPr>
                <p:cNvPr id="246" name="Group 245"/>
                <p:cNvGrpSpPr/>
                <p:nvPr/>
              </p:nvGrpSpPr>
              <p:grpSpPr>
                <a:xfrm>
                  <a:off x="3808894" y="1542000"/>
                  <a:ext cx="3645993" cy="2116944"/>
                  <a:chOff x="4586785" y="1699854"/>
                  <a:chExt cx="2940435" cy="1666673"/>
                </a:xfrm>
              </p:grpSpPr>
              <p:sp>
                <p:nvSpPr>
                  <p:cNvPr id="250" name="Rounded Rectangle 249"/>
                  <p:cNvSpPr/>
                  <p:nvPr/>
                </p:nvSpPr>
                <p:spPr>
                  <a:xfrm>
                    <a:off x="4586785" y="1699854"/>
                    <a:ext cx="2940435" cy="1666673"/>
                  </a:xfrm>
                  <a:prstGeom prst="roundRect">
                    <a:avLst>
                      <a:gd name="adj" fmla="val 8226"/>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Rectangle 250"/>
                  <p:cNvSpPr/>
                  <p:nvPr/>
                </p:nvSpPr>
                <p:spPr>
                  <a:xfrm>
                    <a:off x="4782728" y="1829619"/>
                    <a:ext cx="1702478" cy="1149487"/>
                  </a:xfrm>
                  <a:prstGeom prst="rect">
                    <a:avLst/>
                  </a:prstGeom>
                  <a:solidFill>
                    <a:srgbClr val="FBFAE2">
                      <a:alpha val="8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2" name="Straight Connector 251"/>
                  <p:cNvCxnSpPr>
                    <a:stCxn id="251" idx="0"/>
                    <a:endCxn id="251" idx="2"/>
                  </p:cNvCxnSpPr>
                  <p:nvPr/>
                </p:nvCxnSpPr>
                <p:spPr>
                  <a:xfrm>
                    <a:off x="5633967" y="1829619"/>
                    <a:ext cx="0" cy="1149487"/>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a:stCxn id="251" idx="1"/>
                    <a:endCxn id="251" idx="3"/>
                  </p:cNvCxnSpPr>
                  <p:nvPr/>
                </p:nvCxnSpPr>
                <p:spPr>
                  <a:xfrm>
                    <a:off x="4782728" y="2404363"/>
                    <a:ext cx="1702478"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5051104" y="1829619"/>
                    <a:ext cx="1073" cy="1167055"/>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55" name="Group 254"/>
                  <p:cNvGrpSpPr/>
                  <p:nvPr/>
                </p:nvGrpSpPr>
                <p:grpSpPr>
                  <a:xfrm>
                    <a:off x="5238948" y="1944591"/>
                    <a:ext cx="1246258" cy="503684"/>
                    <a:chOff x="4488816" y="2772761"/>
                    <a:chExt cx="6563804" cy="2333643"/>
                  </a:xfrm>
                </p:grpSpPr>
                <p:grpSp>
                  <p:nvGrpSpPr>
                    <p:cNvPr id="299" name="Group 298"/>
                    <p:cNvGrpSpPr/>
                    <p:nvPr/>
                  </p:nvGrpSpPr>
                  <p:grpSpPr>
                    <a:xfrm>
                      <a:off x="4488816" y="4487425"/>
                      <a:ext cx="2749767" cy="618979"/>
                      <a:chOff x="1357270" y="1631852"/>
                      <a:chExt cx="3937452" cy="1448973"/>
                    </a:xfrm>
                  </p:grpSpPr>
                  <p:grpSp>
                    <p:nvGrpSpPr>
                      <p:cNvPr id="319" name="Group 318"/>
                      <p:cNvGrpSpPr/>
                      <p:nvPr/>
                    </p:nvGrpSpPr>
                    <p:grpSpPr>
                      <a:xfrm>
                        <a:off x="1357270" y="1631852"/>
                        <a:ext cx="3847776" cy="1448973"/>
                        <a:chOff x="1357270" y="1631852"/>
                        <a:chExt cx="3847776" cy="1448973"/>
                      </a:xfrm>
                    </p:grpSpPr>
                    <p:cxnSp>
                      <p:nvCxnSpPr>
                        <p:cNvPr id="321" name="Straight Connector 320"/>
                        <p:cNvCxnSpPr/>
                        <p:nvPr/>
                      </p:nvCxnSpPr>
                      <p:spPr>
                        <a:xfrm>
                          <a:off x="1357270" y="2248885"/>
                          <a:ext cx="471530" cy="685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1941342" y="1860447"/>
                          <a:ext cx="126609" cy="12203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flipV="1">
                          <a:off x="1828800" y="1856935"/>
                          <a:ext cx="112542" cy="10777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V="1">
                          <a:off x="2067951" y="2248885"/>
                          <a:ext cx="365760" cy="8319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a:off x="2412872" y="2248885"/>
                          <a:ext cx="766426" cy="4159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3179298" y="1856935"/>
                          <a:ext cx="211016" cy="8100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3383542" y="1870369"/>
                          <a:ext cx="140677" cy="7944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V="1">
                          <a:off x="3552276" y="1969477"/>
                          <a:ext cx="119391" cy="6953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3672037" y="1969477"/>
                          <a:ext cx="273687" cy="6953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V="1">
                          <a:off x="3945724" y="1870369"/>
                          <a:ext cx="238704" cy="7731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184874" y="1862006"/>
                          <a:ext cx="210489" cy="7121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V="1">
                          <a:off x="4395363" y="1911345"/>
                          <a:ext cx="449720" cy="6750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a:off x="4845083" y="1907590"/>
                          <a:ext cx="133905" cy="10271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V="1">
                          <a:off x="4978988" y="1631852"/>
                          <a:ext cx="226058" cy="1302862"/>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320" name="Straight Connector 319"/>
                      <p:cNvCxnSpPr/>
                      <p:nvPr/>
                    </p:nvCxnSpPr>
                    <p:spPr>
                      <a:xfrm>
                        <a:off x="5205046" y="1639901"/>
                        <a:ext cx="89676" cy="100361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300" name="Group 299"/>
                    <p:cNvGrpSpPr/>
                    <p:nvPr/>
                  </p:nvGrpSpPr>
                  <p:grpSpPr>
                    <a:xfrm>
                      <a:off x="8106991" y="4428920"/>
                      <a:ext cx="2945629" cy="617032"/>
                      <a:chOff x="1357270" y="1631852"/>
                      <a:chExt cx="3937452" cy="1448973"/>
                    </a:xfrm>
                  </p:grpSpPr>
                  <p:grpSp>
                    <p:nvGrpSpPr>
                      <p:cNvPr id="303" name="Group 302"/>
                      <p:cNvGrpSpPr/>
                      <p:nvPr/>
                    </p:nvGrpSpPr>
                    <p:grpSpPr>
                      <a:xfrm>
                        <a:off x="1357270" y="1631852"/>
                        <a:ext cx="3847776" cy="1448973"/>
                        <a:chOff x="1357270" y="1631852"/>
                        <a:chExt cx="3847776" cy="1448973"/>
                      </a:xfrm>
                    </p:grpSpPr>
                    <p:cxnSp>
                      <p:nvCxnSpPr>
                        <p:cNvPr id="305" name="Straight Connector 304"/>
                        <p:cNvCxnSpPr/>
                        <p:nvPr/>
                      </p:nvCxnSpPr>
                      <p:spPr>
                        <a:xfrm>
                          <a:off x="1357270" y="2248885"/>
                          <a:ext cx="471530" cy="685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1941342" y="1860447"/>
                          <a:ext cx="126609" cy="12203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flipV="1">
                          <a:off x="1828800" y="1856935"/>
                          <a:ext cx="112542" cy="10777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2067951" y="2248885"/>
                          <a:ext cx="365760" cy="8319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a:off x="2412872" y="2248885"/>
                          <a:ext cx="766426" cy="4159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V="1">
                          <a:off x="3179298" y="1856935"/>
                          <a:ext cx="211016" cy="8100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a:off x="3383542" y="1870369"/>
                          <a:ext cx="140677" cy="7944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V="1">
                          <a:off x="3552276" y="1969477"/>
                          <a:ext cx="119391" cy="6953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3672037" y="1969477"/>
                          <a:ext cx="273687" cy="6953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V="1">
                          <a:off x="3945724" y="1870369"/>
                          <a:ext cx="238704" cy="7731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184874" y="1862006"/>
                          <a:ext cx="210489" cy="7121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V="1">
                          <a:off x="4395363" y="1911345"/>
                          <a:ext cx="449720" cy="6750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4845083" y="1907590"/>
                          <a:ext cx="133905" cy="10271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flipV="1">
                          <a:off x="4978988" y="1631852"/>
                          <a:ext cx="226058" cy="1302862"/>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304" name="Straight Connector 303"/>
                      <p:cNvCxnSpPr/>
                      <p:nvPr/>
                    </p:nvCxnSpPr>
                    <p:spPr>
                      <a:xfrm>
                        <a:off x="5205046" y="1639901"/>
                        <a:ext cx="89676" cy="1003616"/>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301" name="Straight Connector 300"/>
                    <p:cNvCxnSpPr/>
                    <p:nvPr/>
                  </p:nvCxnSpPr>
                  <p:spPr>
                    <a:xfrm flipV="1">
                      <a:off x="7260633" y="4737436"/>
                      <a:ext cx="170978" cy="1772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2" name="Freeform 301"/>
                    <p:cNvSpPr/>
                    <p:nvPr/>
                  </p:nvSpPr>
                  <p:spPr>
                    <a:xfrm>
                      <a:off x="7441809" y="2772761"/>
                      <a:ext cx="703385" cy="1982119"/>
                    </a:xfrm>
                    <a:custGeom>
                      <a:avLst/>
                      <a:gdLst>
                        <a:gd name="connsiteX0" fmla="*/ 0 w 703385"/>
                        <a:gd name="connsiteY0" fmla="*/ 1968051 h 1982119"/>
                        <a:gd name="connsiteX1" fmla="*/ 154745 w 703385"/>
                        <a:gd name="connsiteY1" fmla="*/ 1503817 h 1982119"/>
                        <a:gd name="connsiteX2" fmla="*/ 267286 w 703385"/>
                        <a:gd name="connsiteY2" fmla="*/ 336199 h 1982119"/>
                        <a:gd name="connsiteX3" fmla="*/ 323557 w 703385"/>
                        <a:gd name="connsiteY3" fmla="*/ 308064 h 1982119"/>
                        <a:gd name="connsiteX4" fmla="*/ 337625 w 703385"/>
                        <a:gd name="connsiteY4" fmla="*/ 12642 h 1982119"/>
                        <a:gd name="connsiteX5" fmla="*/ 464234 w 703385"/>
                        <a:gd name="connsiteY5" fmla="*/ 786365 h 1982119"/>
                        <a:gd name="connsiteX6" fmla="*/ 703385 w 703385"/>
                        <a:gd name="connsiteY6" fmla="*/ 1982119 h 198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5" h="1982119">
                          <a:moveTo>
                            <a:pt x="0" y="1968051"/>
                          </a:moveTo>
                          <a:cubicBezTo>
                            <a:pt x="55098" y="1871921"/>
                            <a:pt x="110197" y="1775792"/>
                            <a:pt x="154745" y="1503817"/>
                          </a:cubicBezTo>
                          <a:cubicBezTo>
                            <a:pt x="199293" y="1231842"/>
                            <a:pt x="239151" y="535491"/>
                            <a:pt x="267286" y="336199"/>
                          </a:cubicBezTo>
                          <a:cubicBezTo>
                            <a:pt x="295421" y="136907"/>
                            <a:pt x="311834" y="361990"/>
                            <a:pt x="323557" y="308064"/>
                          </a:cubicBezTo>
                          <a:cubicBezTo>
                            <a:pt x="335280" y="254138"/>
                            <a:pt x="314179" y="-67075"/>
                            <a:pt x="337625" y="12642"/>
                          </a:cubicBezTo>
                          <a:cubicBezTo>
                            <a:pt x="361071" y="92359"/>
                            <a:pt x="403274" y="458119"/>
                            <a:pt x="464234" y="786365"/>
                          </a:cubicBezTo>
                          <a:cubicBezTo>
                            <a:pt x="525194" y="1114611"/>
                            <a:pt x="614289" y="1548365"/>
                            <a:pt x="703385" y="198211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56" name="Group 255"/>
                  <p:cNvGrpSpPr/>
                  <p:nvPr/>
                </p:nvGrpSpPr>
                <p:grpSpPr>
                  <a:xfrm>
                    <a:off x="4783051" y="2316118"/>
                    <a:ext cx="464355" cy="132753"/>
                    <a:chOff x="1244978" y="2578652"/>
                    <a:chExt cx="3299424" cy="618979"/>
                  </a:xfrm>
                </p:grpSpPr>
                <p:grpSp>
                  <p:nvGrpSpPr>
                    <p:cNvPr id="264" name="Group 263"/>
                    <p:cNvGrpSpPr/>
                    <p:nvPr/>
                  </p:nvGrpSpPr>
                  <p:grpSpPr>
                    <a:xfrm>
                      <a:off x="1244978" y="2578652"/>
                      <a:ext cx="1546391" cy="618979"/>
                      <a:chOff x="1357270" y="1631852"/>
                      <a:chExt cx="3937452" cy="1448973"/>
                    </a:xfrm>
                  </p:grpSpPr>
                  <p:grpSp>
                    <p:nvGrpSpPr>
                      <p:cNvPr id="283" name="Group 282"/>
                      <p:cNvGrpSpPr/>
                      <p:nvPr/>
                    </p:nvGrpSpPr>
                    <p:grpSpPr>
                      <a:xfrm>
                        <a:off x="1357270" y="1631852"/>
                        <a:ext cx="3847776" cy="1448973"/>
                        <a:chOff x="1357270" y="1631852"/>
                        <a:chExt cx="3847776" cy="1448973"/>
                      </a:xfrm>
                    </p:grpSpPr>
                    <p:cxnSp>
                      <p:nvCxnSpPr>
                        <p:cNvPr id="285" name="Straight Connector 284"/>
                        <p:cNvCxnSpPr/>
                        <p:nvPr/>
                      </p:nvCxnSpPr>
                      <p:spPr>
                        <a:xfrm>
                          <a:off x="1357270" y="2248885"/>
                          <a:ext cx="471530" cy="685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a:off x="1941342" y="1860447"/>
                          <a:ext cx="126609" cy="12203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flipV="1">
                          <a:off x="1828800" y="1856935"/>
                          <a:ext cx="112542" cy="10777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flipV="1">
                          <a:off x="2067951" y="2248885"/>
                          <a:ext cx="365760" cy="8319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2412872" y="2248885"/>
                          <a:ext cx="766426" cy="4159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V="1">
                          <a:off x="3179298" y="1856935"/>
                          <a:ext cx="211016" cy="8100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3383542" y="1870369"/>
                          <a:ext cx="140677" cy="7944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3552276" y="1969477"/>
                          <a:ext cx="119391" cy="6953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3672037" y="1969477"/>
                          <a:ext cx="273687" cy="6953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945724" y="1870369"/>
                          <a:ext cx="238704" cy="7731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4184874" y="1862006"/>
                          <a:ext cx="210489" cy="7121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flipV="1">
                          <a:off x="4395363" y="1911345"/>
                          <a:ext cx="449720" cy="6750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4845083" y="1907590"/>
                          <a:ext cx="133905" cy="10271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flipV="1">
                          <a:off x="4978988" y="1631852"/>
                          <a:ext cx="226058" cy="1302862"/>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284" name="Straight Connector 283"/>
                      <p:cNvCxnSpPr/>
                      <p:nvPr/>
                    </p:nvCxnSpPr>
                    <p:spPr>
                      <a:xfrm>
                        <a:off x="5205046" y="1639901"/>
                        <a:ext cx="89676" cy="100361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65" name="Group 264"/>
                    <p:cNvGrpSpPr/>
                    <p:nvPr/>
                  </p:nvGrpSpPr>
                  <p:grpSpPr>
                    <a:xfrm>
                      <a:off x="2887864" y="2579020"/>
                      <a:ext cx="1656538" cy="617032"/>
                      <a:chOff x="1357270" y="1631852"/>
                      <a:chExt cx="3937452" cy="1448973"/>
                    </a:xfrm>
                  </p:grpSpPr>
                  <p:grpSp>
                    <p:nvGrpSpPr>
                      <p:cNvPr id="267" name="Group 266"/>
                      <p:cNvGrpSpPr/>
                      <p:nvPr/>
                    </p:nvGrpSpPr>
                    <p:grpSpPr>
                      <a:xfrm>
                        <a:off x="1357270" y="1631852"/>
                        <a:ext cx="3847776" cy="1448973"/>
                        <a:chOff x="1357270" y="1631852"/>
                        <a:chExt cx="3847776" cy="1448973"/>
                      </a:xfrm>
                    </p:grpSpPr>
                    <p:cxnSp>
                      <p:nvCxnSpPr>
                        <p:cNvPr id="269" name="Straight Connector 268"/>
                        <p:cNvCxnSpPr/>
                        <p:nvPr/>
                      </p:nvCxnSpPr>
                      <p:spPr>
                        <a:xfrm>
                          <a:off x="1357270" y="2248885"/>
                          <a:ext cx="471530" cy="685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1941342" y="1860447"/>
                          <a:ext cx="126609" cy="12203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V="1">
                          <a:off x="1828800" y="1856935"/>
                          <a:ext cx="112542" cy="10777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flipV="1">
                          <a:off x="2067951" y="2248885"/>
                          <a:ext cx="365760" cy="8319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2412872" y="2248885"/>
                          <a:ext cx="766426" cy="4159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V="1">
                          <a:off x="3179298" y="1856935"/>
                          <a:ext cx="211016" cy="8100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a:off x="3383542" y="1870369"/>
                          <a:ext cx="140677" cy="7944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V="1">
                          <a:off x="3552276" y="1969477"/>
                          <a:ext cx="119391" cy="6953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3672037" y="1969477"/>
                          <a:ext cx="273687" cy="6953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flipV="1">
                          <a:off x="3945724" y="1870369"/>
                          <a:ext cx="238704" cy="7731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a:off x="4184874" y="1862006"/>
                          <a:ext cx="210489" cy="7121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flipV="1">
                          <a:off x="4395363" y="1911345"/>
                          <a:ext cx="449720" cy="6750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a:off x="4845083" y="1907590"/>
                          <a:ext cx="133905" cy="10271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V="1">
                          <a:off x="4978988" y="1631852"/>
                          <a:ext cx="226058" cy="1302862"/>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268" name="Straight Connector 267"/>
                      <p:cNvCxnSpPr/>
                      <p:nvPr/>
                    </p:nvCxnSpPr>
                    <p:spPr>
                      <a:xfrm>
                        <a:off x="5205046" y="1639901"/>
                        <a:ext cx="89676" cy="1003616"/>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266" name="Straight Connector 265"/>
                    <p:cNvCxnSpPr/>
                    <p:nvPr/>
                  </p:nvCxnSpPr>
                  <p:spPr>
                    <a:xfrm flipV="1">
                      <a:off x="2803769" y="2828663"/>
                      <a:ext cx="96153" cy="17725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257" name="Straight Connector 256"/>
                  <p:cNvCxnSpPr/>
                  <p:nvPr/>
                </p:nvCxnSpPr>
                <p:spPr>
                  <a:xfrm>
                    <a:off x="5330116" y="1813203"/>
                    <a:ext cx="1073" cy="1167055"/>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5864680" y="1813205"/>
                    <a:ext cx="1073" cy="1167055"/>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6174175" y="1827271"/>
                    <a:ext cx="1073" cy="1167055"/>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H="1">
                    <a:off x="4784146" y="2048543"/>
                    <a:ext cx="1684579"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H="1">
                    <a:off x="4781802" y="2229079"/>
                    <a:ext cx="1684579"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H="1">
                    <a:off x="4795866" y="2580772"/>
                    <a:ext cx="1684579"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H="1">
                    <a:off x="4795866" y="2777722"/>
                    <a:ext cx="1684579"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47" name="Oval 246"/>
                <p:cNvSpPr/>
                <p:nvPr/>
              </p:nvSpPr>
              <p:spPr>
                <a:xfrm>
                  <a:off x="4120678" y="3316699"/>
                  <a:ext cx="211987" cy="226243"/>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8" name="Oval 247"/>
                <p:cNvSpPr/>
                <p:nvPr/>
              </p:nvSpPr>
              <p:spPr>
                <a:xfrm>
                  <a:off x="6312482" y="2529658"/>
                  <a:ext cx="334495" cy="3509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9" name="Oval 248"/>
                <p:cNvSpPr/>
                <p:nvPr/>
              </p:nvSpPr>
              <p:spPr>
                <a:xfrm>
                  <a:off x="6936779" y="2531633"/>
                  <a:ext cx="334495" cy="3509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5" name="Oval 244"/>
              <p:cNvSpPr/>
              <p:nvPr/>
            </p:nvSpPr>
            <p:spPr>
              <a:xfrm>
                <a:off x="4153851" y="2627590"/>
                <a:ext cx="256371" cy="23728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5" name="Oval 334"/>
            <p:cNvSpPr/>
            <p:nvPr/>
          </p:nvSpPr>
          <p:spPr>
            <a:xfrm>
              <a:off x="3999657" y="6251897"/>
              <a:ext cx="196804" cy="145068"/>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6" name="Oval 335"/>
            <p:cNvSpPr/>
            <p:nvPr/>
          </p:nvSpPr>
          <p:spPr>
            <a:xfrm>
              <a:off x="3655733" y="6246129"/>
              <a:ext cx="196804" cy="145068"/>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7" name="Oval 336"/>
            <p:cNvSpPr/>
            <p:nvPr/>
          </p:nvSpPr>
          <p:spPr>
            <a:xfrm>
              <a:off x="4289913" y="6243158"/>
              <a:ext cx="196804" cy="145068"/>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8" name="Oval 337"/>
            <p:cNvSpPr/>
            <p:nvPr/>
          </p:nvSpPr>
          <p:spPr>
            <a:xfrm>
              <a:off x="4601042" y="6251897"/>
              <a:ext cx="196804" cy="145068"/>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9" name="Oval 338"/>
            <p:cNvSpPr/>
            <p:nvPr/>
          </p:nvSpPr>
          <p:spPr>
            <a:xfrm>
              <a:off x="4905890" y="6251417"/>
              <a:ext cx="200170" cy="135825"/>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0" name="Oval 339"/>
            <p:cNvSpPr/>
            <p:nvPr/>
          </p:nvSpPr>
          <p:spPr>
            <a:xfrm>
              <a:off x="5206335" y="6242175"/>
              <a:ext cx="196804" cy="145068"/>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41" name="Elbow Connector 340"/>
            <p:cNvCxnSpPr>
              <a:stCxn id="338" idx="4"/>
              <a:endCxn id="196" idx="3"/>
            </p:cNvCxnSpPr>
            <p:nvPr/>
          </p:nvCxnSpPr>
          <p:spPr>
            <a:xfrm rot="5400000" flipH="1" flipV="1">
              <a:off x="7422433" y="3224162"/>
              <a:ext cx="449813" cy="5895793"/>
            </a:xfrm>
            <a:prstGeom prst="bentConnector3">
              <a:avLst>
                <a:gd name="adj1" fmla="val -5082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Elbow Connector 341"/>
            <p:cNvCxnSpPr>
              <a:stCxn id="339" idx="4"/>
              <a:endCxn id="194" idx="3"/>
            </p:cNvCxnSpPr>
            <p:nvPr/>
          </p:nvCxnSpPr>
          <p:spPr>
            <a:xfrm rot="5400000" flipH="1" flipV="1">
              <a:off x="7797958" y="3155170"/>
              <a:ext cx="440089" cy="6024056"/>
            </a:xfrm>
            <a:prstGeom prst="bentConnector3">
              <a:avLst>
                <a:gd name="adj1" fmla="val -51944"/>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Elbow Connector 342"/>
            <p:cNvCxnSpPr>
              <a:stCxn id="340" idx="4"/>
              <a:endCxn id="193" idx="3"/>
            </p:cNvCxnSpPr>
            <p:nvPr/>
          </p:nvCxnSpPr>
          <p:spPr>
            <a:xfrm rot="5400000" flipH="1" flipV="1">
              <a:off x="8170249" y="3085777"/>
              <a:ext cx="435954" cy="6166978"/>
            </a:xfrm>
            <a:prstGeom prst="bentConnector3">
              <a:avLst>
                <a:gd name="adj1" fmla="val -52437"/>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Elbow Connector 343"/>
            <p:cNvCxnSpPr>
              <a:stCxn id="337" idx="4"/>
              <a:endCxn id="208" idx="3"/>
            </p:cNvCxnSpPr>
            <p:nvPr/>
          </p:nvCxnSpPr>
          <p:spPr>
            <a:xfrm rot="5400000" flipH="1" flipV="1">
              <a:off x="7057254" y="3282349"/>
              <a:ext cx="436937" cy="5774817"/>
            </a:xfrm>
            <a:prstGeom prst="bentConnector3">
              <a:avLst>
                <a:gd name="adj1" fmla="val -52319"/>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Elbow Connector 352"/>
            <p:cNvCxnSpPr>
              <a:endCxn id="335" idx="4"/>
            </p:cNvCxnSpPr>
            <p:nvPr/>
          </p:nvCxnSpPr>
          <p:spPr>
            <a:xfrm>
              <a:off x="1027821" y="5310010"/>
              <a:ext cx="3070238" cy="1086955"/>
            </a:xfrm>
            <a:prstGeom prst="bentConnector4">
              <a:avLst>
                <a:gd name="adj1" fmla="val 19072"/>
                <a:gd name="adj2" fmla="val 12103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Elbow Connector 353"/>
            <p:cNvCxnSpPr>
              <a:endCxn id="336" idx="4"/>
            </p:cNvCxnSpPr>
            <p:nvPr/>
          </p:nvCxnSpPr>
          <p:spPr>
            <a:xfrm>
              <a:off x="1048704" y="5484016"/>
              <a:ext cx="2705431" cy="907181"/>
            </a:xfrm>
            <a:prstGeom prst="bentConnector4">
              <a:avLst>
                <a:gd name="adj1" fmla="val 28942"/>
                <a:gd name="adj2" fmla="val 125199"/>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Elbow Connector 368"/>
            <p:cNvCxnSpPr>
              <a:endCxn id="245" idx="4"/>
            </p:cNvCxnSpPr>
            <p:nvPr/>
          </p:nvCxnSpPr>
          <p:spPr>
            <a:xfrm>
              <a:off x="1043492" y="5699907"/>
              <a:ext cx="2365884" cy="690184"/>
            </a:xfrm>
            <a:prstGeom prst="bentConnector4">
              <a:avLst>
                <a:gd name="adj1" fmla="val 48227"/>
                <a:gd name="adj2" fmla="val 13312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Elbow Connector 371"/>
            <p:cNvCxnSpPr>
              <a:endCxn id="247" idx="4"/>
            </p:cNvCxnSpPr>
            <p:nvPr/>
          </p:nvCxnSpPr>
          <p:spPr>
            <a:xfrm>
              <a:off x="1071137" y="5910519"/>
              <a:ext cx="2040049" cy="482471"/>
            </a:xfrm>
            <a:prstGeom prst="bentConnector4">
              <a:avLst>
                <a:gd name="adj1" fmla="val 47943"/>
                <a:gd name="adj2" fmla="val 14738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5" name="Title 1"/>
          <p:cNvSpPr txBox="1">
            <a:spLocks/>
          </p:cNvSpPr>
          <p:nvPr/>
        </p:nvSpPr>
        <p:spPr>
          <a:xfrm>
            <a:off x="838200" y="19679"/>
            <a:ext cx="10515600" cy="7386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4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Optical Setup for BBM92 Protocol</a:t>
            </a:r>
          </a:p>
        </p:txBody>
      </p:sp>
      <p:sp>
        <p:nvSpPr>
          <p:cNvPr id="347" name="TextBox 346"/>
          <p:cNvSpPr txBox="1"/>
          <p:nvPr/>
        </p:nvSpPr>
        <p:spPr>
          <a:xfrm>
            <a:off x="6991108" y="722808"/>
            <a:ext cx="178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Launching Optics</a:t>
            </a:r>
          </a:p>
        </p:txBody>
      </p:sp>
      <p:sp>
        <p:nvSpPr>
          <p:cNvPr id="348" name="TextBox 347"/>
          <p:cNvSpPr txBox="1"/>
          <p:nvPr/>
        </p:nvSpPr>
        <p:spPr>
          <a:xfrm>
            <a:off x="7059438" y="3309173"/>
            <a:ext cx="17529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Collecting Optics</a:t>
            </a:r>
          </a:p>
        </p:txBody>
      </p:sp>
      <p:sp>
        <p:nvSpPr>
          <p:cNvPr id="349" name="TextBox 348"/>
          <p:cNvSpPr txBox="1"/>
          <p:nvPr/>
        </p:nvSpPr>
        <p:spPr>
          <a:xfrm>
            <a:off x="9312472" y="3124530"/>
            <a:ext cx="26235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Polarization State Analysis</a:t>
            </a:r>
          </a:p>
        </p:txBody>
      </p:sp>
      <p:sp>
        <p:nvSpPr>
          <p:cNvPr id="350" name="TextBox 349"/>
          <p:cNvSpPr txBox="1"/>
          <p:nvPr/>
        </p:nvSpPr>
        <p:spPr>
          <a:xfrm>
            <a:off x="5628828" y="2309127"/>
            <a:ext cx="5341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PBS</a:t>
            </a:r>
          </a:p>
        </p:txBody>
      </p:sp>
      <p:sp>
        <p:nvSpPr>
          <p:cNvPr id="351" name="TextBox 350"/>
          <p:cNvSpPr txBox="1"/>
          <p:nvPr/>
        </p:nvSpPr>
        <p:spPr>
          <a:xfrm>
            <a:off x="4636712" y="1699876"/>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HWP</a:t>
            </a:r>
          </a:p>
        </p:txBody>
      </p:sp>
      <p:sp>
        <p:nvSpPr>
          <p:cNvPr id="352" name="TextBox 351"/>
          <p:cNvSpPr txBox="1"/>
          <p:nvPr/>
        </p:nvSpPr>
        <p:spPr>
          <a:xfrm>
            <a:off x="9389899" y="5565069"/>
            <a:ext cx="7296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SPCM</a:t>
            </a:r>
          </a:p>
        </p:txBody>
      </p:sp>
      <p:sp>
        <p:nvSpPr>
          <p:cNvPr id="356" name="TextBox 355"/>
          <p:cNvSpPr txBox="1"/>
          <p:nvPr/>
        </p:nvSpPr>
        <p:spPr>
          <a:xfrm>
            <a:off x="10720325" y="442549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MMF</a:t>
            </a:r>
          </a:p>
        </p:txBody>
      </p:sp>
      <p:sp>
        <p:nvSpPr>
          <p:cNvPr id="357" name="TextBox 356"/>
          <p:cNvSpPr txBox="1"/>
          <p:nvPr/>
        </p:nvSpPr>
        <p:spPr>
          <a:xfrm>
            <a:off x="10097706" y="1552566"/>
            <a:ext cx="10267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BOB</a:t>
            </a:r>
          </a:p>
        </p:txBody>
      </p:sp>
      <p:sp>
        <p:nvSpPr>
          <p:cNvPr id="359" name="TextBox 358"/>
          <p:cNvSpPr txBox="1"/>
          <p:nvPr/>
        </p:nvSpPr>
        <p:spPr>
          <a:xfrm>
            <a:off x="4367442" y="4424773"/>
            <a:ext cx="15097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 ALICE</a:t>
            </a:r>
          </a:p>
        </p:txBody>
      </p:sp>
      <p:sp>
        <p:nvSpPr>
          <p:cNvPr id="366" name="TextBox 365"/>
          <p:cNvSpPr txBox="1"/>
          <p:nvPr/>
        </p:nvSpPr>
        <p:spPr>
          <a:xfrm>
            <a:off x="1980202" y="2687604"/>
            <a:ext cx="7296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SPCM</a:t>
            </a:r>
          </a:p>
        </p:txBody>
      </p:sp>
      <p:sp>
        <p:nvSpPr>
          <p:cNvPr id="367" name="TextBox 366"/>
          <p:cNvSpPr txBox="1"/>
          <p:nvPr/>
        </p:nvSpPr>
        <p:spPr>
          <a:xfrm>
            <a:off x="2943571" y="3650591"/>
            <a:ext cx="5934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SMF</a:t>
            </a:r>
          </a:p>
        </p:txBody>
      </p:sp>
      <p:sp>
        <p:nvSpPr>
          <p:cNvPr id="368" name="TextBox 367"/>
          <p:cNvSpPr txBox="1"/>
          <p:nvPr/>
        </p:nvSpPr>
        <p:spPr>
          <a:xfrm>
            <a:off x="11159295" y="3558740"/>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BOB</a:t>
            </a:r>
          </a:p>
        </p:txBody>
      </p:sp>
      <p:sp>
        <p:nvSpPr>
          <p:cNvPr id="370" name="TextBox 369"/>
          <p:cNvSpPr txBox="1"/>
          <p:nvPr/>
        </p:nvSpPr>
        <p:spPr>
          <a:xfrm>
            <a:off x="2036936" y="2143327"/>
            <a:ext cx="9156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ALICE</a:t>
            </a:r>
          </a:p>
        </p:txBody>
      </p:sp>
      <p:sp>
        <p:nvSpPr>
          <p:cNvPr id="371" name="TextBox 370"/>
          <p:cNvSpPr txBox="1"/>
          <p:nvPr/>
        </p:nvSpPr>
        <p:spPr>
          <a:xfrm>
            <a:off x="2957378" y="2307256"/>
            <a:ext cx="5341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PBS</a:t>
            </a:r>
          </a:p>
        </p:txBody>
      </p:sp>
      <p:sp>
        <p:nvSpPr>
          <p:cNvPr id="373" name="TextBox 372"/>
          <p:cNvSpPr txBox="1"/>
          <p:nvPr/>
        </p:nvSpPr>
        <p:spPr>
          <a:xfrm>
            <a:off x="3705136" y="2226985"/>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BS</a:t>
            </a:r>
          </a:p>
        </p:txBody>
      </p:sp>
      <p:sp>
        <p:nvSpPr>
          <p:cNvPr id="374" name="TextBox 373"/>
          <p:cNvSpPr txBox="1"/>
          <p:nvPr/>
        </p:nvSpPr>
        <p:spPr>
          <a:xfrm>
            <a:off x="9437266" y="3625084"/>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BS</a:t>
            </a:r>
          </a:p>
        </p:txBody>
      </p:sp>
      <p:sp>
        <p:nvSpPr>
          <p:cNvPr id="376" name="TextBox 375"/>
          <p:cNvSpPr txBox="1"/>
          <p:nvPr/>
        </p:nvSpPr>
        <p:spPr>
          <a:xfrm>
            <a:off x="10389128" y="3647758"/>
            <a:ext cx="5341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PBS</a:t>
            </a:r>
          </a:p>
        </p:txBody>
      </p:sp>
      <p:sp>
        <p:nvSpPr>
          <p:cNvPr id="377" name="TextBox 376"/>
          <p:cNvSpPr txBox="1"/>
          <p:nvPr/>
        </p:nvSpPr>
        <p:spPr>
          <a:xfrm>
            <a:off x="9967054" y="4297102"/>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HWP</a:t>
            </a:r>
          </a:p>
        </p:txBody>
      </p:sp>
      <p:cxnSp>
        <p:nvCxnSpPr>
          <p:cNvPr id="379" name="Straight Arrow Connector 378"/>
          <p:cNvCxnSpPr/>
          <p:nvPr/>
        </p:nvCxnSpPr>
        <p:spPr>
          <a:xfrm>
            <a:off x="4684629" y="4216842"/>
            <a:ext cx="1328021" cy="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0" name="Straight Arrow Connector 379"/>
          <p:cNvCxnSpPr/>
          <p:nvPr/>
        </p:nvCxnSpPr>
        <p:spPr>
          <a:xfrm>
            <a:off x="9763705" y="1451255"/>
            <a:ext cx="1328021" cy="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2" name="TextBox 381"/>
          <p:cNvSpPr txBox="1"/>
          <p:nvPr/>
        </p:nvSpPr>
        <p:spPr>
          <a:xfrm>
            <a:off x="3943551" y="730413"/>
            <a:ext cx="25481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Entangled Photon Source</a:t>
            </a:r>
          </a:p>
        </p:txBody>
      </p:sp>
      <p:sp>
        <p:nvSpPr>
          <p:cNvPr id="383" name="TextBox 382"/>
          <p:cNvSpPr txBox="1"/>
          <p:nvPr/>
        </p:nvSpPr>
        <p:spPr>
          <a:xfrm>
            <a:off x="5775447" y="5655167"/>
            <a:ext cx="13497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Oscilloscope</a:t>
            </a:r>
          </a:p>
        </p:txBody>
      </p:sp>
    </p:spTree>
    <p:extLst>
      <p:ext uri="{BB962C8B-B14F-4D97-AF65-F5344CB8AC3E}">
        <p14:creationId xmlns:p14="http://schemas.microsoft.com/office/powerpoint/2010/main" val="2727116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A072DF-6C63-4CD0-8038-DC17B94518D5}"/>
              </a:ext>
            </a:extLst>
          </p:cNvPr>
          <p:cNvPicPr>
            <a:picLocks noChangeAspect="1"/>
          </p:cNvPicPr>
          <p:nvPr/>
        </p:nvPicPr>
        <p:blipFill>
          <a:blip r:embed="rId2"/>
          <a:stretch>
            <a:fillRect/>
          </a:stretch>
        </p:blipFill>
        <p:spPr>
          <a:xfrm>
            <a:off x="0" y="945443"/>
            <a:ext cx="12192000" cy="5188892"/>
          </a:xfrm>
          <a:prstGeom prst="rect">
            <a:avLst/>
          </a:prstGeom>
        </p:spPr>
      </p:pic>
      <p:sp>
        <p:nvSpPr>
          <p:cNvPr id="5" name="Rounded Rectangle 78">
            <a:extLst>
              <a:ext uri="{FF2B5EF4-FFF2-40B4-BE49-F238E27FC236}">
                <a16:creationId xmlns:a16="http://schemas.microsoft.com/office/drawing/2014/main" id="{7B28ED04-A0F6-6151-DAC9-0F3B48102ADA}"/>
              </a:ext>
            </a:extLst>
          </p:cNvPr>
          <p:cNvSpPr/>
          <p:nvPr/>
        </p:nvSpPr>
        <p:spPr>
          <a:xfrm>
            <a:off x="432000" y="216001"/>
            <a:ext cx="11324186" cy="431700"/>
          </a:xfrm>
          <a:prstGeom prst="roundRect">
            <a:avLst>
              <a:gd name="adj" fmla="val 6415"/>
            </a:avLst>
          </a:prstGeom>
          <a:solidFill>
            <a:schemeClr val="accent5">
              <a:lumMod val="40000"/>
              <a:lumOff val="60000"/>
            </a:schemeClr>
          </a:solidFill>
          <a:ln>
            <a:noFill/>
          </a:ln>
          <a:effectLst>
            <a:glow rad="63500">
              <a:schemeClr val="accent5">
                <a:lumMod val="60000"/>
                <a:lumOff val="40000"/>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800" dirty="0">
                <a:solidFill>
                  <a:prstClr val="black"/>
                </a:solidFill>
                <a:latin typeface="Arial" panose="020B0604020202020204" pitchFamily="34" charset="0"/>
                <a:cs typeface="Arial" panose="020B0604020202020204" pitchFamily="34" charset="0"/>
              </a:rPr>
              <a:t>Entanglement distribution over 200 meters</a:t>
            </a:r>
            <a:endParaRPr kumimoji="0" lang="en-I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4880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4443" y="815110"/>
            <a:ext cx="54233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Correlation of polarization states between Alice and Bob</a:t>
            </a:r>
          </a:p>
        </p:txBody>
      </p:sp>
      <p:sp>
        <p:nvSpPr>
          <p:cNvPr id="5" name="TextBox 4"/>
          <p:cNvSpPr txBox="1"/>
          <p:nvPr/>
        </p:nvSpPr>
        <p:spPr>
          <a:xfrm>
            <a:off x="7882477" y="1357157"/>
            <a:ext cx="247856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Coincidence window = 1 ns</a:t>
            </a:r>
          </a:p>
        </p:txBody>
      </p:sp>
      <p:graphicFrame>
        <p:nvGraphicFramePr>
          <p:cNvPr id="7" name="Table 6"/>
          <p:cNvGraphicFramePr>
            <a:graphicFrameLocks noGrp="1"/>
          </p:cNvGraphicFramePr>
          <p:nvPr/>
        </p:nvGraphicFramePr>
        <p:xfrm>
          <a:off x="6242759" y="5741886"/>
          <a:ext cx="5434968" cy="741680"/>
        </p:xfrm>
        <a:graphic>
          <a:graphicData uri="http://schemas.openxmlformats.org/drawingml/2006/table">
            <a:tbl>
              <a:tblPr firstRow="1" bandRow="1">
                <a:tableStyleId>{5C22544A-7EE6-4342-B048-85BDC9FD1C3A}</a:tableStyleId>
              </a:tblPr>
              <a:tblGrid>
                <a:gridCol w="1202602">
                  <a:extLst>
                    <a:ext uri="{9D8B030D-6E8A-4147-A177-3AD203B41FA5}">
                      <a16:colId xmlns:a16="http://schemas.microsoft.com/office/drawing/2014/main" val="1813458048"/>
                    </a:ext>
                  </a:extLst>
                </a:gridCol>
                <a:gridCol w="1423852">
                  <a:extLst>
                    <a:ext uri="{9D8B030D-6E8A-4147-A177-3AD203B41FA5}">
                      <a16:colId xmlns:a16="http://schemas.microsoft.com/office/drawing/2014/main" val="2841076333"/>
                    </a:ext>
                  </a:extLst>
                </a:gridCol>
                <a:gridCol w="1384663">
                  <a:extLst>
                    <a:ext uri="{9D8B030D-6E8A-4147-A177-3AD203B41FA5}">
                      <a16:colId xmlns:a16="http://schemas.microsoft.com/office/drawing/2014/main" val="2543295434"/>
                    </a:ext>
                  </a:extLst>
                </a:gridCol>
                <a:gridCol w="1423851">
                  <a:extLst>
                    <a:ext uri="{9D8B030D-6E8A-4147-A177-3AD203B41FA5}">
                      <a16:colId xmlns:a16="http://schemas.microsoft.com/office/drawing/2014/main" val="1855623140"/>
                    </a:ext>
                  </a:extLst>
                </a:gridCol>
              </a:tblGrid>
              <a:tr h="370840">
                <a:tc>
                  <a:txBody>
                    <a:bodyPr/>
                    <a:lstStyle/>
                    <a:p>
                      <a:pPr algn="ctr"/>
                      <a:r>
                        <a:rPr lang="en-IN" dirty="0"/>
                        <a:t>H</a:t>
                      </a:r>
                    </a:p>
                  </a:txBody>
                  <a:tcPr/>
                </a:tc>
                <a:tc>
                  <a:txBody>
                    <a:bodyPr/>
                    <a:lstStyle/>
                    <a:p>
                      <a:pPr algn="ctr"/>
                      <a:r>
                        <a:rPr lang="en-IN" dirty="0"/>
                        <a:t>V</a:t>
                      </a:r>
                    </a:p>
                  </a:txBody>
                  <a:tcPr/>
                </a:tc>
                <a:tc>
                  <a:txBody>
                    <a:bodyPr/>
                    <a:lstStyle/>
                    <a:p>
                      <a:pPr algn="ctr"/>
                      <a:r>
                        <a:rPr lang="en-IN" dirty="0"/>
                        <a:t>D</a:t>
                      </a:r>
                    </a:p>
                  </a:txBody>
                  <a:tcPr/>
                </a:tc>
                <a:tc>
                  <a:txBody>
                    <a:bodyPr/>
                    <a:lstStyle/>
                    <a:p>
                      <a:pPr algn="ctr"/>
                      <a:r>
                        <a:rPr lang="en-IN" dirty="0"/>
                        <a:t>A</a:t>
                      </a:r>
                    </a:p>
                  </a:txBody>
                  <a:tcPr/>
                </a:tc>
                <a:extLst>
                  <a:ext uri="{0D108BD9-81ED-4DB2-BD59-A6C34878D82A}">
                    <a16:rowId xmlns:a16="http://schemas.microsoft.com/office/drawing/2014/main" val="3306305021"/>
                  </a:ext>
                </a:extLst>
              </a:tr>
              <a:tr h="370840">
                <a:tc>
                  <a:txBody>
                    <a:bodyPr/>
                    <a:lstStyle/>
                    <a:p>
                      <a:pPr algn="ctr"/>
                      <a:r>
                        <a:rPr lang="en-IN" dirty="0"/>
                        <a:t>94.2%</a:t>
                      </a:r>
                    </a:p>
                  </a:txBody>
                  <a:tcPr/>
                </a:tc>
                <a:tc>
                  <a:txBody>
                    <a:bodyPr/>
                    <a:lstStyle/>
                    <a:p>
                      <a:pPr algn="ctr"/>
                      <a:r>
                        <a:rPr lang="en-IN" dirty="0"/>
                        <a:t>93.66%</a:t>
                      </a:r>
                    </a:p>
                  </a:txBody>
                  <a:tcPr/>
                </a:tc>
                <a:tc>
                  <a:txBody>
                    <a:bodyPr/>
                    <a:lstStyle/>
                    <a:p>
                      <a:pPr algn="ctr"/>
                      <a:r>
                        <a:rPr lang="en-IN" dirty="0"/>
                        <a:t>83.33%</a:t>
                      </a:r>
                    </a:p>
                  </a:txBody>
                  <a:tcPr/>
                </a:tc>
                <a:tc>
                  <a:txBody>
                    <a:bodyPr/>
                    <a:lstStyle/>
                    <a:p>
                      <a:pPr algn="ctr"/>
                      <a:r>
                        <a:rPr lang="en-IN" dirty="0"/>
                        <a:t>87.53%</a:t>
                      </a:r>
                    </a:p>
                  </a:txBody>
                  <a:tcPr/>
                </a:tc>
                <a:extLst>
                  <a:ext uri="{0D108BD9-81ED-4DB2-BD59-A6C34878D82A}">
                    <a16:rowId xmlns:a16="http://schemas.microsoft.com/office/drawing/2014/main" val="4180125063"/>
                  </a:ext>
                </a:extLst>
              </a:tr>
            </a:tbl>
          </a:graphicData>
        </a:graphic>
      </p:graphicFrame>
      <p:sp>
        <p:nvSpPr>
          <p:cNvPr id="8" name="TextBox 7"/>
          <p:cNvSpPr txBox="1"/>
          <p:nvPr/>
        </p:nvSpPr>
        <p:spPr>
          <a:xfrm>
            <a:off x="8027740" y="2966103"/>
            <a:ext cx="2223686" cy="8002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Bell’s Parameter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S=2.54 ± 0.06</a:t>
            </a:r>
          </a:p>
        </p:txBody>
      </p:sp>
      <p:sp>
        <p:nvSpPr>
          <p:cNvPr id="9" name="TextBox 8"/>
          <p:cNvSpPr txBox="1"/>
          <p:nvPr/>
        </p:nvSpPr>
        <p:spPr>
          <a:xfrm>
            <a:off x="7757248" y="5037176"/>
            <a:ext cx="226978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Polarization Visibility </a:t>
            </a:r>
          </a:p>
        </p:txBody>
      </p:sp>
      <p:grpSp>
        <p:nvGrpSpPr>
          <p:cNvPr id="19" name="Group 18"/>
          <p:cNvGrpSpPr/>
          <p:nvPr/>
        </p:nvGrpSpPr>
        <p:grpSpPr>
          <a:xfrm>
            <a:off x="398339" y="97439"/>
            <a:ext cx="6950343" cy="705395"/>
            <a:chOff x="142785" y="248194"/>
            <a:chExt cx="8622389" cy="705395"/>
          </a:xfrm>
        </p:grpSpPr>
        <p:sp>
          <p:nvSpPr>
            <p:cNvPr id="20" name="Rounded Rectangle 19"/>
            <p:cNvSpPr/>
            <p:nvPr/>
          </p:nvSpPr>
          <p:spPr>
            <a:xfrm>
              <a:off x="142785" y="248194"/>
              <a:ext cx="8622389" cy="70539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85336" y="355778"/>
              <a:ext cx="699101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Entanglement Distribution over 200 meters</a:t>
              </a:r>
            </a:p>
          </p:txBody>
        </p:sp>
      </p:grpSp>
      <p:pic>
        <p:nvPicPr>
          <p:cNvPr id="24" name="Picture 23">
            <a:extLst>
              <a:ext uri="{FF2B5EF4-FFF2-40B4-BE49-F238E27FC236}">
                <a16:creationId xmlns:a16="http://schemas.microsoft.com/office/drawing/2014/main" id="{B5D25503-803E-A124-8577-181486F2A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7" y="1143450"/>
            <a:ext cx="6400800" cy="4518660"/>
          </a:xfrm>
          <a:prstGeom prst="rect">
            <a:avLst/>
          </a:prstGeom>
        </p:spPr>
      </p:pic>
    </p:spTree>
    <p:extLst>
      <p:ext uri="{BB962C8B-B14F-4D97-AF65-F5344CB8AC3E}">
        <p14:creationId xmlns:p14="http://schemas.microsoft.com/office/powerpoint/2010/main" val="1856266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73F15D-6B15-61FC-B7F2-B0E4360D928A}"/>
              </a:ext>
            </a:extLst>
          </p:cNvPr>
          <p:cNvPicPr>
            <a:picLocks noChangeAspect="1"/>
          </p:cNvPicPr>
          <p:nvPr/>
        </p:nvPicPr>
        <p:blipFill>
          <a:blip r:embed="rId2"/>
          <a:stretch>
            <a:fillRect/>
          </a:stretch>
        </p:blipFill>
        <p:spPr>
          <a:xfrm>
            <a:off x="1200149" y="724467"/>
            <a:ext cx="10182225" cy="6026515"/>
          </a:xfrm>
          <a:prstGeom prst="rect">
            <a:avLst/>
          </a:prstGeom>
        </p:spPr>
      </p:pic>
      <p:sp>
        <p:nvSpPr>
          <p:cNvPr id="2" name="Title 1">
            <a:extLst>
              <a:ext uri="{FF2B5EF4-FFF2-40B4-BE49-F238E27FC236}">
                <a16:creationId xmlns:a16="http://schemas.microsoft.com/office/drawing/2014/main" id="{37D5B5D1-5943-AD1E-2A01-797ED7409EE6}"/>
              </a:ext>
            </a:extLst>
          </p:cNvPr>
          <p:cNvSpPr txBox="1">
            <a:spLocks/>
          </p:cNvSpPr>
          <p:nvPr/>
        </p:nvSpPr>
        <p:spPr>
          <a:xfrm>
            <a:off x="0" y="0"/>
            <a:ext cx="12192000" cy="686368"/>
          </a:xfrm>
          <a:prstGeom prst="rect">
            <a:avLst/>
          </a:prstGeom>
          <a:solidFill>
            <a:schemeClr val="accent5">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4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Classification of QKD</a:t>
            </a:r>
            <a:endParaRPr kumimoji="0" lang="en-I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3714514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38200" y="1066460"/>
            <a:ext cx="10515600" cy="4964889"/>
            <a:chOff x="1336430" y="1209820"/>
            <a:chExt cx="9397219" cy="4839286"/>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926" t="4702" r="7702" b="5946"/>
            <a:stretch/>
          </p:blipFill>
          <p:spPr>
            <a:xfrm>
              <a:off x="1336430" y="1209820"/>
              <a:ext cx="9397219" cy="4839286"/>
            </a:xfrm>
            <a:prstGeom prst="rect">
              <a:avLst/>
            </a:prstGeom>
          </p:spPr>
        </p:pic>
        <p:sp>
          <p:nvSpPr>
            <p:cNvPr id="4" name="Rectangle 3"/>
            <p:cNvSpPr/>
            <p:nvPr/>
          </p:nvSpPr>
          <p:spPr>
            <a:xfrm>
              <a:off x="7188591" y="1375620"/>
              <a:ext cx="225083" cy="4406202"/>
            </a:xfrm>
            <a:prstGeom prst="rect">
              <a:avLst/>
            </a:prstGeom>
            <a:solidFill>
              <a:srgbClr val="EE7E2A">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2" name="Title 1"/>
          <p:cNvSpPr txBox="1">
            <a:spLocks/>
          </p:cNvSpPr>
          <p:nvPr/>
        </p:nvSpPr>
        <p:spPr>
          <a:xfrm>
            <a:off x="838200" y="19679"/>
            <a:ext cx="10515600" cy="7386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dirty="0">
                <a:latin typeface="Times New Roman" panose="02020603050405020304" pitchFamily="18" charset="0"/>
                <a:cs typeface="Times New Roman" panose="02020603050405020304" pitchFamily="18" charset="0"/>
              </a:rPr>
              <a:t>Temporal Filtering</a:t>
            </a:r>
          </a:p>
        </p:txBody>
      </p:sp>
      <p:cxnSp>
        <p:nvCxnSpPr>
          <p:cNvPr id="14" name="Straight Arrow Connector 13"/>
          <p:cNvCxnSpPr/>
          <p:nvPr/>
        </p:nvCxnSpPr>
        <p:spPr>
          <a:xfrm>
            <a:off x="6627182" y="1665007"/>
            <a:ext cx="7596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638758" y="1651944"/>
            <a:ext cx="7596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8398414" y="2039814"/>
            <a:ext cx="450165" cy="280045"/>
          </a:xfrm>
          <a:prstGeom prst="rect">
            <a:avLst/>
          </a:prstGeom>
          <a:solidFill>
            <a:srgbClr val="EE7E2A">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Box 18"/>
          <p:cNvSpPr txBox="1"/>
          <p:nvPr/>
        </p:nvSpPr>
        <p:spPr>
          <a:xfrm>
            <a:off x="8848579" y="1995170"/>
            <a:ext cx="2013756" cy="369332"/>
          </a:xfrm>
          <a:prstGeom prst="rect">
            <a:avLst/>
          </a:prstGeom>
          <a:noFill/>
        </p:spPr>
        <p:txBody>
          <a:bodyPr wrap="none" rtlCol="0">
            <a:spAutoFit/>
          </a:bodyPr>
          <a:lstStyle/>
          <a:p>
            <a:r>
              <a:rPr lang="en-IN" i="1" dirty="0">
                <a:latin typeface="Times New Roman" panose="02020603050405020304" pitchFamily="18" charset="0"/>
                <a:cs typeface="Times New Roman" panose="02020603050405020304" pitchFamily="18" charset="0"/>
              </a:rPr>
              <a:t>C.C. Window = </a:t>
            </a:r>
            <a:r>
              <a:rPr lang="en-IN" b="1" i="1" dirty="0">
                <a:latin typeface="Times New Roman" panose="02020603050405020304" pitchFamily="18" charset="0"/>
                <a:cs typeface="Times New Roman" panose="02020603050405020304" pitchFamily="18" charset="0"/>
              </a:rPr>
              <a:t>1ns</a:t>
            </a:r>
          </a:p>
        </p:txBody>
      </p:sp>
      <p:sp>
        <p:nvSpPr>
          <p:cNvPr id="22" name="TextBox 21"/>
          <p:cNvSpPr txBox="1"/>
          <p:nvPr/>
        </p:nvSpPr>
        <p:spPr>
          <a:xfrm>
            <a:off x="2383668" y="6207286"/>
            <a:ext cx="7436523" cy="369332"/>
          </a:xfrm>
          <a:prstGeom prst="rect">
            <a:avLst/>
          </a:prstGeom>
          <a:noFill/>
        </p:spPr>
        <p:txBody>
          <a:bodyPr wrap="none" rtlCol="0">
            <a:spAutoFit/>
          </a:bodyPr>
          <a:lstStyle/>
          <a:p>
            <a:r>
              <a:rPr lang="en-IN" i="1" dirty="0">
                <a:latin typeface="Times New Roman" panose="02020603050405020304" pitchFamily="18" charset="0"/>
                <a:cs typeface="Times New Roman" panose="02020603050405020304" pitchFamily="18" charset="0"/>
              </a:rPr>
              <a:t>Delay from Alice’s </a:t>
            </a:r>
            <a:r>
              <a:rPr lang="en-IN" b="1" i="1" dirty="0">
                <a:latin typeface="Times New Roman" panose="02020603050405020304" pitchFamily="18" charset="0"/>
                <a:cs typeface="Times New Roman" panose="02020603050405020304" pitchFamily="18" charset="0"/>
              </a:rPr>
              <a:t>H</a:t>
            </a:r>
            <a:r>
              <a:rPr lang="en-IN" i="1" dirty="0">
                <a:latin typeface="Times New Roman" panose="02020603050405020304" pitchFamily="18" charset="0"/>
                <a:cs typeface="Times New Roman" panose="02020603050405020304" pitchFamily="18" charset="0"/>
              </a:rPr>
              <a:t> pol. state detector to Bob’s </a:t>
            </a:r>
            <a:r>
              <a:rPr lang="en-IN" b="1" i="1" dirty="0">
                <a:latin typeface="Times New Roman" panose="02020603050405020304" pitchFamily="18" charset="0"/>
                <a:cs typeface="Times New Roman" panose="02020603050405020304" pitchFamily="18" charset="0"/>
              </a:rPr>
              <a:t>H</a:t>
            </a:r>
            <a:r>
              <a:rPr lang="en-IN" i="1" dirty="0">
                <a:latin typeface="Times New Roman" panose="02020603050405020304" pitchFamily="18" charset="0"/>
                <a:cs typeface="Times New Roman" panose="02020603050405020304" pitchFamily="18" charset="0"/>
              </a:rPr>
              <a:t> pol. State detector = </a:t>
            </a:r>
            <a:r>
              <a:rPr lang="en-IN" b="1" i="1" dirty="0">
                <a:latin typeface="Times New Roman" panose="02020603050405020304" pitchFamily="18" charset="0"/>
                <a:cs typeface="Times New Roman" panose="02020603050405020304" pitchFamily="18" charset="0"/>
              </a:rPr>
              <a:t>648ns</a:t>
            </a:r>
          </a:p>
        </p:txBody>
      </p:sp>
      <p:sp>
        <p:nvSpPr>
          <p:cNvPr id="11" name="TextBox 10"/>
          <p:cNvSpPr txBox="1"/>
          <p:nvPr/>
        </p:nvSpPr>
        <p:spPr>
          <a:xfrm>
            <a:off x="8512609" y="2505708"/>
            <a:ext cx="2501069" cy="369332"/>
          </a:xfrm>
          <a:prstGeom prst="rect">
            <a:avLst/>
          </a:prstGeom>
          <a:noFill/>
        </p:spPr>
        <p:txBody>
          <a:bodyPr wrap="none" rtlCol="0">
            <a:spAutoFit/>
          </a:bodyPr>
          <a:lstStyle/>
          <a:p>
            <a:r>
              <a:rPr lang="en-IN" i="1" dirty="0">
                <a:latin typeface="Times New Roman" panose="02020603050405020304" pitchFamily="18" charset="0"/>
                <a:cs typeface="Times New Roman" panose="02020603050405020304" pitchFamily="18" charset="0"/>
              </a:rPr>
              <a:t>Integration Time = </a:t>
            </a:r>
            <a:r>
              <a:rPr lang="en-IN" b="1" i="1" dirty="0">
                <a:latin typeface="Times New Roman" panose="02020603050405020304" pitchFamily="18" charset="0"/>
                <a:cs typeface="Times New Roman" panose="02020603050405020304" pitchFamily="18" charset="0"/>
              </a:rPr>
              <a:t>40ms</a:t>
            </a:r>
          </a:p>
        </p:txBody>
      </p:sp>
      <p:sp>
        <p:nvSpPr>
          <p:cNvPr id="13" name="TextBox 12"/>
          <p:cNvSpPr txBox="1"/>
          <p:nvPr/>
        </p:nvSpPr>
        <p:spPr>
          <a:xfrm>
            <a:off x="5618488" y="5877124"/>
            <a:ext cx="1388522" cy="338554"/>
          </a:xfrm>
          <a:prstGeom prst="rect">
            <a:avLst/>
          </a:prstGeom>
          <a:noFill/>
        </p:spPr>
        <p:txBody>
          <a:bodyPr wrap="none" rtlCol="0">
            <a:spAutoFit/>
          </a:bodyPr>
          <a:lstStyle/>
          <a:p>
            <a:r>
              <a:rPr lang="en-IN" sz="1600" b="1" i="1" dirty="0">
                <a:latin typeface="Times New Roman" panose="02020603050405020304" pitchFamily="18" charset="0"/>
                <a:cs typeface="Times New Roman" panose="02020603050405020304" pitchFamily="18" charset="0"/>
              </a:rPr>
              <a:t>Delay </a:t>
            </a:r>
            <a:r>
              <a:rPr lang="en-IN" sz="1600" i="1" dirty="0">
                <a:latin typeface="Arial" panose="020B0604020202020204" pitchFamily="34" charset="0"/>
                <a:cs typeface="Arial" panose="020B0604020202020204" pitchFamily="34" charset="0"/>
              </a:rPr>
              <a:t>x 10 ns</a:t>
            </a:r>
            <a:endParaRPr lang="en-IN" sz="1600" b="1" i="1" dirty="0">
              <a:latin typeface="Times New Roman" panose="02020603050405020304" pitchFamily="18" charset="0"/>
              <a:cs typeface="Times New Roman" panose="02020603050405020304" pitchFamily="18" charset="0"/>
            </a:endParaRPr>
          </a:p>
        </p:txBody>
      </p:sp>
      <p:sp>
        <p:nvSpPr>
          <p:cNvPr id="16" name="TextBox 15"/>
          <p:cNvSpPr txBox="1"/>
          <p:nvPr/>
        </p:nvSpPr>
        <p:spPr>
          <a:xfrm rot="16200000">
            <a:off x="562440" y="3345323"/>
            <a:ext cx="788999" cy="338554"/>
          </a:xfrm>
          <a:prstGeom prst="rect">
            <a:avLst/>
          </a:prstGeom>
          <a:noFill/>
        </p:spPr>
        <p:txBody>
          <a:bodyPr wrap="none" rtlCol="0">
            <a:spAutoFit/>
          </a:bodyPr>
          <a:lstStyle/>
          <a:p>
            <a:r>
              <a:rPr lang="en-IN" sz="1600" b="1" i="1" dirty="0">
                <a:latin typeface="Times New Roman" panose="02020603050405020304" pitchFamily="18" charset="0"/>
                <a:cs typeface="Times New Roman" panose="02020603050405020304" pitchFamily="18" charset="0"/>
              </a:rPr>
              <a:t>Counts</a:t>
            </a:r>
          </a:p>
        </p:txBody>
      </p:sp>
    </p:spTree>
    <p:extLst>
      <p:ext uri="{BB962C8B-B14F-4D97-AF65-F5344CB8AC3E}">
        <p14:creationId xmlns:p14="http://schemas.microsoft.com/office/powerpoint/2010/main" val="3915034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9679"/>
            <a:ext cx="10515600" cy="7386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dirty="0">
                <a:latin typeface="Times New Roman" panose="02020603050405020304" pitchFamily="18" charset="0"/>
                <a:cs typeface="Times New Roman" panose="02020603050405020304" pitchFamily="18" charset="0"/>
              </a:rPr>
              <a:t>Parameter Estimation for BBM92 Protocol</a:t>
            </a:r>
          </a:p>
        </p:txBody>
      </p:sp>
      <mc:AlternateContent xmlns:mc="http://schemas.openxmlformats.org/markup-compatibility/2006" xmlns:a14="http://schemas.microsoft.com/office/drawing/2010/main">
        <mc:Choice Requires="a14">
          <p:sp>
            <p:nvSpPr>
              <p:cNvPr id="3" name="TextBox 2"/>
              <p:cNvSpPr txBox="1"/>
              <p:nvPr/>
            </p:nvSpPr>
            <p:spPr>
              <a:xfrm>
                <a:off x="1463040" y="1010721"/>
                <a:ext cx="8731509" cy="369332"/>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Channel Transmissivity </a:t>
                </a:r>
                <a14:m>
                  <m:oMath xmlns:m="http://schemas.openxmlformats.org/officeDocument/2006/math">
                    <m:d>
                      <m:dPr>
                        <m:ctrlPr>
                          <a:rPr lang="en-IN" i="1" smtClean="0">
                            <a:latin typeface="Cambria Math" panose="02040503050406030204" pitchFamily="18" charset="0"/>
                            <a:cs typeface="Times New Roman" panose="02020603050405020304" pitchFamily="18" charset="0"/>
                          </a:rPr>
                        </m:ctrlPr>
                      </m:dPr>
                      <m:e>
                        <m:sSub>
                          <m:sSubPr>
                            <m:ctrlPr>
                              <a:rPr lang="en-IN" i="1" smtClean="0">
                                <a:latin typeface="Cambria Math" panose="02040503050406030204" pitchFamily="18" charset="0"/>
                                <a:cs typeface="Times New Roman" panose="02020603050405020304" pitchFamily="18" charset="0"/>
                              </a:rPr>
                            </m:ctrlPr>
                          </m:sSubPr>
                          <m:e>
                            <m:r>
                              <a:rPr lang="en-IN" i="1" smtClean="0">
                                <a:latin typeface="Cambria Math" panose="02040503050406030204" pitchFamily="18" charset="0"/>
                                <a:ea typeface="Cambria Math" panose="02040503050406030204" pitchFamily="18" charset="0"/>
                                <a:cs typeface="Times New Roman" panose="02020603050405020304" pitchFamily="18" charset="0"/>
                              </a:rPr>
                              <m:t>𝜂</m:t>
                            </m:r>
                          </m:e>
                          <m:sub>
                            <m:r>
                              <a:rPr lang="en-IN" b="0" i="1" smtClean="0">
                                <a:latin typeface="Cambria Math" panose="02040503050406030204" pitchFamily="18" charset="0"/>
                                <a:cs typeface="Times New Roman" panose="02020603050405020304" pitchFamily="18" charset="0"/>
                              </a:rPr>
                              <m:t>𝐶h</m:t>
                            </m:r>
                          </m:sub>
                        </m:sSub>
                      </m:e>
                    </m:d>
                  </m:oMath>
                </a14:m>
                <a:r>
                  <a:rPr lang="en-IN" dirty="0">
                    <a:latin typeface="Times New Roman" panose="02020603050405020304" pitchFamily="18" charset="0"/>
                    <a:cs typeface="Times New Roman" panose="02020603050405020304" pitchFamily="18" charset="0"/>
                  </a:rPr>
                  <a:t>=</a:t>
                </a:r>
                <a:r>
                  <a:rPr lang="en-IN" b="1" dirty="0">
                    <a:latin typeface="Times New Roman" panose="02020603050405020304" pitchFamily="18" charset="0"/>
                    <a:cs typeface="Times New Roman" panose="02020603050405020304" pitchFamily="18" charset="0"/>
                  </a:rPr>
                  <a:t>0.70</a:t>
                </a:r>
                <a:r>
                  <a:rPr lang="en-IN" dirty="0">
                    <a:latin typeface="Times New Roman" panose="02020603050405020304" pitchFamily="18" charset="0"/>
                    <a:cs typeface="Times New Roman" panose="02020603050405020304" pitchFamily="18" charset="0"/>
                  </a:rPr>
                  <a:t>                            Overall Detector Efficiency</a:t>
                </a:r>
                <a14:m>
                  <m:oMath xmlns:m="http://schemas.openxmlformats.org/officeDocument/2006/math">
                    <m:d>
                      <m:dPr>
                        <m:ctrlPr>
                          <a:rPr lang="en-IN" i="1">
                            <a:latin typeface="Cambria Math" panose="02040503050406030204" pitchFamily="18" charset="0"/>
                            <a:cs typeface="Times New Roman" panose="02020603050405020304" pitchFamily="18" charset="0"/>
                          </a:rPr>
                        </m:ctrlPr>
                      </m:dPr>
                      <m:e>
                        <m:sSub>
                          <m:sSubPr>
                            <m:ctrlPr>
                              <a:rPr lang="en-IN" i="1">
                                <a:latin typeface="Cambria Math" panose="02040503050406030204" pitchFamily="18" charset="0"/>
                                <a:cs typeface="Times New Roman" panose="02020603050405020304" pitchFamily="18" charset="0"/>
                              </a:rPr>
                            </m:ctrlPr>
                          </m:sSubPr>
                          <m:e>
                            <m:r>
                              <a:rPr lang="en-IN" i="1">
                                <a:latin typeface="Cambria Math" panose="02040503050406030204" pitchFamily="18" charset="0"/>
                                <a:ea typeface="Cambria Math" panose="02040503050406030204" pitchFamily="18" charset="0"/>
                                <a:cs typeface="Times New Roman" panose="02020603050405020304" pitchFamily="18" charset="0"/>
                              </a:rPr>
                              <m:t>𝜂</m:t>
                            </m:r>
                          </m:e>
                          <m:sub>
                            <m:r>
                              <a:rPr lang="en-IN" b="0" i="1" smtClean="0">
                                <a:latin typeface="Cambria Math" panose="02040503050406030204" pitchFamily="18" charset="0"/>
                                <a:ea typeface="Cambria Math" panose="02040503050406030204" pitchFamily="18" charset="0"/>
                                <a:cs typeface="Times New Roman" panose="02020603050405020304" pitchFamily="18" charset="0"/>
                              </a:rPr>
                              <m:t>𝑑𝑒𝑡</m:t>
                            </m:r>
                          </m:sub>
                        </m:sSub>
                      </m:e>
                    </m:d>
                  </m:oMath>
                </a14:m>
                <a:r>
                  <a:rPr lang="en-IN" dirty="0">
                    <a:latin typeface="Times New Roman" panose="02020603050405020304" pitchFamily="18" charset="0"/>
                    <a:cs typeface="Times New Roman" panose="02020603050405020304" pitchFamily="18" charset="0"/>
                  </a:rPr>
                  <a:t>=</a:t>
                </a:r>
                <a:r>
                  <a:rPr lang="en-IN" b="1" dirty="0">
                    <a:latin typeface="Times New Roman" panose="02020603050405020304" pitchFamily="18" charset="0"/>
                    <a:cs typeface="Times New Roman" panose="02020603050405020304" pitchFamily="18" charset="0"/>
                  </a:rPr>
                  <a:t>0.4 </a:t>
                </a:r>
                <a:r>
                  <a:rPr lang="en-IN" dirty="0">
                    <a:latin typeface="Times New Roman" panose="02020603050405020304" pitchFamily="18" charset="0"/>
                    <a:cs typeface="Times New Roman" panose="02020603050405020304" pitchFamily="18" charset="0"/>
                  </a:rPr>
                  <a:t>      </a:t>
                </a:r>
              </a:p>
            </p:txBody>
          </p:sp>
        </mc:Choice>
        <mc:Fallback xmlns="">
          <p:sp>
            <p:nvSpPr>
              <p:cNvPr id="3" name="TextBox 2"/>
              <p:cNvSpPr txBox="1">
                <a:spLocks noRot="1" noChangeAspect="1" noMove="1" noResize="1" noEditPoints="1" noAdjustHandles="1" noChangeArrowheads="1" noChangeShapeType="1" noTextEdit="1"/>
              </p:cNvSpPr>
              <p:nvPr/>
            </p:nvSpPr>
            <p:spPr>
              <a:xfrm>
                <a:off x="1463040" y="1010721"/>
                <a:ext cx="8731509" cy="369332"/>
              </a:xfrm>
              <a:prstGeom prst="rect">
                <a:avLst/>
              </a:prstGeom>
              <a:blipFill>
                <a:blip r:embed="rId2"/>
                <a:stretch>
                  <a:fillRect t="-10000" r="-628" b="-26667"/>
                </a:stretch>
              </a:blipFill>
            </p:spPr>
            <p:txBody>
              <a:bodyPr/>
              <a:lstStyle/>
              <a:p>
                <a:r>
                  <a:rPr lang="en-IN">
                    <a:noFill/>
                  </a:rPr>
                  <a:t> </a:t>
                </a:r>
              </a:p>
            </p:txBody>
          </p:sp>
        </mc:Fallback>
      </mc:AlternateContent>
      <p:graphicFrame>
        <p:nvGraphicFramePr>
          <p:cNvPr id="4" name="Table 3"/>
          <p:cNvGraphicFramePr>
            <a:graphicFrameLocks noGrp="1"/>
          </p:cNvGraphicFramePr>
          <p:nvPr/>
        </p:nvGraphicFramePr>
        <p:xfrm>
          <a:off x="1974700" y="2196183"/>
          <a:ext cx="8219849" cy="3320910"/>
        </p:xfrm>
        <a:graphic>
          <a:graphicData uri="http://schemas.openxmlformats.org/drawingml/2006/table">
            <a:tbl>
              <a:tblPr firstRow="1" firstCol="1" bandRow="1">
                <a:tableStyleId>{5C22544A-7EE6-4342-B048-85BDC9FD1C3A}</a:tableStyleId>
              </a:tblPr>
              <a:tblGrid>
                <a:gridCol w="1291463">
                  <a:extLst>
                    <a:ext uri="{9D8B030D-6E8A-4147-A177-3AD203B41FA5}">
                      <a16:colId xmlns:a16="http://schemas.microsoft.com/office/drawing/2014/main" val="3748309528"/>
                    </a:ext>
                  </a:extLst>
                </a:gridCol>
                <a:gridCol w="1658534">
                  <a:extLst>
                    <a:ext uri="{9D8B030D-6E8A-4147-A177-3AD203B41FA5}">
                      <a16:colId xmlns:a16="http://schemas.microsoft.com/office/drawing/2014/main" val="3377106826"/>
                    </a:ext>
                  </a:extLst>
                </a:gridCol>
                <a:gridCol w="1789612">
                  <a:extLst>
                    <a:ext uri="{9D8B030D-6E8A-4147-A177-3AD203B41FA5}">
                      <a16:colId xmlns:a16="http://schemas.microsoft.com/office/drawing/2014/main" val="3832121924"/>
                    </a:ext>
                  </a:extLst>
                </a:gridCol>
                <a:gridCol w="1638517">
                  <a:extLst>
                    <a:ext uri="{9D8B030D-6E8A-4147-A177-3AD203B41FA5}">
                      <a16:colId xmlns:a16="http://schemas.microsoft.com/office/drawing/2014/main" val="190413763"/>
                    </a:ext>
                  </a:extLst>
                </a:gridCol>
                <a:gridCol w="1841723">
                  <a:extLst>
                    <a:ext uri="{9D8B030D-6E8A-4147-A177-3AD203B41FA5}">
                      <a16:colId xmlns:a16="http://schemas.microsoft.com/office/drawing/2014/main" val="834888023"/>
                    </a:ext>
                  </a:extLst>
                </a:gridCol>
              </a:tblGrid>
              <a:tr h="808274">
                <a:tc>
                  <a:txBody>
                    <a:bodyPr/>
                    <a:lstStyle/>
                    <a:p>
                      <a:pPr algn="ctr">
                        <a:lnSpc>
                          <a:spcPct val="150000"/>
                        </a:lnSpc>
                        <a:spcAft>
                          <a:spcPts val="0"/>
                        </a:spcAft>
                      </a:pPr>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200000"/>
                        </a:lnSpc>
                      </a:pPr>
                      <a:r>
                        <a:rPr lang="en-IN" sz="2000" dirty="0"/>
                        <a:t>H</a:t>
                      </a:r>
                      <a:endParaRPr lang="en-IN" sz="2000" dirty="0">
                        <a:latin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n-IN" sz="2000" dirty="0"/>
                        <a:t>V</a:t>
                      </a:r>
                      <a:endParaRPr lang="en-IN" sz="2000" dirty="0">
                        <a:latin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n-IN" sz="2000" dirty="0"/>
                        <a:t>D</a:t>
                      </a:r>
                      <a:endParaRPr lang="en-IN" sz="2000" dirty="0">
                        <a:latin typeface="Arial" panose="020B0604020202020204" pitchFamily="34" charset="0"/>
                        <a:cs typeface="Arial" panose="020B0604020202020204" pitchFamily="34" charset="0"/>
                      </a:endParaRPr>
                    </a:p>
                  </a:txBody>
                  <a:tcPr marL="68580" marR="68580" marT="0" marB="0"/>
                </a:tc>
                <a:tc>
                  <a:txBody>
                    <a:bodyPr/>
                    <a:lstStyle/>
                    <a:p>
                      <a:pPr algn="ctr">
                        <a:lnSpc>
                          <a:spcPct val="200000"/>
                        </a:lnSpc>
                      </a:pPr>
                      <a:r>
                        <a:rPr lang="en-IN" sz="2000" dirty="0"/>
                        <a:t>A</a:t>
                      </a:r>
                      <a:endParaRPr lang="en-IN" sz="2000" dirty="0">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416064958"/>
                  </a:ext>
                </a:extLst>
              </a:tr>
              <a:tr h="613954">
                <a:tc>
                  <a:txBody>
                    <a:bodyPr/>
                    <a:lstStyle/>
                    <a:p>
                      <a:pPr algn="ctr">
                        <a:lnSpc>
                          <a:spcPct val="100000"/>
                        </a:lnSpc>
                        <a:spcAft>
                          <a:spcPts val="0"/>
                        </a:spcAft>
                      </a:pPr>
                      <a:r>
                        <a:rPr lang="en-IN" sz="2000" dirty="0">
                          <a:effectLst/>
                        </a:rPr>
                        <a:t>H</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0000"/>
                        </a:lnSpc>
                      </a:pPr>
                      <a:r>
                        <a:rPr lang="en-IN" dirty="0"/>
                        <a:t>1023</a:t>
                      </a:r>
                    </a:p>
                  </a:txBody>
                  <a:tcPr marL="68580" marR="68580" marT="0" marB="0"/>
                </a:tc>
                <a:tc>
                  <a:txBody>
                    <a:bodyPr/>
                    <a:lstStyle/>
                    <a:p>
                      <a:pPr algn="ctr">
                        <a:lnSpc>
                          <a:spcPct val="100000"/>
                        </a:lnSpc>
                      </a:pPr>
                      <a:r>
                        <a:rPr lang="en-IN" dirty="0"/>
                        <a:t>41</a:t>
                      </a:r>
                    </a:p>
                  </a:txBody>
                  <a:tcPr marL="68580" marR="68580" marT="0" marB="0"/>
                </a:tc>
                <a:tc>
                  <a:txBody>
                    <a:bodyPr/>
                    <a:lstStyle/>
                    <a:p>
                      <a:pPr algn="ctr">
                        <a:lnSpc>
                          <a:spcPct val="100000"/>
                        </a:lnSpc>
                      </a:pPr>
                      <a:r>
                        <a:rPr lang="en-IN" dirty="0"/>
                        <a:t>603</a:t>
                      </a:r>
                    </a:p>
                  </a:txBody>
                  <a:tcPr marL="68580" marR="68580" marT="0" marB="0"/>
                </a:tc>
                <a:tc>
                  <a:txBody>
                    <a:bodyPr/>
                    <a:lstStyle/>
                    <a:p>
                      <a:pPr algn="ctr">
                        <a:lnSpc>
                          <a:spcPct val="100000"/>
                        </a:lnSpc>
                      </a:pPr>
                      <a:r>
                        <a:rPr lang="en-IN" dirty="0"/>
                        <a:t>501</a:t>
                      </a:r>
                    </a:p>
                    <a:p>
                      <a:pPr algn="ctr">
                        <a:lnSpc>
                          <a:spcPct val="100000"/>
                        </a:lnSpc>
                      </a:pPr>
                      <a:endParaRPr lang="en-IN" dirty="0"/>
                    </a:p>
                  </a:txBody>
                  <a:tcPr marL="68580" marR="68580" marT="0" marB="0"/>
                </a:tc>
                <a:extLst>
                  <a:ext uri="{0D108BD9-81ED-4DB2-BD59-A6C34878D82A}">
                    <a16:rowId xmlns:a16="http://schemas.microsoft.com/office/drawing/2014/main" val="2876681810"/>
                  </a:ext>
                </a:extLst>
              </a:tr>
              <a:tr h="656950">
                <a:tc>
                  <a:txBody>
                    <a:bodyPr/>
                    <a:lstStyle/>
                    <a:p>
                      <a:pPr algn="ctr">
                        <a:lnSpc>
                          <a:spcPct val="150000"/>
                        </a:lnSpc>
                        <a:spcAft>
                          <a:spcPts val="0"/>
                        </a:spcAft>
                      </a:pPr>
                      <a:r>
                        <a:rPr lang="en-US" sz="2000" kern="1200" dirty="0">
                          <a:effectLst/>
                        </a:rPr>
                        <a:t>V</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IN" dirty="0"/>
                        <a:t>36</a:t>
                      </a:r>
                    </a:p>
                  </a:txBody>
                  <a:tcPr marL="68580" marR="68580" marT="0" marB="0"/>
                </a:tc>
                <a:tc>
                  <a:txBody>
                    <a:bodyPr/>
                    <a:lstStyle/>
                    <a:p>
                      <a:pPr algn="ctr">
                        <a:lnSpc>
                          <a:spcPct val="150000"/>
                        </a:lnSpc>
                      </a:pPr>
                      <a:r>
                        <a:rPr lang="en-IN" dirty="0"/>
                        <a:t>1167</a:t>
                      </a:r>
                    </a:p>
                  </a:txBody>
                  <a:tcPr marL="68580" marR="68580" marT="0" marB="0"/>
                </a:tc>
                <a:tc>
                  <a:txBody>
                    <a:bodyPr/>
                    <a:lstStyle/>
                    <a:p>
                      <a:pPr algn="ctr">
                        <a:lnSpc>
                          <a:spcPct val="150000"/>
                        </a:lnSpc>
                      </a:pPr>
                      <a:r>
                        <a:rPr lang="en-IN" dirty="0"/>
                        <a:t>661</a:t>
                      </a:r>
                    </a:p>
                  </a:txBody>
                  <a:tcPr marL="68580" marR="68580" marT="0" marB="0"/>
                </a:tc>
                <a:tc>
                  <a:txBody>
                    <a:bodyPr/>
                    <a:lstStyle/>
                    <a:p>
                      <a:pPr algn="ctr">
                        <a:lnSpc>
                          <a:spcPct val="150000"/>
                        </a:lnSpc>
                      </a:pPr>
                      <a:r>
                        <a:rPr lang="en-IN" dirty="0"/>
                        <a:t>592</a:t>
                      </a:r>
                    </a:p>
                  </a:txBody>
                  <a:tcPr marL="68580" marR="68580" marT="0" marB="0"/>
                </a:tc>
                <a:extLst>
                  <a:ext uri="{0D108BD9-81ED-4DB2-BD59-A6C34878D82A}">
                    <a16:rowId xmlns:a16="http://schemas.microsoft.com/office/drawing/2014/main" val="1755978715"/>
                  </a:ext>
                </a:extLst>
              </a:tr>
              <a:tr h="620866">
                <a:tc>
                  <a:txBody>
                    <a:bodyPr/>
                    <a:lstStyle/>
                    <a:p>
                      <a:pPr algn="ctr">
                        <a:lnSpc>
                          <a:spcPct val="150000"/>
                        </a:lnSpc>
                        <a:spcAft>
                          <a:spcPts val="0"/>
                        </a:spcAft>
                      </a:pPr>
                      <a:r>
                        <a:rPr lang="en-IN" sz="2000" dirty="0">
                          <a:effectLst/>
                        </a:rPr>
                        <a:t>D</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IN" dirty="0"/>
                        <a:t>408</a:t>
                      </a:r>
                    </a:p>
                  </a:txBody>
                  <a:tcPr marL="68580" marR="68580" marT="0" marB="0"/>
                </a:tc>
                <a:tc>
                  <a:txBody>
                    <a:bodyPr/>
                    <a:lstStyle/>
                    <a:p>
                      <a:pPr algn="ctr">
                        <a:lnSpc>
                          <a:spcPct val="150000"/>
                        </a:lnSpc>
                      </a:pPr>
                      <a:r>
                        <a:rPr lang="en-IN" dirty="0"/>
                        <a:t>671</a:t>
                      </a:r>
                    </a:p>
                  </a:txBody>
                  <a:tcPr marL="68580" marR="68580" marT="0" marB="0"/>
                </a:tc>
                <a:tc>
                  <a:txBody>
                    <a:bodyPr/>
                    <a:lstStyle/>
                    <a:p>
                      <a:pPr algn="ctr">
                        <a:lnSpc>
                          <a:spcPct val="150000"/>
                        </a:lnSpc>
                      </a:pPr>
                      <a:r>
                        <a:rPr lang="en-IN" dirty="0"/>
                        <a:t>1287</a:t>
                      </a:r>
                    </a:p>
                  </a:txBody>
                  <a:tcPr marL="68580" marR="68580" marT="0" marB="0"/>
                </a:tc>
                <a:tc>
                  <a:txBody>
                    <a:bodyPr/>
                    <a:lstStyle/>
                    <a:p>
                      <a:pPr algn="ctr">
                        <a:lnSpc>
                          <a:spcPct val="150000"/>
                        </a:lnSpc>
                      </a:pPr>
                      <a:r>
                        <a:rPr lang="en-IN" dirty="0"/>
                        <a:t>76</a:t>
                      </a:r>
                    </a:p>
                  </a:txBody>
                  <a:tcPr marL="68580" marR="68580" marT="0" marB="0"/>
                </a:tc>
                <a:extLst>
                  <a:ext uri="{0D108BD9-81ED-4DB2-BD59-A6C34878D82A}">
                    <a16:rowId xmlns:a16="http://schemas.microsoft.com/office/drawing/2014/main" val="3763299293"/>
                  </a:ext>
                </a:extLst>
              </a:tr>
              <a:tr h="620866">
                <a:tc>
                  <a:txBody>
                    <a:bodyPr/>
                    <a:lstStyle/>
                    <a:p>
                      <a:pPr algn="ctr">
                        <a:lnSpc>
                          <a:spcPct val="150000"/>
                        </a:lnSpc>
                        <a:spcAft>
                          <a:spcPts val="0"/>
                        </a:spcAft>
                      </a:pPr>
                      <a:r>
                        <a:rPr lang="en-US" sz="2000" kern="1200" dirty="0">
                          <a:effectLst/>
                        </a:rPr>
                        <a:t>A</a:t>
                      </a:r>
                      <a:endParaRPr lang="en-I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IN" dirty="0"/>
                        <a:t>644</a:t>
                      </a:r>
                    </a:p>
                  </a:txBody>
                  <a:tcPr marL="68580" marR="68580" marT="0" marB="0"/>
                </a:tc>
                <a:tc>
                  <a:txBody>
                    <a:bodyPr/>
                    <a:lstStyle/>
                    <a:p>
                      <a:pPr algn="ctr">
                        <a:lnSpc>
                          <a:spcPct val="150000"/>
                        </a:lnSpc>
                      </a:pPr>
                      <a:r>
                        <a:rPr lang="en-IN" dirty="0"/>
                        <a:t>591</a:t>
                      </a:r>
                    </a:p>
                  </a:txBody>
                  <a:tcPr marL="68580" marR="68580" marT="0" marB="0"/>
                </a:tc>
                <a:tc>
                  <a:txBody>
                    <a:bodyPr/>
                    <a:lstStyle/>
                    <a:p>
                      <a:pPr algn="ctr">
                        <a:lnSpc>
                          <a:spcPct val="150000"/>
                        </a:lnSpc>
                      </a:pPr>
                      <a:r>
                        <a:rPr lang="en-IN" dirty="0"/>
                        <a:t>117</a:t>
                      </a:r>
                    </a:p>
                  </a:txBody>
                  <a:tcPr marL="68580" marR="68580" marT="0" marB="0"/>
                </a:tc>
                <a:tc>
                  <a:txBody>
                    <a:bodyPr/>
                    <a:lstStyle/>
                    <a:p>
                      <a:pPr algn="ctr">
                        <a:lnSpc>
                          <a:spcPct val="150000"/>
                        </a:lnSpc>
                      </a:pPr>
                      <a:r>
                        <a:rPr lang="en-IN" dirty="0"/>
                        <a:t>1140</a:t>
                      </a:r>
                    </a:p>
                  </a:txBody>
                  <a:tcPr marL="68580" marR="68580" marT="0" marB="0"/>
                </a:tc>
                <a:extLst>
                  <a:ext uri="{0D108BD9-81ED-4DB2-BD59-A6C34878D82A}">
                    <a16:rowId xmlns:a16="http://schemas.microsoft.com/office/drawing/2014/main" val="1390581153"/>
                  </a:ext>
                </a:extLst>
              </a:tr>
            </a:tbl>
          </a:graphicData>
        </a:graphic>
      </p:graphicFrame>
      <p:sp>
        <p:nvSpPr>
          <p:cNvPr id="5" name="TextBox 4"/>
          <p:cNvSpPr txBox="1"/>
          <p:nvPr/>
        </p:nvSpPr>
        <p:spPr>
          <a:xfrm>
            <a:off x="2138131" y="1789186"/>
            <a:ext cx="8056418" cy="369332"/>
          </a:xfrm>
          <a:prstGeom prst="rect">
            <a:avLst/>
          </a:prstGeom>
          <a:noFill/>
        </p:spPr>
        <p:txBody>
          <a:bodyPr wrap="square" rtlCol="0">
            <a:spAutoFit/>
          </a:bodyPr>
          <a:lstStyle/>
          <a:p>
            <a:r>
              <a:rPr lang="en-IN" b="1" i="1" dirty="0">
                <a:latin typeface="Times New Roman" panose="02020603050405020304" pitchFamily="18" charset="0"/>
                <a:cs typeface="Times New Roman" panose="02020603050405020304" pitchFamily="18" charset="0"/>
              </a:rPr>
              <a:t>TABLE:</a:t>
            </a:r>
            <a:r>
              <a:rPr lang="en-IN" dirty="0">
                <a:latin typeface="Times New Roman" panose="02020603050405020304" pitchFamily="18" charset="0"/>
                <a:cs typeface="Times New Roman" panose="02020603050405020304" pitchFamily="18" charset="0"/>
              </a:rPr>
              <a:t> </a:t>
            </a:r>
            <a:r>
              <a:rPr lang="en-IN" i="1" dirty="0">
                <a:latin typeface="Times New Roman" panose="02020603050405020304" pitchFamily="18" charset="0"/>
                <a:cs typeface="Times New Roman" panose="02020603050405020304" pitchFamily="18" charset="0"/>
              </a:rPr>
              <a:t>Showing QBER and Key Rate for BBM92 Protocol</a:t>
            </a:r>
            <a:endParaRPr lang="en-IN" b="1" dirty="0">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2004623" y="2215827"/>
            <a:ext cx="1234954" cy="74944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652557" y="2285875"/>
            <a:ext cx="587020" cy="369332"/>
          </a:xfrm>
          <a:prstGeom prst="rect">
            <a:avLst/>
          </a:prstGeom>
          <a:noFill/>
        </p:spPr>
        <p:txBody>
          <a:bodyPr wrap="none" rtlCol="0">
            <a:spAutoFit/>
          </a:bodyPr>
          <a:lstStyle/>
          <a:p>
            <a:r>
              <a:rPr lang="en-IN" dirty="0">
                <a:solidFill>
                  <a:schemeClr val="bg1"/>
                </a:solidFill>
              </a:rPr>
              <a:t>BOB</a:t>
            </a:r>
          </a:p>
        </p:txBody>
      </p:sp>
      <p:sp>
        <p:nvSpPr>
          <p:cNvPr id="13" name="TextBox 12"/>
          <p:cNvSpPr txBox="1"/>
          <p:nvPr/>
        </p:nvSpPr>
        <p:spPr>
          <a:xfrm>
            <a:off x="1928748" y="2490185"/>
            <a:ext cx="708848" cy="369332"/>
          </a:xfrm>
          <a:prstGeom prst="rect">
            <a:avLst/>
          </a:prstGeom>
          <a:noFill/>
        </p:spPr>
        <p:txBody>
          <a:bodyPr wrap="none" rtlCol="0">
            <a:spAutoFit/>
          </a:bodyPr>
          <a:lstStyle/>
          <a:p>
            <a:r>
              <a:rPr lang="en-IN" dirty="0">
                <a:solidFill>
                  <a:schemeClr val="bg1"/>
                </a:solidFill>
              </a:rPr>
              <a:t>ALICE</a:t>
            </a:r>
          </a:p>
        </p:txBody>
      </p:sp>
      <p:sp>
        <p:nvSpPr>
          <p:cNvPr id="20" name="TextBox 19"/>
          <p:cNvSpPr txBox="1"/>
          <p:nvPr/>
        </p:nvSpPr>
        <p:spPr>
          <a:xfrm>
            <a:off x="-1148661" y="1393987"/>
            <a:ext cx="8383278" cy="369332"/>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Background Coincidences=</a:t>
            </a:r>
            <a:r>
              <a:rPr lang="en-IN" b="1" dirty="0">
                <a:latin typeface="Times New Roman" panose="02020603050405020304" pitchFamily="18" charset="0"/>
                <a:cs typeface="Times New Roman" panose="02020603050405020304" pitchFamily="18" charset="0"/>
              </a:rPr>
              <a:t>40</a:t>
            </a:r>
          </a:p>
        </p:txBody>
      </p:sp>
      <mc:AlternateContent xmlns:mc="http://schemas.openxmlformats.org/markup-compatibility/2006" xmlns:a14="http://schemas.microsoft.com/office/drawing/2010/main">
        <mc:Choice Requires="a14">
          <p:sp>
            <p:nvSpPr>
              <p:cNvPr id="21" name="TextBox 20"/>
              <p:cNvSpPr txBox="1"/>
              <p:nvPr/>
            </p:nvSpPr>
            <p:spPr>
              <a:xfrm>
                <a:off x="2004623" y="5708956"/>
                <a:ext cx="8189926" cy="400110"/>
              </a:xfrm>
              <a:prstGeom prst="rect">
                <a:avLst/>
              </a:prstGeom>
              <a:noFill/>
            </p:spPr>
            <p:txBody>
              <a:bodyPr wrap="square" rtlCol="0">
                <a:spAutoFit/>
              </a:bodyPr>
              <a:lstStyle/>
              <a:p>
                <a:pPr algn="ctr"/>
                <a:r>
                  <a:rPr lang="en-IN" sz="2000" b="1" i="1" dirty="0">
                    <a:latin typeface="Times New Roman" panose="02020603050405020304" pitchFamily="18" charset="0"/>
                    <a:cs typeface="Times New Roman" panose="02020603050405020304" pitchFamily="18" charset="0"/>
                  </a:rPr>
                  <a:t>Average Sift Key Rate</a:t>
                </a:r>
                <a14:m>
                  <m:oMath xmlns:m="http://schemas.openxmlformats.org/officeDocument/2006/math">
                    <m:r>
                      <a:rPr lang="en-IN" sz="2000" b="1" i="1">
                        <a:latin typeface="Cambria Math" panose="02040503050406030204" pitchFamily="18" charset="0"/>
                        <a:cs typeface="Times New Roman" panose="02020603050405020304" pitchFamily="18" charset="0"/>
                      </a:rPr>
                      <m:t> </m:t>
                    </m:r>
                    <m:d>
                      <m:dPr>
                        <m:ctrlPr>
                          <a:rPr lang="en-IN" sz="2000" b="1" i="1" smtClean="0">
                            <a:latin typeface="Cambria Math" panose="02040503050406030204" pitchFamily="18" charset="0"/>
                            <a:cs typeface="Times New Roman" panose="02020603050405020304" pitchFamily="18" charset="0"/>
                          </a:rPr>
                        </m:ctrlPr>
                      </m:dPr>
                      <m:e>
                        <m:r>
                          <a:rPr lang="en-IN" sz="2000" b="1" i="1" smtClean="0">
                            <a:latin typeface="Cambria Math" panose="02040503050406030204" pitchFamily="18" charset="0"/>
                            <a:cs typeface="Times New Roman" panose="02020603050405020304" pitchFamily="18" charset="0"/>
                          </a:rPr>
                          <m:t>𝑲</m:t>
                        </m:r>
                      </m:e>
                    </m:d>
                  </m:oMath>
                </a14:m>
                <a:r>
                  <a:rPr lang="en-IN" sz="2000" b="1" i="1" dirty="0">
                    <a:latin typeface="Times New Roman" panose="02020603050405020304" pitchFamily="18" charset="0"/>
                    <a:cs typeface="Times New Roman" panose="02020603050405020304" pitchFamily="18" charset="0"/>
                  </a:rPr>
                  <a:t> = Total CC in correct basis detectors </a:t>
                </a:r>
                <a:r>
                  <a:rPr lang="en-IN" sz="2000" b="1" dirty="0">
                    <a:latin typeface="Times New Roman" panose="02020603050405020304" pitchFamily="18" charset="0"/>
                    <a:cs typeface="Times New Roman" panose="02020603050405020304" pitchFamily="18" charset="0"/>
                  </a:rPr>
                  <a:t>= 4.5 kbps</a:t>
                </a:r>
              </a:p>
            </p:txBody>
          </p:sp>
        </mc:Choice>
        <mc:Fallback xmlns="">
          <p:sp>
            <p:nvSpPr>
              <p:cNvPr id="21" name="TextBox 20"/>
              <p:cNvSpPr txBox="1">
                <a:spLocks noRot="1" noChangeAspect="1" noMove="1" noResize="1" noEditPoints="1" noAdjustHandles="1" noChangeArrowheads="1" noChangeShapeType="1" noTextEdit="1"/>
              </p:cNvSpPr>
              <p:nvPr/>
            </p:nvSpPr>
            <p:spPr>
              <a:xfrm>
                <a:off x="2004623" y="5708956"/>
                <a:ext cx="8189926" cy="400110"/>
              </a:xfrm>
              <a:prstGeom prst="rect">
                <a:avLst/>
              </a:prstGeom>
              <a:blipFill>
                <a:blip r:embed="rId3"/>
                <a:stretch>
                  <a:fillRect t="-9231" b="-27692"/>
                </a:stretch>
              </a:blipFill>
            </p:spPr>
            <p:txBody>
              <a:bodyPr/>
              <a:lstStyle/>
              <a:p>
                <a:r>
                  <a:rPr lang="en-IN">
                    <a:noFill/>
                  </a:rPr>
                  <a:t> </a:t>
                </a:r>
              </a:p>
            </p:txBody>
          </p:sp>
        </mc:Fallback>
      </mc:AlternateContent>
      <p:sp>
        <p:nvSpPr>
          <p:cNvPr id="22" name="TextBox 21"/>
          <p:cNvSpPr txBox="1"/>
          <p:nvPr/>
        </p:nvSpPr>
        <p:spPr>
          <a:xfrm>
            <a:off x="2455744" y="6100848"/>
            <a:ext cx="7055427" cy="707886"/>
          </a:xfrm>
          <a:prstGeom prst="rect">
            <a:avLst/>
          </a:prstGeom>
          <a:noFill/>
        </p:spPr>
        <p:txBody>
          <a:bodyPr wrap="square" rtlCol="0">
            <a:spAutoFit/>
          </a:bodyPr>
          <a:lstStyle/>
          <a:p>
            <a:pPr algn="ctr"/>
            <a:r>
              <a:rPr lang="en-IN" sz="2000" b="1" i="1" dirty="0">
                <a:latin typeface="Times New Roman" panose="02020603050405020304" pitchFamily="18" charset="0"/>
                <a:cs typeface="Times New Roman" panose="02020603050405020304" pitchFamily="18" charset="0"/>
              </a:rPr>
              <a:t>QBER= CC in wrong detectors/total CC= </a:t>
            </a:r>
            <a:r>
              <a:rPr lang="en-IN" sz="2000" b="1" dirty="0">
                <a:latin typeface="Times New Roman" panose="02020603050405020304" pitchFamily="18" charset="0"/>
                <a:cs typeface="Times New Roman" panose="02020603050405020304" pitchFamily="18" charset="0"/>
              </a:rPr>
              <a:t>4%</a:t>
            </a:r>
          </a:p>
          <a:p>
            <a:pPr algn="ctr"/>
            <a:r>
              <a:rPr lang="en-IN" sz="2000" b="1" i="1" dirty="0">
                <a:latin typeface="Times New Roman" panose="02020603050405020304" pitchFamily="18" charset="0"/>
                <a:cs typeface="Times New Roman" panose="02020603050405020304" pitchFamily="18" charset="0"/>
              </a:rPr>
              <a:t>Secure key rate</a:t>
            </a:r>
            <a:r>
              <a:rPr lang="en-IN" sz="2000" b="1" dirty="0">
                <a:latin typeface="Times New Roman" panose="02020603050405020304" pitchFamily="18" charset="0"/>
                <a:cs typeface="Times New Roman" panose="02020603050405020304" pitchFamily="18" charset="0"/>
              </a:rPr>
              <a:t> ~ 1.7 kbps</a:t>
            </a:r>
          </a:p>
        </p:txBody>
      </p:sp>
    </p:spTree>
    <p:extLst>
      <p:ext uri="{BB962C8B-B14F-4D97-AF65-F5344CB8AC3E}">
        <p14:creationId xmlns:p14="http://schemas.microsoft.com/office/powerpoint/2010/main" val="1729614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D95247E-0361-4938-9425-EDB07A5ADCDC}"/>
              </a:ext>
            </a:extLst>
          </p:cNvPr>
          <p:cNvSpPr txBox="1"/>
          <p:nvPr/>
        </p:nvSpPr>
        <p:spPr>
          <a:xfrm>
            <a:off x="1717270" y="437785"/>
            <a:ext cx="87574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black"/>
                </a:solidFill>
                <a:effectLst/>
                <a:uLnTx/>
                <a:uFillTx/>
                <a:latin typeface="Calibri" panose="020F0502020204030204"/>
                <a:ea typeface="+mn-ea"/>
                <a:cs typeface="+mn-cs"/>
              </a:rPr>
              <a:t>Atmospheric conditions, mean and variance from midnight to 6 AM (typical measurement time for our experiments)</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1">
            <a:extLst>
              <a:ext uri="{FF2B5EF4-FFF2-40B4-BE49-F238E27FC236}">
                <a16:creationId xmlns:a16="http://schemas.microsoft.com/office/drawing/2014/main" id="{5E31DC95-5B1B-42CE-A0FB-E2AB58B3C3AB}"/>
              </a:ext>
            </a:extLst>
          </p:cNvPr>
          <p:cNvGraphicFramePr>
            <a:graphicFrameLocks noGrp="1"/>
          </p:cNvGraphicFramePr>
          <p:nvPr/>
        </p:nvGraphicFramePr>
        <p:xfrm>
          <a:off x="1717270" y="1539075"/>
          <a:ext cx="8491126" cy="11887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632112822"/>
                    </a:ext>
                  </a:extLst>
                </a:gridCol>
                <a:gridCol w="2277744">
                  <a:extLst>
                    <a:ext uri="{9D8B030D-6E8A-4147-A177-3AD203B41FA5}">
                      <a16:colId xmlns:a16="http://schemas.microsoft.com/office/drawing/2014/main" val="3306888755"/>
                    </a:ext>
                  </a:extLst>
                </a:gridCol>
                <a:gridCol w="2148396">
                  <a:extLst>
                    <a:ext uri="{9D8B030D-6E8A-4147-A177-3AD203B41FA5}">
                      <a16:colId xmlns:a16="http://schemas.microsoft.com/office/drawing/2014/main" val="117364157"/>
                    </a:ext>
                  </a:extLst>
                </a:gridCol>
                <a:gridCol w="2032986">
                  <a:extLst>
                    <a:ext uri="{9D8B030D-6E8A-4147-A177-3AD203B41FA5}">
                      <a16:colId xmlns:a16="http://schemas.microsoft.com/office/drawing/2014/main" val="2611830725"/>
                    </a:ext>
                  </a:extLst>
                </a:gridCol>
              </a:tblGrid>
              <a:tr h="370840">
                <a:tc>
                  <a:txBody>
                    <a:bodyPr/>
                    <a:lstStyle/>
                    <a:p>
                      <a:r>
                        <a:rPr lang="en-IN" sz="2000" dirty="0"/>
                        <a:t>Date</a:t>
                      </a:r>
                      <a:endParaRPr lang="en-GB" sz="2000" dirty="0"/>
                    </a:p>
                  </a:txBody>
                  <a:tcPr/>
                </a:tc>
                <a:tc>
                  <a:txBody>
                    <a:bodyPr/>
                    <a:lstStyle/>
                    <a:p>
                      <a:r>
                        <a:rPr lang="en-IN" sz="2000" dirty="0"/>
                        <a:t>Extinction (Mm-1)</a:t>
                      </a:r>
                      <a:endParaRPr lang="en-GB" sz="2000" dirty="0"/>
                    </a:p>
                  </a:txBody>
                  <a:tcPr/>
                </a:tc>
                <a:tc>
                  <a:txBody>
                    <a:bodyPr/>
                    <a:lstStyle/>
                    <a:p>
                      <a:r>
                        <a:rPr lang="en-IN" sz="2000" dirty="0"/>
                        <a:t>Scattering (Mm-1)</a:t>
                      </a:r>
                      <a:endParaRPr lang="en-GB" sz="2000" dirty="0"/>
                    </a:p>
                  </a:txBody>
                  <a:tcPr/>
                </a:tc>
                <a:tc>
                  <a:txBody>
                    <a:bodyPr/>
                    <a:lstStyle/>
                    <a:p>
                      <a:r>
                        <a:rPr lang="en-IN" sz="2000" dirty="0"/>
                        <a:t>PM2.5 (µg/m3)</a:t>
                      </a:r>
                      <a:endParaRPr lang="en-GB" sz="2000" dirty="0"/>
                    </a:p>
                  </a:txBody>
                  <a:tcPr/>
                </a:tc>
                <a:extLst>
                  <a:ext uri="{0D108BD9-81ED-4DB2-BD59-A6C34878D82A}">
                    <a16:rowId xmlns:a16="http://schemas.microsoft.com/office/drawing/2014/main" val="4019994040"/>
                  </a:ext>
                </a:extLst>
              </a:tr>
              <a:tr h="370840">
                <a:tc>
                  <a:txBody>
                    <a:bodyPr/>
                    <a:lstStyle/>
                    <a:p>
                      <a:r>
                        <a:rPr lang="en-IN" sz="2000" dirty="0"/>
                        <a:t>08/05/2021</a:t>
                      </a:r>
                      <a:endParaRPr lang="en-GB" sz="2000" dirty="0"/>
                    </a:p>
                  </a:txBody>
                  <a:tcPr/>
                </a:tc>
                <a:tc>
                  <a:txBody>
                    <a:bodyPr/>
                    <a:lstStyle/>
                    <a:p>
                      <a:r>
                        <a:rPr lang="en-GB" sz="2000" kern="1200" dirty="0">
                          <a:solidFill>
                            <a:schemeClr val="dk1"/>
                          </a:solidFill>
                          <a:latin typeface="+mn-lt"/>
                          <a:ea typeface="+mn-ea"/>
                          <a:cs typeface="+mn-cs"/>
                        </a:rPr>
                        <a:t>76.41±7.78 </a:t>
                      </a:r>
                    </a:p>
                  </a:txBody>
                  <a:tcPr anchor="ctr"/>
                </a:tc>
                <a:tc>
                  <a:txBody>
                    <a:bodyPr/>
                    <a:lstStyle/>
                    <a:p>
                      <a:r>
                        <a:rPr lang="en-GB" sz="2000" kern="1200" dirty="0">
                          <a:solidFill>
                            <a:schemeClr val="dk1"/>
                          </a:solidFill>
                          <a:latin typeface="+mn-lt"/>
                          <a:ea typeface="+mn-ea"/>
                          <a:cs typeface="+mn-cs"/>
                        </a:rPr>
                        <a:t>62.73±5.82 </a:t>
                      </a:r>
                    </a:p>
                  </a:txBody>
                  <a:tcPr anchor="ctr"/>
                </a:tc>
                <a:tc>
                  <a:txBody>
                    <a:bodyPr/>
                    <a:lstStyle/>
                    <a:p>
                      <a:r>
                        <a:rPr lang="en-GB" sz="2000" kern="1200" dirty="0">
                          <a:solidFill>
                            <a:schemeClr val="dk1"/>
                          </a:solidFill>
                          <a:latin typeface="+mn-lt"/>
                          <a:ea typeface="+mn-ea"/>
                          <a:cs typeface="+mn-cs"/>
                        </a:rPr>
                        <a:t>2.87±0.26</a:t>
                      </a:r>
                    </a:p>
                  </a:txBody>
                  <a:tcPr anchor="ctr"/>
                </a:tc>
                <a:extLst>
                  <a:ext uri="{0D108BD9-81ED-4DB2-BD59-A6C34878D82A}">
                    <a16:rowId xmlns:a16="http://schemas.microsoft.com/office/drawing/2014/main" val="1202600949"/>
                  </a:ext>
                </a:extLst>
              </a:tr>
              <a:tr h="370840">
                <a:tc>
                  <a:txBody>
                    <a:bodyPr/>
                    <a:lstStyle/>
                    <a:p>
                      <a:r>
                        <a:rPr lang="en-IN" sz="2000" dirty="0"/>
                        <a:t>10/05/2021</a:t>
                      </a:r>
                      <a:endParaRPr lang="en-GB" sz="2000" dirty="0"/>
                    </a:p>
                  </a:txBody>
                  <a:tcPr/>
                </a:tc>
                <a:tc>
                  <a:txBody>
                    <a:bodyPr/>
                    <a:lstStyle/>
                    <a:p>
                      <a:pPr marL="0" algn="l" defTabSz="914400" rtl="0" eaLnBrk="1" latinLnBrk="0" hangingPunct="1"/>
                      <a:r>
                        <a:rPr lang="en-GB" sz="2000" kern="1200" dirty="0">
                          <a:solidFill>
                            <a:schemeClr val="dk1"/>
                          </a:solidFill>
                          <a:latin typeface="+mn-lt"/>
                          <a:ea typeface="+mn-ea"/>
                          <a:cs typeface="+mn-cs"/>
                        </a:rPr>
                        <a:t>48.67±6.70 </a:t>
                      </a:r>
                    </a:p>
                  </a:txBody>
                  <a:tcPr anchor="ctr"/>
                </a:tc>
                <a:tc>
                  <a:txBody>
                    <a:bodyPr/>
                    <a:lstStyle/>
                    <a:p>
                      <a:pPr marL="0" algn="l" defTabSz="914400" rtl="0" eaLnBrk="1" latinLnBrk="0" hangingPunct="1"/>
                      <a:r>
                        <a:rPr lang="en-GB" sz="2000" kern="1200" dirty="0">
                          <a:solidFill>
                            <a:schemeClr val="dk1"/>
                          </a:solidFill>
                          <a:latin typeface="+mn-lt"/>
                          <a:ea typeface="+mn-ea"/>
                          <a:cs typeface="+mn-cs"/>
                        </a:rPr>
                        <a:t>40.16±6.15 </a:t>
                      </a:r>
                    </a:p>
                  </a:txBody>
                  <a:tcPr anchor="ctr"/>
                </a:tc>
                <a:tc>
                  <a:txBody>
                    <a:bodyPr/>
                    <a:lstStyle/>
                    <a:p>
                      <a:pPr marL="0" algn="l" defTabSz="914400" rtl="0" eaLnBrk="1" latinLnBrk="0" hangingPunct="1"/>
                      <a:r>
                        <a:rPr lang="en-GB" sz="2000" kern="1200" dirty="0">
                          <a:solidFill>
                            <a:schemeClr val="dk1"/>
                          </a:solidFill>
                          <a:latin typeface="+mn-lt"/>
                          <a:ea typeface="+mn-ea"/>
                          <a:cs typeface="+mn-cs"/>
                        </a:rPr>
                        <a:t>1.68±0.24</a:t>
                      </a:r>
                    </a:p>
                  </a:txBody>
                  <a:tcPr anchor="ctr"/>
                </a:tc>
                <a:extLst>
                  <a:ext uri="{0D108BD9-81ED-4DB2-BD59-A6C34878D82A}">
                    <a16:rowId xmlns:a16="http://schemas.microsoft.com/office/drawing/2014/main" val="430722967"/>
                  </a:ext>
                </a:extLst>
              </a:tr>
            </a:tbl>
          </a:graphicData>
        </a:graphic>
      </p:graphicFrame>
      <p:pic>
        <p:nvPicPr>
          <p:cNvPr id="5" name="Picture 4">
            <a:extLst>
              <a:ext uri="{FF2B5EF4-FFF2-40B4-BE49-F238E27FC236}">
                <a16:creationId xmlns:a16="http://schemas.microsoft.com/office/drawing/2014/main" id="{98435F90-31A1-478D-BFEF-611D6EDC75F7}"/>
              </a:ext>
            </a:extLst>
          </p:cNvPr>
          <p:cNvPicPr>
            <a:picLocks noChangeAspect="1"/>
          </p:cNvPicPr>
          <p:nvPr/>
        </p:nvPicPr>
        <p:blipFill>
          <a:blip r:embed="rId2"/>
          <a:stretch>
            <a:fillRect/>
          </a:stretch>
        </p:blipFill>
        <p:spPr>
          <a:xfrm>
            <a:off x="2499740" y="2998088"/>
            <a:ext cx="6730877" cy="2967705"/>
          </a:xfrm>
          <a:prstGeom prst="rect">
            <a:avLst/>
          </a:prstGeom>
        </p:spPr>
      </p:pic>
      <p:sp>
        <p:nvSpPr>
          <p:cNvPr id="2" name="TextBox 1">
            <a:extLst>
              <a:ext uri="{FF2B5EF4-FFF2-40B4-BE49-F238E27FC236}">
                <a16:creationId xmlns:a16="http://schemas.microsoft.com/office/drawing/2014/main" id="{BAA91A4E-A748-0983-7843-2BD6BB5F9305}"/>
              </a:ext>
            </a:extLst>
          </p:cNvPr>
          <p:cNvSpPr txBox="1"/>
          <p:nvPr/>
        </p:nvSpPr>
        <p:spPr>
          <a:xfrm>
            <a:off x="1402671" y="6235549"/>
            <a:ext cx="3792513" cy="369332"/>
          </a:xfrm>
          <a:prstGeom prst="rect">
            <a:avLst/>
          </a:prstGeom>
          <a:noFill/>
        </p:spPr>
        <p:txBody>
          <a:bodyPr wrap="none" rtlCol="0">
            <a:spAutoFit/>
          </a:bodyPr>
          <a:lstStyle/>
          <a:p>
            <a:r>
              <a:rPr lang="en-IN" b="1" dirty="0">
                <a:solidFill>
                  <a:srgbClr val="3F13AD"/>
                </a:solidFill>
              </a:rPr>
              <a:t>Sarika et. al., Journal of Optics (2022) </a:t>
            </a:r>
          </a:p>
        </p:txBody>
      </p:sp>
    </p:spTree>
    <p:extLst>
      <p:ext uri="{BB962C8B-B14F-4D97-AF65-F5344CB8AC3E}">
        <p14:creationId xmlns:p14="http://schemas.microsoft.com/office/powerpoint/2010/main" val="3753767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icture 156"/>
          <p:cNvPicPr/>
          <p:nvPr/>
        </p:nvPicPr>
        <p:blipFill rotWithShape="1">
          <a:blip r:embed="rId2"/>
          <a:srcRect l="6848" t="565"/>
          <a:stretch/>
        </p:blipFill>
        <p:spPr>
          <a:xfrm>
            <a:off x="441048" y="106519"/>
            <a:ext cx="4621429" cy="3273713"/>
          </a:xfrm>
          <a:prstGeom prst="rect">
            <a:avLst/>
          </a:prstGeom>
          <a:ln w="0">
            <a:noFill/>
          </a:ln>
        </p:spPr>
      </p:pic>
      <p:sp>
        <p:nvSpPr>
          <p:cNvPr id="158" name="PlaceHolder 1"/>
          <p:cNvSpPr>
            <a:spLocks noGrp="1"/>
          </p:cNvSpPr>
          <p:nvPr>
            <p:ph type="title"/>
          </p:nvPr>
        </p:nvSpPr>
        <p:spPr>
          <a:xfrm>
            <a:off x="5184752" y="330302"/>
            <a:ext cx="6919784" cy="922635"/>
          </a:xfrm>
          <a:prstGeom prst="rect">
            <a:avLst/>
          </a:prstGeom>
          <a:noFill/>
          <a:ln w="0">
            <a:noFill/>
          </a:ln>
        </p:spPr>
        <p:txBody>
          <a:bodyPr vert="horz" lIns="0" tIns="0" rIns="0" bIns="0" rtlCol="0" anchor="ctr">
            <a:noAutofit/>
          </a:bodyPr>
          <a:lstStyle/>
          <a:p>
            <a:pPr algn="ctr">
              <a:lnSpc>
                <a:spcPct val="100000"/>
              </a:lnSpc>
              <a:tabLst>
                <a:tab pos="0" algn="l"/>
              </a:tabLst>
            </a:pPr>
            <a:r>
              <a:rPr lang="en-IN" sz="3200" b="1" spc="-1" dirty="0">
                <a:solidFill>
                  <a:srgbClr val="0000FF"/>
                </a:solidFill>
                <a:latin typeface="Arial"/>
              </a:rPr>
              <a:t>QKD Network: PRL CDOT QKD Integration</a:t>
            </a:r>
          </a:p>
        </p:txBody>
      </p:sp>
      <p:pic>
        <p:nvPicPr>
          <p:cNvPr id="2" name="Picture 1">
            <a:extLst>
              <a:ext uri="{FF2B5EF4-FFF2-40B4-BE49-F238E27FC236}">
                <a16:creationId xmlns:a16="http://schemas.microsoft.com/office/drawing/2014/main" id="{5A3BC5A0-149A-3727-1FC5-8532E059D2CB}"/>
              </a:ext>
            </a:extLst>
          </p:cNvPr>
          <p:cNvPicPr/>
          <p:nvPr/>
        </p:nvPicPr>
        <p:blipFill rotWithShape="1">
          <a:blip r:embed="rId3"/>
          <a:srcRect l="3404" t="5905" r="2133"/>
          <a:stretch/>
        </p:blipFill>
        <p:spPr>
          <a:xfrm>
            <a:off x="4459821" y="3260462"/>
            <a:ext cx="7644715" cy="3554627"/>
          </a:xfrm>
          <a:prstGeom prst="rect">
            <a:avLst/>
          </a:prstGeom>
          <a:ln w="0">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DD9D5-2E50-0C63-FCE2-03A743125FF2}"/>
              </a:ext>
            </a:extLst>
          </p:cNvPr>
          <p:cNvSpPr txBox="1"/>
          <p:nvPr/>
        </p:nvSpPr>
        <p:spPr>
          <a:xfrm>
            <a:off x="540690" y="990625"/>
            <a:ext cx="11084118" cy="55399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Ministry of Communications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C-DOT &amp; PRL demonstrate integration of indigenous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Fiber based Quantum Key Distribution system with Free Space QKD system leading end to end quantum communication link in both Fiber and Free space as </a:t>
            </a:r>
            <a:r>
              <a:rPr kumimoji="0" lang="en-I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transport medium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Posted On: 05 MAR 2024 6:26PM by PIB Delhi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NewRomanPSMT"/>
                <a:ea typeface="+mn-ea"/>
                <a:cs typeface="+mn-cs"/>
              </a:rPr>
              <a:t>C-DOT &amp; PRL Achieve Significant Milestone: In a first in the country, both the organizations demonstrate integration of CDOT’s indigenous Fiber based Quantum Key Distribution (QKD) system with Free Space QKD system from Physical Research Laboratory (PRL) leading to establishment of an end-to-end quantum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NewRomanPSMT"/>
                <a:ea typeface="+mn-ea"/>
                <a:cs typeface="+mn-cs"/>
              </a:rPr>
              <a:t>communication link involving both Fiber and Free space as transport medium.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NewRomanPSM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NewRomanPSMT"/>
                <a:ea typeface="+mn-ea"/>
                <a:cs typeface="+mn-cs"/>
              </a:rPr>
              <a:t>The end-to-end quantum communication link with C-DOT’s Fiber-based QKD integrated with PRLs free space QKD was demonstrated to Prof. Ajay Sood, Principal Scientific Adviser to the Government of India and Dr Neeraj Mittal, Secretary Department of Telecommunications, Government of India during 2</a:t>
            </a:r>
            <a:r>
              <a:rPr kumimoji="0" lang="en-US" sz="2000" b="0" i="0" u="none" strike="noStrike" kern="1200" cap="none" spc="0" normalizeH="0" baseline="30000" noProof="0" dirty="0">
                <a:ln>
                  <a:noFill/>
                </a:ln>
                <a:solidFill>
                  <a:prstClr val="black"/>
                </a:solidFill>
                <a:effectLst/>
                <a:uLnTx/>
                <a:uFillTx/>
                <a:latin typeface="TimesNewRomanPSMT"/>
                <a:ea typeface="+mn-ea"/>
                <a:cs typeface="+mn-cs"/>
              </a:rPr>
              <a:t>nd</a:t>
            </a:r>
            <a:r>
              <a:rPr kumimoji="0" lang="en-US" sz="2000" b="0" i="0" u="none" strike="noStrike" kern="1200" cap="none" spc="0" normalizeH="0" baseline="0" noProof="0" dirty="0">
                <a:ln>
                  <a:noFill/>
                </a:ln>
                <a:solidFill>
                  <a:prstClr val="black"/>
                </a:solidFill>
                <a:effectLst/>
                <a:uLnTx/>
                <a:uFillTx/>
                <a:latin typeface="TimesNewRomanPSMT"/>
                <a:ea typeface="+mn-ea"/>
                <a:cs typeface="+mn-cs"/>
              </a:rPr>
              <a:t> </a:t>
            </a:r>
            <a:r>
              <a:rPr kumimoji="0" lang="en-IN" sz="2000" b="0" i="0" u="none" strike="noStrike" kern="1200" cap="none" spc="0" normalizeH="0" baseline="0" noProof="0" dirty="0">
                <a:ln>
                  <a:noFill/>
                </a:ln>
                <a:solidFill>
                  <a:prstClr val="black"/>
                </a:solidFill>
                <a:effectLst/>
                <a:uLnTx/>
                <a:uFillTx/>
                <a:latin typeface="TimesNewRomanPSMT"/>
                <a:ea typeface="+mn-ea"/>
                <a:cs typeface="+mn-cs"/>
              </a:rPr>
              <a:t>International Quantum Communication Conclave held at Vigyan Bhawan, New Delhi.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TimesNewRomanPSMT"/>
                <a:ea typeface="+mn-ea"/>
                <a:cs typeface="+mn-cs"/>
              </a:rPr>
              <a:t>…………….</a:t>
            </a:r>
            <a:endPar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6FE7C12-0541-7AE2-7F00-8BBBBA87F897}"/>
              </a:ext>
            </a:extLst>
          </p:cNvPr>
          <p:cNvSpPr txBox="1"/>
          <p:nvPr/>
        </p:nvSpPr>
        <p:spPr>
          <a:xfrm>
            <a:off x="182882" y="198782"/>
            <a:ext cx="24290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dirty="0">
                <a:ln>
                  <a:noFill/>
                </a:ln>
                <a:solidFill>
                  <a:srgbClr val="0000FF"/>
                </a:solidFill>
                <a:effectLst/>
                <a:uLnTx/>
                <a:uFillTx/>
                <a:latin typeface="Calibri" panose="020F0502020204030204"/>
                <a:ea typeface="+mn-ea"/>
                <a:cs typeface="+mn-cs"/>
              </a:rPr>
              <a:t>Press Release</a:t>
            </a:r>
          </a:p>
        </p:txBody>
      </p:sp>
    </p:spTree>
    <p:extLst>
      <p:ext uri="{BB962C8B-B14F-4D97-AF65-F5344CB8AC3E}">
        <p14:creationId xmlns:p14="http://schemas.microsoft.com/office/powerpoint/2010/main" val="1273186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329" y="1096261"/>
            <a:ext cx="10515600" cy="5761739"/>
          </a:xfrm>
        </p:spPr>
        <p:txBody>
          <a:bodyPr>
            <a:noAutofit/>
          </a:bodyPr>
          <a:lstStyle/>
          <a:p>
            <a:pPr>
              <a:lnSpc>
                <a:spcPct val="120000"/>
              </a:lnSpc>
            </a:pPr>
            <a:r>
              <a:rPr lang="en-IN" sz="2300" dirty="0"/>
              <a:t>Effect of turbulence and how to mitigate it for terrestrial and satellite communication</a:t>
            </a:r>
          </a:p>
          <a:p>
            <a:pPr algn="just">
              <a:lnSpc>
                <a:spcPct val="120000"/>
              </a:lnSpc>
            </a:pPr>
            <a:r>
              <a:rPr lang="en-IN" sz="2300" dirty="0"/>
              <a:t>Simulating conditions for uplink and downlink to check the key rate for satellite based quantum communication</a:t>
            </a:r>
          </a:p>
          <a:p>
            <a:pPr>
              <a:lnSpc>
                <a:spcPct val="120000"/>
              </a:lnSpc>
            </a:pPr>
            <a:r>
              <a:rPr lang="en-IN" sz="2300" dirty="0"/>
              <a:t>Development of Device Independent QKD protocols </a:t>
            </a:r>
          </a:p>
          <a:p>
            <a:pPr>
              <a:lnSpc>
                <a:spcPct val="120000"/>
              </a:lnSpc>
            </a:pPr>
            <a:r>
              <a:rPr lang="en-IN" sz="2300" dirty="0"/>
              <a:t>Entanglement swapping and quantum teleportation in free space for 200 meters towards setting QC network</a:t>
            </a:r>
          </a:p>
          <a:p>
            <a:pPr algn="just">
              <a:lnSpc>
                <a:spcPct val="120000"/>
              </a:lnSpc>
            </a:pPr>
            <a:r>
              <a:rPr lang="en-IN" sz="2300" dirty="0"/>
              <a:t>Using structured light such as - Vortex beam, Pencil beam, Gaussian Schell Model beam, Twisted Gaussian Schell Model beam - for robust and secure key distribution</a:t>
            </a:r>
          </a:p>
          <a:p>
            <a:pPr algn="just">
              <a:lnSpc>
                <a:spcPct val="120000"/>
              </a:lnSpc>
            </a:pPr>
            <a:r>
              <a:rPr lang="en-IN" sz="2300" b="1" dirty="0">
                <a:solidFill>
                  <a:srgbClr val="3333CC"/>
                </a:solidFill>
              </a:rPr>
              <a:t>Development of Photonic Quantum Computing since it is the best bet for quantum internet, </a:t>
            </a:r>
            <a:r>
              <a:rPr lang="en-IN" sz="2300" b="1" dirty="0">
                <a:solidFill>
                  <a:srgbClr val="00B050"/>
                </a:solidFill>
              </a:rPr>
              <a:t>World Wide Quantum Web (WWQB)</a:t>
            </a:r>
            <a:r>
              <a:rPr lang="en-IN" sz="2300" b="1" dirty="0">
                <a:solidFill>
                  <a:srgbClr val="3333CC"/>
                </a:solidFill>
              </a:rPr>
              <a:t>, the ultimate stage of quantum communication (China, Xanadu in Canada and Psi Quantum in USA, ORCA Computing in UK are making good progress)</a:t>
            </a:r>
          </a:p>
        </p:txBody>
      </p:sp>
      <p:sp>
        <p:nvSpPr>
          <p:cNvPr id="7" name="TextBox 6">
            <a:extLst>
              <a:ext uri="{FF2B5EF4-FFF2-40B4-BE49-F238E27FC236}">
                <a16:creationId xmlns:a16="http://schemas.microsoft.com/office/drawing/2014/main" id="{3203DD1C-B5BA-4AE6-A3F1-5E8BB05B058D}"/>
              </a:ext>
            </a:extLst>
          </p:cNvPr>
          <p:cNvSpPr txBox="1"/>
          <p:nvPr/>
        </p:nvSpPr>
        <p:spPr>
          <a:xfrm>
            <a:off x="266329" y="115410"/>
            <a:ext cx="7146187" cy="523220"/>
          </a:xfrm>
          <a:prstGeom prst="rect">
            <a:avLst/>
          </a:prstGeom>
          <a:noFill/>
        </p:spPr>
        <p:txBody>
          <a:bodyPr wrap="none" rtlCol="0">
            <a:spAutoFit/>
          </a:bodyPr>
          <a:lstStyle/>
          <a:p>
            <a:r>
              <a:rPr lang="en-IN" sz="2800" b="1" dirty="0">
                <a:solidFill>
                  <a:srgbClr val="3333CC"/>
                </a:solidFill>
              </a:rPr>
              <a:t>Future plan of work under QST Program @ PRL</a:t>
            </a:r>
          </a:p>
        </p:txBody>
      </p:sp>
    </p:spTree>
    <p:extLst>
      <p:ext uri="{BB962C8B-B14F-4D97-AF65-F5344CB8AC3E}">
        <p14:creationId xmlns:p14="http://schemas.microsoft.com/office/powerpoint/2010/main" val="4173214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0752" y="4542016"/>
            <a:ext cx="9144000" cy="1480955"/>
          </a:xfrm>
        </p:spPr>
        <p:txBody>
          <a:bodyPr>
            <a:normAutofit/>
          </a:bodyPr>
          <a:lstStyle/>
          <a:p>
            <a:r>
              <a:rPr lang="en-IN" sz="9600" dirty="0">
                <a:latin typeface="Brush Script MT" panose="03060802040406070304" pitchFamily="66" charset="0"/>
              </a:rPr>
              <a:t>Thank You</a:t>
            </a:r>
          </a:p>
        </p:txBody>
      </p:sp>
      <p:sp>
        <p:nvSpPr>
          <p:cNvPr id="5" name="TextBox 6">
            <a:extLst>
              <a:ext uri="{FF2B5EF4-FFF2-40B4-BE49-F238E27FC236}">
                <a16:creationId xmlns:a16="http://schemas.microsoft.com/office/drawing/2014/main" id="{4D58C7DE-990E-A50B-7894-D17D3057189D}"/>
              </a:ext>
            </a:extLst>
          </p:cNvPr>
          <p:cNvSpPr txBox="1">
            <a:spLocks noChangeArrowheads="1"/>
          </p:cNvSpPr>
          <p:nvPr/>
        </p:nvSpPr>
        <p:spPr bwMode="auto">
          <a:xfrm>
            <a:off x="1102389" y="1437568"/>
            <a:ext cx="8915400" cy="1938992"/>
          </a:xfrm>
          <a:prstGeom prst="rect">
            <a:avLst/>
          </a:prstGeom>
          <a:noFill/>
          <a:ln w="9525">
            <a:noFill/>
            <a:miter lim="800000"/>
            <a:headEnd/>
            <a:tailEnd/>
          </a:ln>
        </p:spPr>
        <p:txBody>
          <a:bodyPr>
            <a:spAutoFit/>
          </a:bodyPr>
          <a:lstStyle/>
          <a:p>
            <a:pPr algn="just" fontAlgn="base">
              <a:spcBef>
                <a:spcPct val="0"/>
              </a:spcBef>
              <a:spcAft>
                <a:spcPct val="0"/>
              </a:spcAft>
            </a:pPr>
            <a:r>
              <a:rPr lang="en-US" sz="3200" b="1" dirty="0">
                <a:solidFill>
                  <a:srgbClr val="990000"/>
                </a:solidFill>
                <a:cs typeface="Arial" charset="0"/>
              </a:rPr>
              <a:t>“The greater danger for most of us lies not in setting our aim too high and falling short; but in setting our aim too low, and achieving our mark.” </a:t>
            </a:r>
          </a:p>
          <a:p>
            <a:pPr fontAlgn="base">
              <a:spcBef>
                <a:spcPct val="0"/>
              </a:spcBef>
              <a:spcAft>
                <a:spcPct val="0"/>
              </a:spcAft>
            </a:pPr>
            <a:r>
              <a:rPr lang="en-US" sz="2400" b="1" dirty="0">
                <a:solidFill>
                  <a:srgbClr val="990000"/>
                </a:solidFill>
                <a:cs typeface="Arial" charset="0"/>
              </a:rPr>
              <a:t>							</a:t>
            </a:r>
            <a:r>
              <a:rPr lang="en-US" sz="2400" b="1" dirty="0">
                <a:solidFill>
                  <a:srgbClr val="0033CC"/>
                </a:solidFill>
                <a:cs typeface="Arial" charset="0"/>
              </a:rPr>
              <a:t>Michelangelo</a:t>
            </a:r>
          </a:p>
        </p:txBody>
      </p:sp>
    </p:spTree>
    <p:extLst>
      <p:ext uri="{BB962C8B-B14F-4D97-AF65-F5344CB8AC3E}">
        <p14:creationId xmlns:p14="http://schemas.microsoft.com/office/powerpoint/2010/main" val="2208187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151" y="61022"/>
            <a:ext cx="1538090" cy="416211"/>
          </a:xfrm>
        </p:spPr>
        <p:txBody>
          <a:bodyPr>
            <a:noAutofit/>
          </a:bodyPr>
          <a:lstStyle/>
          <a:p>
            <a:pPr algn="l"/>
            <a:r>
              <a:rPr lang="en-IN" sz="24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Progress</a:t>
            </a:r>
          </a:p>
        </p:txBody>
      </p:sp>
      <p:sp>
        <p:nvSpPr>
          <p:cNvPr id="5" name="TextBox 4">
            <a:extLst>
              <a:ext uri="{FF2B5EF4-FFF2-40B4-BE49-F238E27FC236}">
                <a16:creationId xmlns:a16="http://schemas.microsoft.com/office/drawing/2014/main" id="{3258E53A-B509-48E6-8D81-9635BD101FC5}"/>
              </a:ext>
            </a:extLst>
          </p:cNvPr>
          <p:cNvSpPr txBox="1"/>
          <p:nvPr/>
        </p:nvSpPr>
        <p:spPr>
          <a:xfrm>
            <a:off x="48310" y="535290"/>
            <a:ext cx="12050931" cy="4070986"/>
          </a:xfrm>
          <a:prstGeom prst="rect">
            <a:avLst/>
          </a:prstGeom>
          <a:noFill/>
        </p:spPr>
        <p:txBody>
          <a:bodyPr wrap="square" rtlCol="0">
            <a:spAutoFit/>
          </a:bodyPr>
          <a:lstStyle/>
          <a:p>
            <a:pPr marR="0" lvl="0" algn="l" defTabSz="914400" rtl="0" eaLnBrk="1" fontAlgn="auto" latinLnBrk="0" hangingPunct="1">
              <a:lnSpc>
                <a:spcPts val="2600"/>
              </a:lnSpc>
              <a:spcBef>
                <a:spcPts val="0"/>
              </a:spcBef>
              <a:spcAft>
                <a:spcPts val="0"/>
              </a:spcAft>
              <a:buClrTx/>
              <a:buSzTx/>
              <a:tabLst/>
              <a:defRPr/>
            </a:pPr>
            <a:r>
              <a:rPr kumimoji="0" lang="en-IN" b="1" i="0" u="none" strike="noStrike" kern="1200" cap="none" spc="0" normalizeH="0" baseline="0" noProof="0" dirty="0">
                <a:ln>
                  <a:noFill/>
                </a:ln>
                <a:solidFill>
                  <a:srgbClr val="3333CC"/>
                </a:solidFill>
                <a:effectLst/>
                <a:uLnTx/>
                <a:uFillTx/>
                <a:latin typeface="Calibri" panose="020F0502020204030204"/>
                <a:ea typeface="+mn-ea"/>
                <a:cs typeface="+mn-cs"/>
              </a:rPr>
              <a:t>Weak Coherent Pulse</a:t>
            </a:r>
          </a:p>
          <a:p>
            <a:pPr marL="342900" marR="0" lvl="0" indent="-342900" algn="l" defTabSz="914400" rtl="0" eaLnBrk="1" fontAlgn="auto" latinLnBrk="0" hangingPunct="1">
              <a:lnSpc>
                <a:spcPts val="2600"/>
              </a:lnSpc>
              <a:spcBef>
                <a:spcPts val="0"/>
              </a:spcBef>
              <a:spcAft>
                <a:spcPts val="0"/>
              </a:spcAft>
              <a:buClrTx/>
              <a:buSzTx/>
              <a:buFontTx/>
              <a:buAutoNum type="arabicPeriod"/>
              <a:tabLst/>
              <a:defRPr/>
            </a:pPr>
            <a:r>
              <a:rPr kumimoji="0" lang="en-IN" b="1" i="0" u="none" strike="noStrike" kern="1200" cap="none" spc="0" normalizeH="0" baseline="0" noProof="0" dirty="0">
                <a:ln>
                  <a:noFill/>
                </a:ln>
                <a:solidFill>
                  <a:prstClr val="black"/>
                </a:solidFill>
                <a:effectLst/>
                <a:uLnTx/>
                <a:uFillTx/>
                <a:latin typeface="Calibri" panose="020F0502020204030204"/>
                <a:ea typeface="+mn-ea"/>
                <a:cs typeface="+mn-cs"/>
              </a:rPr>
              <a:t>Implementation of BB84 QKD protocol in free space for 200 meters with weak coherent laser pulses, and heralded single photon source</a:t>
            </a:r>
          </a:p>
          <a:p>
            <a:pPr marL="342900" marR="0" lvl="0" indent="-342900" algn="l" defTabSz="914400" rtl="0" eaLnBrk="1" fontAlgn="auto" latinLnBrk="0" hangingPunct="1">
              <a:lnSpc>
                <a:spcPts val="2600"/>
              </a:lnSpc>
              <a:spcBef>
                <a:spcPts val="0"/>
              </a:spcBef>
              <a:spcAft>
                <a:spcPts val="0"/>
              </a:spcAft>
              <a:buClrTx/>
              <a:buSzTx/>
              <a:buFontTx/>
              <a:buAutoNum type="arabicPeriod"/>
              <a:tabLst/>
              <a:defRPr/>
            </a:pPr>
            <a:r>
              <a:rPr lang="en-IN" b="1" dirty="0">
                <a:solidFill>
                  <a:prstClr val="black"/>
                </a:solidFill>
                <a:latin typeface="Calibri" panose="020F0502020204030204"/>
              </a:rPr>
              <a:t>Rigorous characterisation of mean photon number per pulse – </a:t>
            </a:r>
            <a:r>
              <a:rPr lang="en-IN" b="1" dirty="0">
                <a:solidFill>
                  <a:srgbClr val="3333CC"/>
                </a:solidFill>
                <a:latin typeface="Calibri" panose="020F0502020204030204"/>
              </a:rPr>
              <a:t>JLWT 2024</a:t>
            </a:r>
            <a:endParaRPr kumimoji="0" lang="en-IN" b="1" i="0" u="none" strike="noStrike" kern="1200" cap="none" spc="0" normalizeH="0" baseline="0" noProof="0" dirty="0">
              <a:ln>
                <a:noFill/>
              </a:ln>
              <a:solidFill>
                <a:srgbClr val="3333CC"/>
              </a:solidFill>
              <a:effectLst/>
              <a:uLnTx/>
              <a:uFillTx/>
              <a:latin typeface="Calibri" panose="020F0502020204030204"/>
              <a:ea typeface="+mn-ea"/>
              <a:cs typeface="+mn-cs"/>
            </a:endParaRPr>
          </a:p>
          <a:p>
            <a:pPr marL="342900" marR="0" lvl="0" indent="-342900" algn="l" defTabSz="914400" rtl="0" eaLnBrk="1" fontAlgn="auto" latinLnBrk="0" hangingPunct="1">
              <a:lnSpc>
                <a:spcPts val="2600"/>
              </a:lnSpc>
              <a:spcBef>
                <a:spcPts val="0"/>
              </a:spcBef>
              <a:spcAft>
                <a:spcPts val="0"/>
              </a:spcAft>
              <a:buClrTx/>
              <a:buSzTx/>
              <a:buFontTx/>
              <a:buAutoNum type="arabicPeriod"/>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Side channel for BB84, </a:t>
            </a:r>
            <a:r>
              <a:rPr kumimoji="0" lang="en-US" b="1" i="0" u="none" strike="noStrike" kern="1200" cap="none" spc="0" normalizeH="0" baseline="0" noProof="0" dirty="0">
                <a:ln>
                  <a:noFill/>
                </a:ln>
                <a:solidFill>
                  <a:srgbClr val="3333CC"/>
                </a:solidFill>
                <a:effectLst/>
                <a:uLnTx/>
                <a:uFillTx/>
                <a:latin typeface="Calibri" panose="020F0502020204030204"/>
                <a:ea typeface="+mn-ea"/>
                <a:cs typeface="+mn-cs"/>
              </a:rPr>
              <a:t>source and detection</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 using a new technique based on cross-correlation - </a:t>
            </a:r>
            <a:r>
              <a:rPr kumimoji="0" lang="en-US" b="1" i="0" u="none" strike="noStrike" kern="1200" cap="none" spc="0" normalizeH="0" baseline="0" noProof="0" dirty="0">
                <a:ln>
                  <a:noFill/>
                </a:ln>
                <a:solidFill>
                  <a:srgbClr val="3333CC"/>
                </a:solidFill>
                <a:effectLst/>
                <a:uLnTx/>
                <a:uFillTx/>
                <a:latin typeface="Calibri" panose="020F0502020204030204"/>
                <a:ea typeface="+mn-ea"/>
                <a:cs typeface="+mn-cs"/>
              </a:rPr>
              <a:t>IEEE J. Quantum Electron (2021, 2023)</a:t>
            </a:r>
            <a:r>
              <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ts val="2600"/>
              </a:lnSpc>
              <a:spcBef>
                <a:spcPts val="0"/>
              </a:spcBef>
              <a:spcAft>
                <a:spcPts val="0"/>
              </a:spcAft>
              <a:buClrTx/>
              <a:buSzTx/>
              <a:buFontTx/>
              <a:buAutoNum type="arabicPeriod"/>
              <a:tabLst/>
              <a:defRPr/>
            </a:pPr>
            <a:r>
              <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rPr>
              <a:t>New QKD protocol – CD Protocol – gives higher key rate compared to BB84/Decoy state protocol for   same mean photon number per pulse – </a:t>
            </a:r>
            <a:r>
              <a:rPr kumimoji="0" lang="en-IN" sz="1800" b="1" i="0" u="none" strike="noStrike" kern="1200" cap="none" spc="0" normalizeH="0" baseline="0" noProof="0" dirty="0">
                <a:ln>
                  <a:noFill/>
                </a:ln>
                <a:solidFill>
                  <a:srgbClr val="3F13AD"/>
                </a:solidFill>
                <a:effectLst/>
                <a:uLnTx/>
                <a:uFillTx/>
                <a:latin typeface="Calibri" panose="020F0502020204030204"/>
                <a:ea typeface="+mn-ea"/>
                <a:cs typeface="+mn-cs"/>
              </a:rPr>
              <a:t>Optics Continuum (2022)</a:t>
            </a:r>
          </a:p>
          <a:p>
            <a:pPr marL="342900" marR="0" lvl="0" indent="-342900" algn="l" defTabSz="914400" rtl="0" eaLnBrk="1" fontAlgn="auto" latinLnBrk="0" hangingPunct="1">
              <a:lnSpc>
                <a:spcPts val="2600"/>
              </a:lnSpc>
              <a:spcBef>
                <a:spcPts val="0"/>
              </a:spcBef>
              <a:spcAft>
                <a:spcPts val="0"/>
              </a:spcAft>
              <a:buClrTx/>
              <a:buSzTx/>
              <a:buFontTx/>
              <a:buAutoNum type="arabicPeriod"/>
              <a:tabLst/>
              <a:defRPr/>
            </a:pPr>
            <a:r>
              <a:rPr lang="en-IN" b="1" dirty="0">
                <a:solidFill>
                  <a:srgbClr val="C00000"/>
                </a:solidFill>
                <a:latin typeface="Calibri" panose="020F0502020204030204"/>
              </a:rPr>
              <a:t>Entrapped Pulse CD Protocol - Adv. Quantum Technol. 2025, 2400685</a:t>
            </a:r>
            <a:r>
              <a:rPr kumimoji="0" lang="en-IN" sz="1800" b="1" i="0" u="none" strike="noStrike" kern="1200" cap="none" spc="0" normalizeH="0" baseline="0" noProof="0" dirty="0">
                <a:ln>
                  <a:noFill/>
                </a:ln>
                <a:solidFill>
                  <a:srgbClr val="C00000"/>
                </a:solidFill>
                <a:effectLst/>
                <a:uLnTx/>
                <a:uFillTx/>
                <a:latin typeface="Calibri" panose="020F0502020204030204"/>
                <a:ea typeface="+mn-ea"/>
                <a:cs typeface="+mn-cs"/>
              </a:rPr>
              <a:t>  </a:t>
            </a:r>
          </a:p>
          <a:p>
            <a:pPr>
              <a:lnSpc>
                <a:spcPts val="2600"/>
              </a:lnSpc>
              <a:defRPr/>
            </a:pPr>
            <a:r>
              <a:rPr kumimoji="0" lang="en-US" b="1" i="0" u="none" strike="noStrike" kern="1200" cap="none" spc="0" normalizeH="0" baseline="0" noProof="0" dirty="0">
                <a:ln>
                  <a:noFill/>
                </a:ln>
                <a:solidFill>
                  <a:srgbClr val="3333CC"/>
                </a:solidFill>
                <a:effectLst/>
                <a:uLnTx/>
                <a:uFillTx/>
                <a:latin typeface="Calibri" panose="020F0502020204030204"/>
                <a:ea typeface="+mn-ea"/>
                <a:cs typeface="+mn-cs"/>
              </a:rPr>
              <a:t>Entangled Photons</a:t>
            </a:r>
          </a:p>
          <a:p>
            <a:pPr marL="342900" marR="0" lvl="0" indent="-342900" algn="l" defTabSz="914400" rtl="0" eaLnBrk="1" fontAlgn="auto" latinLnBrk="0" hangingPunct="1">
              <a:lnSpc>
                <a:spcPts val="2600"/>
              </a:lnSpc>
              <a:spcBef>
                <a:spcPts val="0"/>
              </a:spcBef>
              <a:spcAft>
                <a:spcPts val="0"/>
              </a:spcAft>
              <a:buClrTx/>
              <a:buSzTx/>
              <a:buAutoNum type="arabicPeriod" startAt="6"/>
              <a:tabLst/>
              <a:defRPr/>
            </a:pPr>
            <a:r>
              <a:rPr kumimoji="0" lang="en-IN" b="1" i="0" u="none" strike="noStrike" kern="1200" cap="none" spc="0" normalizeH="0" baseline="0" noProof="0" dirty="0">
                <a:ln>
                  <a:noFill/>
                </a:ln>
                <a:solidFill>
                  <a:prstClr val="black"/>
                </a:solidFill>
                <a:effectLst/>
                <a:uLnTx/>
                <a:uFillTx/>
                <a:latin typeface="Calibri" panose="020F0502020204030204"/>
                <a:ea typeface="+mn-ea"/>
                <a:cs typeface="+mn-cs"/>
              </a:rPr>
              <a:t>Development of bright entangled photon source at 810 nm (10</a:t>
            </a:r>
            <a:r>
              <a:rPr kumimoji="0" lang="en-IN" b="1" i="0" u="none" strike="noStrike" kern="1200" cap="none" spc="0" normalizeH="0" baseline="30000" noProof="0" dirty="0">
                <a:ln>
                  <a:noFill/>
                </a:ln>
                <a:solidFill>
                  <a:prstClr val="black"/>
                </a:solidFill>
                <a:effectLst/>
                <a:uLnTx/>
                <a:uFillTx/>
                <a:latin typeface="Calibri" panose="020F0502020204030204"/>
                <a:ea typeface="+mn-ea"/>
                <a:cs typeface="+mn-cs"/>
              </a:rPr>
              <a:t>5</a:t>
            </a:r>
            <a:r>
              <a:rPr kumimoji="0" lang="en-IN" b="1" i="0" u="none" strike="noStrike" kern="1200" cap="none" spc="0" normalizeH="0" baseline="0" noProof="0" dirty="0">
                <a:ln>
                  <a:noFill/>
                </a:ln>
                <a:solidFill>
                  <a:prstClr val="black"/>
                </a:solidFill>
                <a:effectLst/>
                <a:uLnTx/>
                <a:uFillTx/>
                <a:latin typeface="Calibri" panose="020F0502020204030204"/>
                <a:ea typeface="+mn-ea"/>
                <a:cs typeface="+mn-cs"/>
              </a:rPr>
              <a:t> photon pairs per second) - </a:t>
            </a:r>
            <a:r>
              <a:rPr kumimoji="0" lang="en-IN" b="1" i="0" u="none" strike="noStrike" kern="1200" cap="none" spc="0" normalizeH="0" baseline="0" noProof="0" dirty="0">
                <a:ln>
                  <a:noFill/>
                </a:ln>
                <a:solidFill>
                  <a:srgbClr val="3F13AD"/>
                </a:solidFill>
                <a:effectLst/>
                <a:uLnTx/>
                <a:uFillTx/>
                <a:latin typeface="Calibri" panose="020F0502020204030204"/>
                <a:ea typeface="+mn-ea"/>
                <a:cs typeface="+mn-cs"/>
              </a:rPr>
              <a:t>Scientific Reports (2017), Advances in Quantum Technologies (2023)</a:t>
            </a:r>
          </a:p>
        </p:txBody>
      </p:sp>
      <p:grpSp>
        <p:nvGrpSpPr>
          <p:cNvPr id="8" name="Group 7">
            <a:extLst>
              <a:ext uri="{FF2B5EF4-FFF2-40B4-BE49-F238E27FC236}">
                <a16:creationId xmlns:a16="http://schemas.microsoft.com/office/drawing/2014/main" id="{B5F8C322-1CED-4AD3-8EEC-750D2E1626CA}"/>
              </a:ext>
            </a:extLst>
          </p:cNvPr>
          <p:cNvGrpSpPr>
            <a:grpSpLocks noChangeAspect="1"/>
          </p:cNvGrpSpPr>
          <p:nvPr/>
        </p:nvGrpSpPr>
        <p:grpSpPr>
          <a:xfrm>
            <a:off x="129161" y="4538312"/>
            <a:ext cx="5337926" cy="2319689"/>
            <a:chOff x="126002" y="608262"/>
            <a:chExt cx="11666427" cy="5949291"/>
          </a:xfrm>
        </p:grpSpPr>
        <p:pic>
          <p:nvPicPr>
            <p:cNvPr id="9" name="Picture 8">
              <a:extLst>
                <a:ext uri="{FF2B5EF4-FFF2-40B4-BE49-F238E27FC236}">
                  <a16:creationId xmlns:a16="http://schemas.microsoft.com/office/drawing/2014/main" id="{BD30EE16-A074-4A20-BBE9-C7388142A7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001" y="748705"/>
              <a:ext cx="5724000" cy="3218543"/>
            </a:xfrm>
            <a:prstGeom prst="rect">
              <a:avLst/>
            </a:prstGeom>
          </p:spPr>
        </p:pic>
        <p:pic>
          <p:nvPicPr>
            <p:cNvPr id="10" name="Picture 9">
              <a:extLst>
                <a:ext uri="{FF2B5EF4-FFF2-40B4-BE49-F238E27FC236}">
                  <a16:creationId xmlns:a16="http://schemas.microsoft.com/office/drawing/2014/main" id="{D192397C-3582-47A9-9135-F0D276556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44"/>
            <a:stretch/>
          </p:blipFill>
          <p:spPr>
            <a:xfrm>
              <a:off x="6897188" y="748704"/>
              <a:ext cx="4895241" cy="5808849"/>
            </a:xfrm>
            <a:prstGeom prst="rect">
              <a:avLst/>
            </a:prstGeom>
          </p:spPr>
        </p:pic>
        <p:pic>
          <p:nvPicPr>
            <p:cNvPr id="11" name="Picture 10">
              <a:extLst>
                <a:ext uri="{FF2B5EF4-FFF2-40B4-BE49-F238E27FC236}">
                  <a16:creationId xmlns:a16="http://schemas.microsoft.com/office/drawing/2014/main" id="{BDBB4AB7-D102-4FDA-910D-0D6586FE81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11967" y="3300561"/>
              <a:ext cx="2589757" cy="3294892"/>
            </a:xfrm>
            <a:prstGeom prst="rect">
              <a:avLst/>
            </a:prstGeom>
          </p:spPr>
        </p:pic>
        <p:cxnSp>
          <p:nvCxnSpPr>
            <p:cNvPr id="12" name="Straight Connector 11">
              <a:extLst>
                <a:ext uri="{FF2B5EF4-FFF2-40B4-BE49-F238E27FC236}">
                  <a16:creationId xmlns:a16="http://schemas.microsoft.com/office/drawing/2014/main" id="{68BEF99C-ECF6-4300-A88D-A06F7EBE98F7}"/>
                </a:ext>
              </a:extLst>
            </p:cNvPr>
            <p:cNvCxnSpPr/>
            <p:nvPr/>
          </p:nvCxnSpPr>
          <p:spPr>
            <a:xfrm flipV="1">
              <a:off x="2166587" y="2120517"/>
              <a:ext cx="6986938" cy="268250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7BA61F3-70A6-4F97-8B29-83FBB6435441}"/>
                </a:ext>
              </a:extLst>
            </p:cNvPr>
            <p:cNvCxnSpPr>
              <a:cxnSpLocks/>
            </p:cNvCxnSpPr>
            <p:nvPr/>
          </p:nvCxnSpPr>
          <p:spPr>
            <a:xfrm flipV="1">
              <a:off x="4096750" y="2120516"/>
              <a:ext cx="5056775" cy="7938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553AFCB-DAF5-4ED7-BD6B-AD9D5A824682}"/>
                </a:ext>
              </a:extLst>
            </p:cNvPr>
            <p:cNvSpPr txBox="1"/>
            <p:nvPr/>
          </p:nvSpPr>
          <p:spPr>
            <a:xfrm>
              <a:off x="6657886" y="2920946"/>
              <a:ext cx="2010689" cy="931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ED7D31"/>
                  </a:solidFill>
                  <a:effectLst/>
                  <a:uLnTx/>
                  <a:uFillTx/>
                  <a:latin typeface="Calibri" panose="020F0502020204030204"/>
                  <a:ea typeface="+mn-ea"/>
                  <a:cs typeface="+mn-cs"/>
                </a:rPr>
                <a:t>~100 m</a:t>
              </a:r>
            </a:p>
          </p:txBody>
        </p:sp>
        <p:sp>
          <p:nvSpPr>
            <p:cNvPr id="15" name="TextBox 14">
              <a:extLst>
                <a:ext uri="{FF2B5EF4-FFF2-40B4-BE49-F238E27FC236}">
                  <a16:creationId xmlns:a16="http://schemas.microsoft.com/office/drawing/2014/main" id="{B86404BB-25CA-4CB4-9957-76AA1ED38505}"/>
                </a:ext>
              </a:extLst>
            </p:cNvPr>
            <p:cNvSpPr txBox="1"/>
            <p:nvPr/>
          </p:nvSpPr>
          <p:spPr>
            <a:xfrm>
              <a:off x="4090531" y="1998920"/>
              <a:ext cx="2010689" cy="931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ED7D31"/>
                  </a:solidFill>
                  <a:effectLst/>
                  <a:uLnTx/>
                  <a:uFillTx/>
                  <a:latin typeface="Calibri" panose="020F0502020204030204"/>
                  <a:ea typeface="+mn-ea"/>
                  <a:cs typeface="+mn-cs"/>
                </a:rPr>
                <a:t>~100 m</a:t>
              </a:r>
            </a:p>
          </p:txBody>
        </p:sp>
        <p:sp>
          <p:nvSpPr>
            <p:cNvPr id="16" name="TextBox 15">
              <a:extLst>
                <a:ext uri="{FF2B5EF4-FFF2-40B4-BE49-F238E27FC236}">
                  <a16:creationId xmlns:a16="http://schemas.microsoft.com/office/drawing/2014/main" id="{4B2058A4-6400-4FA1-9330-B31924F8D5C4}"/>
                </a:ext>
              </a:extLst>
            </p:cNvPr>
            <p:cNvSpPr txBox="1"/>
            <p:nvPr/>
          </p:nvSpPr>
          <p:spPr>
            <a:xfrm>
              <a:off x="126002" y="721978"/>
              <a:ext cx="2518308" cy="8170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FF00"/>
                  </a:solidFill>
                  <a:effectLst/>
                  <a:uLnTx/>
                  <a:uFillTx/>
                  <a:latin typeface="Calibri" panose="020F0502020204030204"/>
                  <a:ea typeface="+mn-ea"/>
                  <a:cs typeface="+mn-cs"/>
                </a:rPr>
                <a:t>Transmitter</a:t>
              </a:r>
            </a:p>
          </p:txBody>
        </p:sp>
        <p:sp>
          <p:nvSpPr>
            <p:cNvPr id="17" name="TextBox 16">
              <a:extLst>
                <a:ext uri="{FF2B5EF4-FFF2-40B4-BE49-F238E27FC236}">
                  <a16:creationId xmlns:a16="http://schemas.microsoft.com/office/drawing/2014/main" id="{3A2A5097-3E83-413A-B742-D3C433CAB811}"/>
                </a:ext>
              </a:extLst>
            </p:cNvPr>
            <p:cNvSpPr txBox="1"/>
            <p:nvPr/>
          </p:nvSpPr>
          <p:spPr>
            <a:xfrm>
              <a:off x="3605609" y="608262"/>
              <a:ext cx="2066248" cy="8170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FF00"/>
                  </a:solidFill>
                  <a:effectLst/>
                  <a:uLnTx/>
                  <a:uFillTx/>
                  <a:latin typeface="Calibri" panose="020F0502020204030204"/>
                  <a:ea typeface="+mn-ea"/>
                  <a:cs typeface="+mn-cs"/>
                </a:rPr>
                <a:t>Receiver </a:t>
              </a:r>
            </a:p>
          </p:txBody>
        </p:sp>
        <p:sp>
          <p:nvSpPr>
            <p:cNvPr id="18" name="TextBox 17">
              <a:extLst>
                <a:ext uri="{FF2B5EF4-FFF2-40B4-BE49-F238E27FC236}">
                  <a16:creationId xmlns:a16="http://schemas.microsoft.com/office/drawing/2014/main" id="{85A597D3-480A-4533-9FBB-7EA35B31F9AF}"/>
                </a:ext>
              </a:extLst>
            </p:cNvPr>
            <p:cNvSpPr txBox="1"/>
            <p:nvPr/>
          </p:nvSpPr>
          <p:spPr>
            <a:xfrm>
              <a:off x="7776330" y="1384589"/>
              <a:ext cx="9556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FF00"/>
                  </a:solidFill>
                  <a:effectLst/>
                  <a:uLnTx/>
                  <a:uFillTx/>
                  <a:latin typeface="Calibri" panose="020F0502020204030204"/>
                  <a:ea typeface="+mn-ea"/>
                  <a:cs typeface="+mn-cs"/>
                </a:rPr>
                <a:t>Reflector</a:t>
              </a:r>
            </a:p>
          </p:txBody>
        </p:sp>
        <p:sp>
          <p:nvSpPr>
            <p:cNvPr id="19" name="Up Arrow 15">
              <a:extLst>
                <a:ext uri="{FF2B5EF4-FFF2-40B4-BE49-F238E27FC236}">
                  <a16:creationId xmlns:a16="http://schemas.microsoft.com/office/drawing/2014/main" id="{AF04DF48-3AFE-418C-BCE0-3238C43EE687}"/>
                </a:ext>
              </a:extLst>
            </p:cNvPr>
            <p:cNvSpPr/>
            <p:nvPr/>
          </p:nvSpPr>
          <p:spPr>
            <a:xfrm rot="4160807">
              <a:off x="5591347" y="2426012"/>
              <a:ext cx="186027" cy="2025841"/>
            </a:xfrm>
            <a:prstGeom prst="upArrow">
              <a:avLst>
                <a:gd name="adj1" fmla="val 80"/>
                <a:gd name="adj2" fmla="val 853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E0FB4DFF-C588-4C84-8F3C-6501CDEA8E60}"/>
                </a:ext>
              </a:extLst>
            </p:cNvPr>
            <p:cNvCxnSpPr>
              <a:cxnSpLocks/>
            </p:cNvCxnSpPr>
            <p:nvPr/>
          </p:nvCxnSpPr>
          <p:spPr>
            <a:xfrm flipH="1">
              <a:off x="659399" y="2223969"/>
              <a:ext cx="415395" cy="1429159"/>
            </a:xfrm>
            <a:prstGeom prst="line">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0E2BE711-EAFC-47DA-8498-C7B4CC61E236}"/>
                </a:ext>
              </a:extLst>
            </p:cNvPr>
            <p:cNvCxnSpPr>
              <a:cxnSpLocks/>
            </p:cNvCxnSpPr>
            <p:nvPr/>
          </p:nvCxnSpPr>
          <p:spPr>
            <a:xfrm>
              <a:off x="1702191" y="2249861"/>
              <a:ext cx="2192435" cy="1403267"/>
            </a:xfrm>
            <a:prstGeom prst="line">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Up Arrow 23">
              <a:extLst>
                <a:ext uri="{FF2B5EF4-FFF2-40B4-BE49-F238E27FC236}">
                  <a16:creationId xmlns:a16="http://schemas.microsoft.com/office/drawing/2014/main" id="{EFEDEA74-3B01-4EC8-AE79-B51E076000AE}"/>
                </a:ext>
              </a:extLst>
            </p:cNvPr>
            <p:cNvSpPr/>
            <p:nvPr/>
          </p:nvSpPr>
          <p:spPr>
            <a:xfrm rot="16200000">
              <a:off x="6153376" y="2085469"/>
              <a:ext cx="160612" cy="142044"/>
            </a:xfrm>
            <a:prstGeom prst="upArrow">
              <a:avLst>
                <a:gd name="adj1" fmla="val 80"/>
                <a:gd name="adj2" fmla="val 853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279FAE41-7C9F-4114-9264-EA5D6D861A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30" r="16844"/>
          <a:stretch/>
        </p:blipFill>
        <p:spPr>
          <a:xfrm>
            <a:off x="8888627" y="4360428"/>
            <a:ext cx="3060986" cy="2421001"/>
          </a:xfrm>
          <a:prstGeom prst="rect">
            <a:avLst/>
          </a:prstGeom>
        </p:spPr>
      </p:pic>
      <p:sp>
        <p:nvSpPr>
          <p:cNvPr id="6" name="TextBox 5">
            <a:extLst>
              <a:ext uri="{FF2B5EF4-FFF2-40B4-BE49-F238E27FC236}">
                <a16:creationId xmlns:a16="http://schemas.microsoft.com/office/drawing/2014/main" id="{3A3C5C5C-5167-4CF1-9947-6FDA875EC0A5}"/>
              </a:ext>
            </a:extLst>
          </p:cNvPr>
          <p:cNvSpPr txBox="1"/>
          <p:nvPr/>
        </p:nvSpPr>
        <p:spPr>
          <a:xfrm>
            <a:off x="5575547" y="4741937"/>
            <a:ext cx="238065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Left: Field implementation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of free space QKD</a:t>
            </a:r>
          </a:p>
        </p:txBody>
      </p:sp>
      <p:sp>
        <p:nvSpPr>
          <p:cNvPr id="24" name="TextBox 23">
            <a:extLst>
              <a:ext uri="{FF2B5EF4-FFF2-40B4-BE49-F238E27FC236}">
                <a16:creationId xmlns:a16="http://schemas.microsoft.com/office/drawing/2014/main" id="{7740A129-9F47-41A7-BB8A-0E5EB2A7B2EE}"/>
              </a:ext>
            </a:extLst>
          </p:cNvPr>
          <p:cNvSpPr txBox="1"/>
          <p:nvPr/>
        </p:nvSpPr>
        <p:spPr>
          <a:xfrm>
            <a:off x="6527609" y="5727853"/>
            <a:ext cx="24805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Right: Compact entangled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photon source (810 nm)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developed at PRL </a:t>
            </a:r>
          </a:p>
        </p:txBody>
      </p:sp>
    </p:spTree>
    <p:extLst>
      <p:ext uri="{BB962C8B-B14F-4D97-AF65-F5344CB8AC3E}">
        <p14:creationId xmlns:p14="http://schemas.microsoft.com/office/powerpoint/2010/main" val="776002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310" y="64842"/>
            <a:ext cx="2519961" cy="337352"/>
          </a:xfrm>
        </p:spPr>
        <p:txBody>
          <a:bodyPr>
            <a:noAutofit/>
          </a:bodyPr>
          <a:lstStyle/>
          <a:p>
            <a:pPr algn="l"/>
            <a:r>
              <a:rPr lang="en-IN" sz="24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Progress….</a:t>
            </a:r>
          </a:p>
        </p:txBody>
      </p:sp>
      <p:sp>
        <p:nvSpPr>
          <p:cNvPr id="5" name="TextBox 4">
            <a:extLst>
              <a:ext uri="{FF2B5EF4-FFF2-40B4-BE49-F238E27FC236}">
                <a16:creationId xmlns:a16="http://schemas.microsoft.com/office/drawing/2014/main" id="{3258E53A-B509-48E6-8D81-9635BD101FC5}"/>
              </a:ext>
            </a:extLst>
          </p:cNvPr>
          <p:cNvSpPr txBox="1"/>
          <p:nvPr/>
        </p:nvSpPr>
        <p:spPr>
          <a:xfrm>
            <a:off x="141069" y="562450"/>
            <a:ext cx="12050931" cy="4737835"/>
          </a:xfrm>
          <a:prstGeom prst="rect">
            <a:avLst/>
          </a:prstGeom>
          <a:noFill/>
        </p:spPr>
        <p:txBody>
          <a:bodyPr wrap="square" rtlCol="0">
            <a:spAutoFit/>
          </a:bodyPr>
          <a:lstStyle/>
          <a:p>
            <a:pPr marL="342900" marR="0" lvl="0" indent="-342900" algn="l" defTabSz="914400" rtl="0" eaLnBrk="1" fontAlgn="auto" latinLnBrk="0" hangingPunct="1">
              <a:lnSpc>
                <a:spcPts val="2600"/>
              </a:lnSpc>
              <a:spcBef>
                <a:spcPts val="0"/>
              </a:spcBef>
              <a:spcAft>
                <a:spcPts val="0"/>
              </a:spcAft>
              <a:buClrTx/>
              <a:buSzTx/>
              <a:buAutoNum type="arabicPeriod" startAt="7"/>
              <a:tabLst/>
              <a:defRPr/>
            </a:pPr>
            <a:r>
              <a:rPr kumimoji="0" lang="en-IN" b="1" i="0" u="none" strike="noStrike" kern="1200" cap="none" spc="0" normalizeH="0" baseline="0" noProof="0" dirty="0">
                <a:ln>
                  <a:noFill/>
                </a:ln>
                <a:solidFill>
                  <a:prstClr val="black"/>
                </a:solidFill>
                <a:effectLst/>
                <a:uLnTx/>
                <a:uFillTx/>
                <a:latin typeface="Calibri" panose="020F0502020204030204"/>
                <a:ea typeface="+mn-ea"/>
                <a:cs typeface="+mn-cs"/>
              </a:rPr>
              <a:t>Implementation of BBM92 QKD protocol in free space for 200 meters with entangled photons, Sift Key rate (~4.5 kbps) and Secure Key rate (~2 kbps), QBER &lt; 5% and effect of aerosols on the key rate - </a:t>
            </a:r>
            <a:r>
              <a:rPr kumimoji="0" lang="en-IN" b="1" i="0" u="none" strike="noStrike" kern="1200" cap="none" spc="0" normalizeH="0" baseline="0" noProof="0" dirty="0">
                <a:ln>
                  <a:noFill/>
                </a:ln>
                <a:solidFill>
                  <a:srgbClr val="3F13AD"/>
                </a:solidFill>
                <a:effectLst/>
                <a:uLnTx/>
                <a:uFillTx/>
                <a:latin typeface="Calibri" panose="020F0502020204030204"/>
                <a:ea typeface="+mn-ea"/>
                <a:cs typeface="+mn-cs"/>
              </a:rPr>
              <a:t>Journal of Optics (2022)</a:t>
            </a:r>
            <a:endParaRPr kumimoji="0" lang="en-IN"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ts val="2600"/>
              </a:lnSpc>
              <a:spcBef>
                <a:spcPts val="0"/>
              </a:spcBef>
              <a:spcAft>
                <a:spcPts val="0"/>
              </a:spcAft>
              <a:buClrTx/>
              <a:buSzTx/>
              <a:buAutoNum type="arabicPeriod" startAt="7"/>
              <a:tabLst/>
              <a:defRPr/>
            </a:pPr>
            <a:r>
              <a:rPr kumimoji="0" lang="en-IN" b="1" i="0" u="none" strike="noStrike" kern="1200" cap="none" spc="0" normalizeH="0" baseline="0" noProof="0" dirty="0">
                <a:ln>
                  <a:noFill/>
                </a:ln>
                <a:solidFill>
                  <a:prstClr val="black"/>
                </a:solidFill>
                <a:effectLst/>
                <a:uLnTx/>
                <a:uFillTx/>
                <a:latin typeface="Calibri" panose="020F0502020204030204"/>
                <a:ea typeface="+mn-ea"/>
                <a:cs typeface="+mn-cs"/>
              </a:rPr>
              <a:t>End to end encryption for audio and video with Space Application Centre (ISRO), Ahmedabad for free-space channel of 300 meters using BB84 as well as BBM92 protocol (</a:t>
            </a:r>
            <a:r>
              <a:rPr kumimoji="0" lang="en-IN" b="1" i="0" u="none" strike="noStrike" kern="1200" cap="none" spc="0" normalizeH="0" baseline="0" noProof="0" dirty="0">
                <a:ln>
                  <a:noFill/>
                </a:ln>
                <a:solidFill>
                  <a:srgbClr val="3333CC"/>
                </a:solidFill>
                <a:effectLst/>
                <a:uLnTx/>
                <a:uFillTx/>
                <a:latin typeface="Calibri" panose="020F0502020204030204"/>
                <a:ea typeface="+mn-ea"/>
                <a:cs typeface="+mn-cs"/>
              </a:rPr>
              <a:t>ISRO Press Release</a:t>
            </a:r>
            <a:r>
              <a:rPr kumimoji="0" lang="en-IN"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ts val="2600"/>
              </a:lnSpc>
              <a:spcBef>
                <a:spcPts val="0"/>
              </a:spcBef>
              <a:spcAft>
                <a:spcPts val="0"/>
              </a:spcAft>
              <a:buClrTx/>
              <a:buSzTx/>
              <a:buAutoNum type="arabicPeriod" startAt="7"/>
              <a:tabLst/>
              <a:defRPr/>
            </a:pPr>
            <a:r>
              <a:rPr lang="en-IN" b="1" dirty="0">
                <a:solidFill>
                  <a:prstClr val="black"/>
                </a:solidFill>
                <a:latin typeface="Calibri" panose="020F0502020204030204"/>
              </a:rPr>
              <a:t>Integration of fibre-based QKD with free-space QKD – free-space to fibre and fibre to free-space (</a:t>
            </a:r>
            <a:r>
              <a:rPr lang="en-IN" b="1" dirty="0">
                <a:solidFill>
                  <a:srgbClr val="3333CC"/>
                </a:solidFill>
                <a:latin typeface="Calibri" panose="020F0502020204030204"/>
              </a:rPr>
              <a:t>C-DOT Press Release)</a:t>
            </a:r>
            <a:endParaRPr kumimoji="0" lang="en-IN"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ts val="2600"/>
              </a:lnSpc>
              <a:spcBef>
                <a:spcPts val="0"/>
              </a:spcBef>
              <a:spcAft>
                <a:spcPts val="0"/>
              </a:spcAft>
              <a:buClrTx/>
              <a:buSzTx/>
              <a:tabLst/>
              <a:defRPr/>
            </a:pPr>
            <a:r>
              <a:rPr lang="en-IN" b="1" dirty="0">
                <a:solidFill>
                  <a:prstClr val="black"/>
                </a:solidFill>
                <a:latin typeface="Calibri" panose="020F0502020204030204"/>
              </a:rPr>
              <a:t>10</a:t>
            </a:r>
            <a:r>
              <a:rPr lang="en-IN" b="1" dirty="0">
                <a:solidFill>
                  <a:srgbClr val="C00000"/>
                </a:solidFill>
                <a:latin typeface="Calibri" panose="020F0502020204030204"/>
              </a:rPr>
              <a:t>.   Device Independent QKD protocol using entangled photons (arXiv:2307.02149)</a:t>
            </a:r>
          </a:p>
          <a:p>
            <a:pPr marR="0" lvl="0" algn="l" defTabSz="914400" rtl="0" eaLnBrk="1" fontAlgn="auto" latinLnBrk="0" hangingPunct="1">
              <a:lnSpc>
                <a:spcPts val="2600"/>
              </a:lnSpc>
              <a:spcBef>
                <a:spcPts val="0"/>
              </a:spcBef>
              <a:spcAft>
                <a:spcPts val="0"/>
              </a:spcAft>
              <a:buClrTx/>
              <a:buSzTx/>
              <a:tabLst/>
              <a:defRPr/>
            </a:pPr>
            <a:r>
              <a:rPr lang="en-IN" b="1" dirty="0">
                <a:solidFill>
                  <a:prstClr val="black"/>
                </a:solidFill>
                <a:latin typeface="Calibri" panose="020F0502020204030204"/>
              </a:rPr>
              <a:t>11. Working on entanglement swapping in free-space atmospheric channel of ~200 m</a:t>
            </a:r>
          </a:p>
          <a:p>
            <a:pPr marR="0" lvl="0" algn="l" defTabSz="914400" rtl="0" eaLnBrk="1" fontAlgn="auto" latinLnBrk="0" hangingPunct="1">
              <a:lnSpc>
                <a:spcPts val="2600"/>
              </a:lnSpc>
              <a:spcBef>
                <a:spcPts val="0"/>
              </a:spcBef>
              <a:spcAft>
                <a:spcPts val="0"/>
              </a:spcAft>
              <a:buClrTx/>
              <a:buSzTx/>
              <a:tabLst/>
              <a:defRPr/>
            </a:pPr>
            <a:endParaRPr lang="en-IN" b="1" dirty="0">
              <a:solidFill>
                <a:prstClr val="black"/>
              </a:solidFill>
              <a:latin typeface="Calibri" panose="020F0502020204030204"/>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0" lang="en-IN" b="1" i="0" u="none" strike="noStrike" kern="1200" cap="none" spc="0" normalizeH="0" baseline="0" noProof="0" dirty="0">
                <a:ln>
                  <a:noFill/>
                </a:ln>
                <a:solidFill>
                  <a:srgbClr val="3333CC"/>
                </a:solidFill>
                <a:effectLst/>
                <a:uLnTx/>
                <a:uFillTx/>
                <a:latin typeface="Calibri" panose="020F0502020204030204"/>
                <a:ea typeface="+mn-ea"/>
                <a:cs typeface="+mn-cs"/>
              </a:rPr>
              <a:t>CV QKD</a:t>
            </a:r>
            <a:endParaRPr kumimoji="0" lang="en-US" b="1" i="0" u="none" strike="noStrike" kern="1200" cap="none" spc="0" normalizeH="0" baseline="0" noProof="0" dirty="0">
              <a:ln>
                <a:noFill/>
              </a:ln>
              <a:solidFill>
                <a:srgbClr val="3333CC"/>
              </a:solidFill>
              <a:effectLst/>
              <a:uLnTx/>
              <a:uFillTx/>
              <a:latin typeface="Calibri" panose="020F0502020204030204"/>
              <a:ea typeface="+mn-ea"/>
              <a:cs typeface="+mn-cs"/>
            </a:endParaRPr>
          </a:p>
          <a:p>
            <a:pPr marR="0" lvl="0" algn="l" defTabSz="914400" rtl="0" eaLnBrk="1" fontAlgn="auto" latinLnBrk="0" hangingPunct="1">
              <a:lnSpc>
                <a:spcPts val="2600"/>
              </a:lnSpc>
              <a:spcBef>
                <a:spcPts val="0"/>
              </a:spcBef>
              <a:spcAft>
                <a:spcPts val="0"/>
              </a:spcAft>
              <a:buClrTx/>
              <a:buSzTx/>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12. Experimental Shot Noise Measurement Using the Imperfect Detection  (</a:t>
            </a:r>
            <a:r>
              <a:rPr kumimoji="0" lang="en-US" b="1" i="0" u="none" strike="noStrike" kern="1200" cap="none" spc="0" normalizeH="0" baseline="0" noProof="0" dirty="0">
                <a:ln>
                  <a:noFill/>
                </a:ln>
                <a:solidFill>
                  <a:srgbClr val="3333CC"/>
                </a:solidFill>
                <a:effectLst/>
                <a:uLnTx/>
                <a:uFillTx/>
                <a:latin typeface="Calibri" panose="020F0502020204030204"/>
                <a:ea typeface="+mn-ea"/>
                <a:cs typeface="+mn-cs"/>
              </a:rPr>
              <a:t>IEEE J. of Quantum Electronics 2023</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R="0" lvl="0" algn="l" defTabSz="914400" rtl="0" eaLnBrk="1" fontAlgn="auto" latinLnBrk="0" hangingPunct="1">
              <a:lnSpc>
                <a:spcPts val="2600"/>
              </a:lnSpc>
              <a:spcBef>
                <a:spcPts val="0"/>
              </a:spcBef>
              <a:spcAft>
                <a:spcPts val="0"/>
              </a:spcAft>
              <a:buClrTx/>
              <a:buSzTx/>
              <a:tabLst/>
              <a:defRPr/>
            </a:pPr>
            <a:r>
              <a:rPr lang="en-US" b="1" dirty="0">
                <a:solidFill>
                  <a:prstClr val="black"/>
                </a:solidFill>
                <a:latin typeface="Calibri" panose="020F0502020204030204"/>
              </a:rPr>
              <a:t>13. </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Free space continuous variable Quantum Key Distribution with discrete phases, ~5 m in lab  (</a:t>
            </a:r>
            <a:r>
              <a:rPr kumimoji="0" lang="en-US" b="1" i="0" u="none" strike="noStrike" kern="1200" cap="none" spc="0" normalizeH="0" baseline="0" noProof="0" dirty="0">
                <a:ln>
                  <a:noFill/>
                </a:ln>
                <a:solidFill>
                  <a:srgbClr val="3333CC"/>
                </a:solidFill>
                <a:effectLst/>
                <a:uLnTx/>
                <a:uFillTx/>
                <a:latin typeface="Calibri" panose="020F0502020204030204"/>
                <a:ea typeface="+mn-ea"/>
                <a:cs typeface="+mn-cs"/>
              </a:rPr>
              <a:t>Physics Open 2023</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R="0" lvl="0" algn="l" defTabSz="914400" rtl="0" eaLnBrk="1" fontAlgn="auto" latinLnBrk="0" hangingPunct="1">
              <a:lnSpc>
                <a:spcPts val="2600"/>
              </a:lnSpc>
              <a:spcBef>
                <a:spcPts val="0"/>
              </a:spcBef>
              <a:spcAft>
                <a:spcPts val="0"/>
              </a:spcAft>
              <a:buClrTx/>
              <a:buSzTx/>
              <a:tabLst/>
              <a:defRPr/>
            </a:pPr>
            <a:r>
              <a:rPr lang="en-US" b="1" dirty="0">
                <a:solidFill>
                  <a:prstClr val="black"/>
                </a:solidFill>
                <a:latin typeface="Calibri" panose="020F0502020204030204"/>
              </a:rPr>
              <a:t>14. Gaussian Modulated CV QKD through free space, ~5 m in lab (</a:t>
            </a:r>
            <a:r>
              <a:rPr lang="en-US" b="1" dirty="0">
                <a:solidFill>
                  <a:srgbClr val="3333CC"/>
                </a:solidFill>
                <a:latin typeface="Calibri" panose="020F0502020204030204"/>
              </a:rPr>
              <a:t>Post-processing of data – Information reconciliation</a:t>
            </a:r>
            <a:r>
              <a:rPr lang="en-US" b="1" dirty="0">
                <a:solidFill>
                  <a:prstClr val="black"/>
                </a:solidFill>
                <a:latin typeface="Calibri" panose="020F0502020204030204"/>
              </a:rPr>
              <a:t>)  </a:t>
            </a:r>
          </a:p>
          <a:p>
            <a:pPr marR="0" lvl="0" algn="l" defTabSz="914400" rtl="0" eaLnBrk="1" fontAlgn="auto" latinLnBrk="0" hangingPunct="1">
              <a:lnSpc>
                <a:spcPts val="2600"/>
              </a:lnSpc>
              <a:spcBef>
                <a:spcPts val="0"/>
              </a:spcBef>
              <a:spcAft>
                <a:spcPts val="0"/>
              </a:spcAft>
              <a:buClrTx/>
              <a:buSzTx/>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15. Working on field implementation (~200 m atmospheric channel) </a:t>
            </a:r>
            <a:r>
              <a:rPr lang="en-US" b="1" dirty="0">
                <a:solidFill>
                  <a:prstClr val="black"/>
                </a:solidFill>
                <a:latin typeface="Calibri" panose="020F0502020204030204"/>
              </a:rPr>
              <a:t>of discrete phase and Gaussian modulation CV QKD</a:t>
            </a:r>
          </a:p>
          <a:p>
            <a:pPr marR="0" lvl="0" algn="l" defTabSz="914400" rtl="0" eaLnBrk="1" fontAlgn="auto" latinLnBrk="0" hangingPunct="1">
              <a:lnSpc>
                <a:spcPts val="2600"/>
              </a:lnSpc>
              <a:spcBef>
                <a:spcPts val="0"/>
              </a:spcBef>
              <a:spcAft>
                <a:spcPts val="0"/>
              </a:spcAft>
              <a:buClrTx/>
              <a:buSzTx/>
              <a:tabLst/>
              <a:defRPr/>
            </a:pPr>
            <a:endParaRPr lang="en-US" b="1"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D940F7A7-850C-E7AF-803B-C87FE7835D50}"/>
              </a:ext>
            </a:extLst>
          </p:cNvPr>
          <p:cNvSpPr txBox="1"/>
          <p:nvPr/>
        </p:nvSpPr>
        <p:spPr>
          <a:xfrm>
            <a:off x="149020" y="4874151"/>
            <a:ext cx="11505775" cy="736740"/>
          </a:xfrm>
          <a:prstGeom prst="rect">
            <a:avLst/>
          </a:prstGeom>
          <a:noFill/>
        </p:spPr>
        <p:txBody>
          <a:bodyPr wrap="square" rtlCol="0">
            <a:spAutoFit/>
          </a:bodyPr>
          <a:lstStyle/>
          <a:p>
            <a:pPr>
              <a:lnSpc>
                <a:spcPts val="2600"/>
              </a:lnSpc>
            </a:pPr>
            <a:r>
              <a:rPr lang="en-IN" b="1" dirty="0"/>
              <a:t>16. Effect of turbulence on key rate – ongoing</a:t>
            </a:r>
          </a:p>
          <a:p>
            <a:pPr>
              <a:lnSpc>
                <a:spcPts val="2600"/>
              </a:lnSpc>
            </a:pPr>
            <a:r>
              <a:rPr lang="en-IN" b="1" dirty="0"/>
              <a:t>17. Experimental simulation of satellite downlink and uplink</a:t>
            </a:r>
          </a:p>
        </p:txBody>
      </p:sp>
    </p:spTree>
    <p:extLst>
      <p:ext uri="{BB962C8B-B14F-4D97-AF65-F5344CB8AC3E}">
        <p14:creationId xmlns:p14="http://schemas.microsoft.com/office/powerpoint/2010/main" val="2123981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FD8A0-FD92-9AC4-69E1-F767C6FC5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098" y="1399892"/>
            <a:ext cx="9697803" cy="4058216"/>
          </a:xfrm>
          <a:prstGeom prst="rect">
            <a:avLst/>
          </a:prstGeom>
        </p:spPr>
      </p:pic>
      <p:sp>
        <p:nvSpPr>
          <p:cNvPr id="6" name="TextBox 5">
            <a:extLst>
              <a:ext uri="{FF2B5EF4-FFF2-40B4-BE49-F238E27FC236}">
                <a16:creationId xmlns:a16="http://schemas.microsoft.com/office/drawing/2014/main" id="{599B352E-984D-A1D0-8280-6697A810ABB2}"/>
              </a:ext>
            </a:extLst>
          </p:cNvPr>
          <p:cNvSpPr txBox="1"/>
          <p:nvPr/>
        </p:nvSpPr>
        <p:spPr>
          <a:xfrm>
            <a:off x="381662" y="182879"/>
            <a:ext cx="4612288" cy="461665"/>
          </a:xfrm>
          <a:prstGeom prst="rect">
            <a:avLst/>
          </a:prstGeom>
          <a:noFill/>
        </p:spPr>
        <p:txBody>
          <a:bodyPr wrap="none" rtlCol="0">
            <a:spAutoFit/>
          </a:bodyPr>
          <a:lstStyle/>
          <a:p>
            <a:r>
              <a:rPr lang="en-IN" sz="2400" b="1" dirty="0">
                <a:solidFill>
                  <a:srgbClr val="3333CC"/>
                </a:solidFill>
              </a:rPr>
              <a:t>A General Schematic for P&amp;M QKD</a:t>
            </a:r>
          </a:p>
        </p:txBody>
      </p:sp>
    </p:spTree>
    <p:extLst>
      <p:ext uri="{BB962C8B-B14F-4D97-AF65-F5344CB8AC3E}">
        <p14:creationId xmlns:p14="http://schemas.microsoft.com/office/powerpoint/2010/main" val="3777467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CEBF72-5AC3-9F54-FB00-B0F3004AA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173" y="957450"/>
            <a:ext cx="9885705" cy="5570571"/>
          </a:xfrm>
          <a:prstGeom prst="rect">
            <a:avLst/>
          </a:prstGeom>
        </p:spPr>
      </p:pic>
      <p:sp>
        <p:nvSpPr>
          <p:cNvPr id="6" name="TextBox 5">
            <a:extLst>
              <a:ext uri="{FF2B5EF4-FFF2-40B4-BE49-F238E27FC236}">
                <a16:creationId xmlns:a16="http://schemas.microsoft.com/office/drawing/2014/main" id="{6EB054FD-31F9-EC7F-239A-38E8B52A104A}"/>
              </a:ext>
            </a:extLst>
          </p:cNvPr>
          <p:cNvSpPr txBox="1"/>
          <p:nvPr/>
        </p:nvSpPr>
        <p:spPr>
          <a:xfrm>
            <a:off x="238539" y="135171"/>
            <a:ext cx="9073510" cy="461665"/>
          </a:xfrm>
          <a:prstGeom prst="rect">
            <a:avLst/>
          </a:prstGeom>
          <a:noFill/>
        </p:spPr>
        <p:txBody>
          <a:bodyPr wrap="none" rtlCol="0">
            <a:spAutoFit/>
          </a:bodyPr>
          <a:lstStyle/>
          <a:p>
            <a:r>
              <a:rPr lang="en-IN" sz="2400" b="1" dirty="0">
                <a:solidFill>
                  <a:srgbClr val="3333CC"/>
                </a:solidFill>
              </a:rPr>
              <a:t>Experimental arrangement for CD-EPCD Protocol same as BB84-Decoy</a:t>
            </a:r>
          </a:p>
        </p:txBody>
      </p:sp>
    </p:spTree>
    <p:extLst>
      <p:ext uri="{BB962C8B-B14F-4D97-AF65-F5344CB8AC3E}">
        <p14:creationId xmlns:p14="http://schemas.microsoft.com/office/powerpoint/2010/main" val="3039414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E7F77F-48CF-E16D-9371-4A865F71C9BF}"/>
              </a:ext>
            </a:extLst>
          </p:cNvPr>
          <p:cNvSpPr txBox="1"/>
          <p:nvPr/>
        </p:nvSpPr>
        <p:spPr>
          <a:xfrm>
            <a:off x="437322" y="238539"/>
            <a:ext cx="1349024" cy="461665"/>
          </a:xfrm>
          <a:prstGeom prst="rect">
            <a:avLst/>
          </a:prstGeom>
          <a:noFill/>
        </p:spPr>
        <p:txBody>
          <a:bodyPr wrap="none" rtlCol="0">
            <a:spAutoFit/>
          </a:bodyPr>
          <a:lstStyle/>
          <a:p>
            <a:r>
              <a:rPr lang="en-IN" sz="2400" b="1" dirty="0">
                <a:solidFill>
                  <a:srgbClr val="3333CC"/>
                </a:solidFill>
              </a:rPr>
              <a:t>Key rates</a:t>
            </a:r>
          </a:p>
        </p:txBody>
      </p:sp>
      <p:pic>
        <p:nvPicPr>
          <p:cNvPr id="6" name="Picture 5">
            <a:extLst>
              <a:ext uri="{FF2B5EF4-FFF2-40B4-BE49-F238E27FC236}">
                <a16:creationId xmlns:a16="http://schemas.microsoft.com/office/drawing/2014/main" id="{2A1AD553-C0E4-B3B4-EEED-B91209C5C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325" y="1355970"/>
            <a:ext cx="5363323" cy="838317"/>
          </a:xfrm>
          <a:prstGeom prst="rect">
            <a:avLst/>
          </a:prstGeom>
        </p:spPr>
      </p:pic>
      <p:pic>
        <p:nvPicPr>
          <p:cNvPr id="8" name="Picture 7">
            <a:extLst>
              <a:ext uri="{FF2B5EF4-FFF2-40B4-BE49-F238E27FC236}">
                <a16:creationId xmlns:a16="http://schemas.microsoft.com/office/drawing/2014/main" id="{0612CC9C-8F7D-6017-16C8-D4A48D339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510" y="2924467"/>
            <a:ext cx="3173996" cy="1363327"/>
          </a:xfrm>
          <a:prstGeom prst="rect">
            <a:avLst/>
          </a:prstGeom>
        </p:spPr>
      </p:pic>
      <p:sp>
        <p:nvSpPr>
          <p:cNvPr id="10" name="TextBox 9">
            <a:extLst>
              <a:ext uri="{FF2B5EF4-FFF2-40B4-BE49-F238E27FC236}">
                <a16:creationId xmlns:a16="http://schemas.microsoft.com/office/drawing/2014/main" id="{0751E665-D3C8-654E-C57A-CE8CBB74BD7C}"/>
              </a:ext>
            </a:extLst>
          </p:cNvPr>
          <p:cNvSpPr txBox="1"/>
          <p:nvPr/>
        </p:nvSpPr>
        <p:spPr>
          <a:xfrm>
            <a:off x="105356" y="2739802"/>
            <a:ext cx="3886199" cy="369332"/>
          </a:xfrm>
          <a:prstGeom prst="rect">
            <a:avLst/>
          </a:prstGeom>
          <a:noFill/>
        </p:spPr>
        <p:txBody>
          <a:bodyPr wrap="square">
            <a:spAutoFit/>
          </a:bodyPr>
          <a:lstStyle/>
          <a:p>
            <a:r>
              <a:rPr lang="en-US" dirty="0"/>
              <a:t>Lim et al., Opt. Express 2017, 25, 11894</a:t>
            </a:r>
            <a:endParaRPr lang="en-IN" dirty="0"/>
          </a:p>
        </p:txBody>
      </p:sp>
      <p:sp>
        <p:nvSpPr>
          <p:cNvPr id="11" name="TextBox 10">
            <a:extLst>
              <a:ext uri="{FF2B5EF4-FFF2-40B4-BE49-F238E27FC236}">
                <a16:creationId xmlns:a16="http://schemas.microsoft.com/office/drawing/2014/main" id="{6F32E108-76C7-200C-846E-545250C6C2E1}"/>
              </a:ext>
            </a:extLst>
          </p:cNvPr>
          <p:cNvSpPr txBox="1"/>
          <p:nvPr/>
        </p:nvSpPr>
        <p:spPr>
          <a:xfrm>
            <a:off x="951362" y="3820780"/>
            <a:ext cx="3173996" cy="369332"/>
          </a:xfrm>
          <a:prstGeom prst="rect">
            <a:avLst/>
          </a:prstGeom>
          <a:noFill/>
        </p:spPr>
        <p:txBody>
          <a:bodyPr wrap="square" rtlCol="0">
            <a:spAutoFit/>
          </a:bodyPr>
          <a:lstStyle/>
          <a:p>
            <a:r>
              <a:rPr lang="en-IN" dirty="0"/>
              <a:t>Assumption: No PNS, No USD</a:t>
            </a:r>
          </a:p>
        </p:txBody>
      </p:sp>
    </p:spTree>
    <p:extLst>
      <p:ext uri="{BB962C8B-B14F-4D97-AF65-F5344CB8AC3E}">
        <p14:creationId xmlns:p14="http://schemas.microsoft.com/office/powerpoint/2010/main" val="4079068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8FFB8B-1311-48C2-C142-AA69F46ED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990" y="2017907"/>
            <a:ext cx="7378254" cy="3678557"/>
          </a:xfrm>
          <a:prstGeom prst="rect">
            <a:avLst/>
          </a:prstGeom>
        </p:spPr>
      </p:pic>
      <p:sp>
        <p:nvSpPr>
          <p:cNvPr id="6" name="TextBox 5">
            <a:extLst>
              <a:ext uri="{FF2B5EF4-FFF2-40B4-BE49-F238E27FC236}">
                <a16:creationId xmlns:a16="http://schemas.microsoft.com/office/drawing/2014/main" id="{412113EF-FE99-E32D-0384-CFAB12D5AAD5}"/>
              </a:ext>
            </a:extLst>
          </p:cNvPr>
          <p:cNvSpPr txBox="1"/>
          <p:nvPr/>
        </p:nvSpPr>
        <p:spPr>
          <a:xfrm>
            <a:off x="262393" y="198783"/>
            <a:ext cx="3405612" cy="461665"/>
          </a:xfrm>
          <a:prstGeom prst="rect">
            <a:avLst/>
          </a:prstGeom>
          <a:noFill/>
        </p:spPr>
        <p:txBody>
          <a:bodyPr wrap="none" rtlCol="0">
            <a:spAutoFit/>
          </a:bodyPr>
          <a:lstStyle/>
          <a:p>
            <a:r>
              <a:rPr lang="en-IN" sz="2400" b="1" dirty="0">
                <a:solidFill>
                  <a:srgbClr val="3333CC"/>
                </a:solidFill>
              </a:rPr>
              <a:t>Experimental Parameters</a:t>
            </a:r>
          </a:p>
        </p:txBody>
      </p:sp>
    </p:spTree>
    <p:extLst>
      <p:ext uri="{BB962C8B-B14F-4D97-AF65-F5344CB8AC3E}">
        <p14:creationId xmlns:p14="http://schemas.microsoft.com/office/powerpoint/2010/main" val="24418930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63687</TotalTime>
  <Words>1827</Words>
  <Application>Microsoft Office PowerPoint</Application>
  <PresentationFormat>Widescreen</PresentationFormat>
  <Paragraphs>337</Paragraphs>
  <Slides>36</Slides>
  <Notes>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36</vt:i4>
      </vt:variant>
    </vt:vector>
  </HeadingPairs>
  <TitlesOfParts>
    <vt:vector size="49" baseType="lpstr">
      <vt:lpstr>Arial</vt:lpstr>
      <vt:lpstr>Brush Script MT</vt:lpstr>
      <vt:lpstr>Calibri</vt:lpstr>
      <vt:lpstr>Calibri Light</vt:lpstr>
      <vt:lpstr>Cambria</vt:lpstr>
      <vt:lpstr>Cambria Math</vt:lpstr>
      <vt:lpstr>Times New Roman</vt:lpstr>
      <vt:lpstr>TimesNewRomanPSMT</vt:lpstr>
      <vt:lpstr>Office Theme</vt:lpstr>
      <vt:lpstr>3_Office Theme</vt:lpstr>
      <vt:lpstr>1_Office Theme</vt:lpstr>
      <vt:lpstr>4_Office Theme</vt:lpstr>
      <vt:lpstr>6_Office Theme</vt:lpstr>
      <vt:lpstr>Experiments in Quantum Communication</vt:lpstr>
      <vt:lpstr>Physical Implementation </vt:lpstr>
      <vt:lpstr>PowerPoint Presentation</vt:lpstr>
      <vt:lpstr>Progress</vt:lpstr>
      <vt:lpstr>Progress….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QKD Network: PRL CDOT QKD Integration</vt:lpstr>
      <vt:lpstr>PowerPoint Presentation</vt:lpstr>
      <vt:lpstr>Thank You</vt:lpstr>
      <vt:lpstr>PowerPoint Presentation</vt:lpstr>
      <vt:lpstr>PowerPoint Presentation</vt:lpstr>
      <vt:lpstr>Bell-CHSH Violation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QKD Network: PRL CDOT QKD Integration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Coincidence Detection  Quantum Key Distribution Protocol</dc:title>
  <dc:creator>Windows User</dc:creator>
  <cp:lastModifiedBy>Ravindra Singh</cp:lastModifiedBy>
  <cp:revision>128</cp:revision>
  <dcterms:created xsi:type="dcterms:W3CDTF">2019-08-08T11:48:55Z</dcterms:created>
  <dcterms:modified xsi:type="dcterms:W3CDTF">2025-03-31T04:15:48Z</dcterms:modified>
</cp:coreProperties>
</file>